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4" r:id="rId5"/>
  </p:sldMasterIdLst>
  <p:notesMasterIdLst>
    <p:notesMasterId r:id="rId167"/>
  </p:notesMasterIdLst>
  <p:sldIdLst>
    <p:sldId id="256" r:id="rId6"/>
    <p:sldId id="575" r:id="rId7"/>
    <p:sldId id="711" r:id="rId8"/>
    <p:sldId id="715" r:id="rId9"/>
    <p:sldId id="716" r:id="rId10"/>
    <p:sldId id="718" r:id="rId11"/>
    <p:sldId id="719" r:id="rId12"/>
    <p:sldId id="720" r:id="rId13"/>
    <p:sldId id="723" r:id="rId14"/>
    <p:sldId id="948" r:id="rId15"/>
    <p:sldId id="949" r:id="rId16"/>
    <p:sldId id="621" r:id="rId17"/>
    <p:sldId id="741" r:id="rId18"/>
    <p:sldId id="743" r:id="rId19"/>
    <p:sldId id="751" r:id="rId20"/>
    <p:sldId id="951" r:id="rId21"/>
    <p:sldId id="752" r:id="rId22"/>
    <p:sldId id="950" r:id="rId23"/>
    <p:sldId id="955" r:id="rId24"/>
    <p:sldId id="956" r:id="rId25"/>
    <p:sldId id="957" r:id="rId26"/>
    <p:sldId id="958" r:id="rId27"/>
    <p:sldId id="959" r:id="rId28"/>
    <p:sldId id="756" r:id="rId29"/>
    <p:sldId id="960" r:id="rId30"/>
    <p:sldId id="758" r:id="rId31"/>
    <p:sldId id="762" r:id="rId32"/>
    <p:sldId id="763" r:id="rId33"/>
    <p:sldId id="708" r:id="rId34"/>
    <p:sldId id="765" r:id="rId35"/>
    <p:sldId id="766" r:id="rId36"/>
    <p:sldId id="767" r:id="rId37"/>
    <p:sldId id="768" r:id="rId38"/>
    <p:sldId id="769" r:id="rId39"/>
    <p:sldId id="770" r:id="rId40"/>
    <p:sldId id="771" r:id="rId41"/>
    <p:sldId id="772" r:id="rId42"/>
    <p:sldId id="773" r:id="rId43"/>
    <p:sldId id="774" r:id="rId44"/>
    <p:sldId id="775" r:id="rId45"/>
    <p:sldId id="776" r:id="rId46"/>
    <p:sldId id="777" r:id="rId47"/>
    <p:sldId id="778" r:id="rId48"/>
    <p:sldId id="779" r:id="rId49"/>
    <p:sldId id="780" r:id="rId50"/>
    <p:sldId id="781" r:id="rId51"/>
    <p:sldId id="782" r:id="rId52"/>
    <p:sldId id="783" r:id="rId53"/>
    <p:sldId id="784" r:id="rId54"/>
    <p:sldId id="785" r:id="rId55"/>
    <p:sldId id="786" r:id="rId56"/>
    <p:sldId id="787" r:id="rId57"/>
    <p:sldId id="788" r:id="rId58"/>
    <p:sldId id="789" r:id="rId59"/>
    <p:sldId id="790" r:id="rId60"/>
    <p:sldId id="791" r:id="rId61"/>
    <p:sldId id="792" r:id="rId62"/>
    <p:sldId id="793" r:id="rId63"/>
    <p:sldId id="794" r:id="rId64"/>
    <p:sldId id="795" r:id="rId65"/>
    <p:sldId id="796" r:id="rId66"/>
    <p:sldId id="797" r:id="rId67"/>
    <p:sldId id="798" r:id="rId68"/>
    <p:sldId id="799" r:id="rId69"/>
    <p:sldId id="800" r:id="rId70"/>
    <p:sldId id="801" r:id="rId71"/>
    <p:sldId id="802" r:id="rId72"/>
    <p:sldId id="803" r:id="rId73"/>
    <p:sldId id="804" r:id="rId74"/>
    <p:sldId id="805" r:id="rId75"/>
    <p:sldId id="806" r:id="rId76"/>
    <p:sldId id="807" r:id="rId77"/>
    <p:sldId id="808" r:id="rId78"/>
    <p:sldId id="809" r:id="rId79"/>
    <p:sldId id="810" r:id="rId80"/>
    <p:sldId id="811" r:id="rId81"/>
    <p:sldId id="709" r:id="rId82"/>
    <p:sldId id="710" r:id="rId83"/>
    <p:sldId id="824" r:id="rId84"/>
    <p:sldId id="825" r:id="rId85"/>
    <p:sldId id="826" r:id="rId86"/>
    <p:sldId id="827" r:id="rId87"/>
    <p:sldId id="828" r:id="rId88"/>
    <p:sldId id="829" r:id="rId89"/>
    <p:sldId id="830" r:id="rId90"/>
    <p:sldId id="831" r:id="rId91"/>
    <p:sldId id="832" r:id="rId92"/>
    <p:sldId id="833" r:id="rId93"/>
    <p:sldId id="834" r:id="rId94"/>
    <p:sldId id="835" r:id="rId95"/>
    <p:sldId id="836" r:id="rId96"/>
    <p:sldId id="837" r:id="rId97"/>
    <p:sldId id="838" r:id="rId98"/>
    <p:sldId id="839" r:id="rId99"/>
    <p:sldId id="840" r:id="rId100"/>
    <p:sldId id="841" r:id="rId101"/>
    <p:sldId id="842" r:id="rId102"/>
    <p:sldId id="843" r:id="rId103"/>
    <p:sldId id="844" r:id="rId104"/>
    <p:sldId id="845" r:id="rId105"/>
    <p:sldId id="846" r:id="rId106"/>
    <p:sldId id="847" r:id="rId107"/>
    <p:sldId id="848" r:id="rId108"/>
    <p:sldId id="849" r:id="rId109"/>
    <p:sldId id="850" r:id="rId110"/>
    <p:sldId id="851" r:id="rId111"/>
    <p:sldId id="852" r:id="rId112"/>
    <p:sldId id="853" r:id="rId113"/>
    <p:sldId id="854" r:id="rId114"/>
    <p:sldId id="855" r:id="rId115"/>
    <p:sldId id="856" r:id="rId116"/>
    <p:sldId id="857" r:id="rId117"/>
    <p:sldId id="858" r:id="rId118"/>
    <p:sldId id="859" r:id="rId119"/>
    <p:sldId id="860" r:id="rId120"/>
    <p:sldId id="861" r:id="rId121"/>
    <p:sldId id="862" r:id="rId122"/>
    <p:sldId id="863" r:id="rId123"/>
    <p:sldId id="864" r:id="rId124"/>
    <p:sldId id="865" r:id="rId125"/>
    <p:sldId id="866" r:id="rId126"/>
    <p:sldId id="867" r:id="rId127"/>
    <p:sldId id="868" r:id="rId128"/>
    <p:sldId id="869" r:id="rId129"/>
    <p:sldId id="870" r:id="rId130"/>
    <p:sldId id="871" r:id="rId131"/>
    <p:sldId id="872" r:id="rId132"/>
    <p:sldId id="873" r:id="rId133"/>
    <p:sldId id="874" r:id="rId134"/>
    <p:sldId id="875" r:id="rId135"/>
    <p:sldId id="876" r:id="rId136"/>
    <p:sldId id="877" r:id="rId137"/>
    <p:sldId id="712" r:id="rId138"/>
    <p:sldId id="714" r:id="rId139"/>
    <p:sldId id="879" r:id="rId140"/>
    <p:sldId id="893" r:id="rId141"/>
    <p:sldId id="961" r:id="rId142"/>
    <p:sldId id="813" r:id="rId143"/>
    <p:sldId id="817" r:id="rId144"/>
    <p:sldId id="818" r:id="rId145"/>
    <p:sldId id="819" r:id="rId146"/>
    <p:sldId id="822" r:id="rId147"/>
    <p:sldId id="823" r:id="rId148"/>
    <p:sldId id="883" r:id="rId149"/>
    <p:sldId id="884" r:id="rId150"/>
    <p:sldId id="885" r:id="rId151"/>
    <p:sldId id="886" r:id="rId152"/>
    <p:sldId id="894" r:id="rId153"/>
    <p:sldId id="896" r:id="rId154"/>
    <p:sldId id="897" r:id="rId155"/>
    <p:sldId id="898" r:id="rId156"/>
    <p:sldId id="899" r:id="rId157"/>
    <p:sldId id="910" r:id="rId158"/>
    <p:sldId id="911" r:id="rId159"/>
    <p:sldId id="914" r:id="rId160"/>
    <p:sldId id="915" r:id="rId161"/>
    <p:sldId id="916" r:id="rId162"/>
    <p:sldId id="917" r:id="rId163"/>
    <p:sldId id="924" r:id="rId164"/>
    <p:sldId id="940" r:id="rId165"/>
    <p:sldId id="619" r:id="rId16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4714972-6486-4087-9E5C-8365BEAF11E5}">
          <p14:sldIdLst>
            <p14:sldId id="256"/>
            <p14:sldId id="575"/>
            <p14:sldId id="711"/>
          </p14:sldIdLst>
        </p14:section>
        <p14:section name="Blobs" id="{9537C4D5-6085-485D-980C-7A4EE7AE1F14}">
          <p14:sldIdLst>
            <p14:sldId id="715"/>
            <p14:sldId id="716"/>
            <p14:sldId id="718"/>
            <p14:sldId id="719"/>
            <p14:sldId id="720"/>
            <p14:sldId id="723"/>
            <p14:sldId id="948"/>
            <p14:sldId id="949"/>
          </p14:sldIdLst>
        </p14:section>
        <p14:section name="Tables" id="{CF6DFC42-D1C6-4C1D-8417-D121290B8A38}">
          <p14:sldIdLst>
            <p14:sldId id="621"/>
            <p14:sldId id="741"/>
            <p14:sldId id="743"/>
            <p14:sldId id="751"/>
            <p14:sldId id="951"/>
            <p14:sldId id="752"/>
            <p14:sldId id="950"/>
            <p14:sldId id="955"/>
            <p14:sldId id="956"/>
            <p14:sldId id="957"/>
            <p14:sldId id="958"/>
            <p14:sldId id="959"/>
          </p14:sldIdLst>
        </p14:section>
        <p14:section name="Queues" id="{0F6597B3-7F0A-4FCA-8DD0-560CE2292A49}">
          <p14:sldIdLst>
            <p14:sldId id="756"/>
            <p14:sldId id="960"/>
            <p14:sldId id="758"/>
            <p14:sldId id="762"/>
            <p14:sldId id="763"/>
          </p14:sldIdLst>
        </p14:section>
        <p14:section name="Sql Database" id="{E4571BF5-5FD5-481C-85B6-EC22B16C37DA}">
          <p14:sldIdLst>
            <p14:sldId id="708"/>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709"/>
            <p14:sldId id="710"/>
            <p14:sldId id="824"/>
            <p14:sldId id="825"/>
            <p14:sldId id="826"/>
            <p14:sldId id="827"/>
            <p14:sldId id="828"/>
            <p14:sldId id="829"/>
            <p14:sldId id="830"/>
            <p14:sldId id="831"/>
            <p14:sldId id="832"/>
            <p14:sldId id="833"/>
            <p14:sldId id="834"/>
            <p14:sldId id="835"/>
            <p14:sldId id="836"/>
            <p14:sldId id="837"/>
            <p14:sldId id="838"/>
            <p14:sldId id="839"/>
            <p14:sldId id="840"/>
            <p14:sldId id="841"/>
            <p14:sldId id="842"/>
            <p14:sldId id="843"/>
            <p14:sldId id="844"/>
            <p14:sldId id="845"/>
            <p14:sldId id="846"/>
            <p14:sldId id="847"/>
            <p14:sldId id="848"/>
            <p14:sldId id="849"/>
            <p14:sldId id="850"/>
            <p14:sldId id="851"/>
            <p14:sldId id="852"/>
            <p14:sldId id="853"/>
            <p14:sldId id="854"/>
            <p14:sldId id="855"/>
            <p14:sldId id="856"/>
            <p14:sldId id="857"/>
            <p14:sldId id="858"/>
            <p14:sldId id="859"/>
            <p14:sldId id="860"/>
            <p14:sldId id="861"/>
            <p14:sldId id="862"/>
            <p14:sldId id="863"/>
            <p14:sldId id="864"/>
            <p14:sldId id="865"/>
            <p14:sldId id="866"/>
            <p14:sldId id="867"/>
            <p14:sldId id="868"/>
            <p14:sldId id="869"/>
            <p14:sldId id="870"/>
            <p14:sldId id="871"/>
            <p14:sldId id="872"/>
            <p14:sldId id="873"/>
            <p14:sldId id="874"/>
            <p14:sldId id="875"/>
            <p14:sldId id="876"/>
            <p14:sldId id="877"/>
          </p14:sldIdLst>
        </p14:section>
        <p14:section name="Redis Cache" id="{FA90F716-64BD-4E63-A866-2D694AF609BF}">
          <p14:sldIdLst>
            <p14:sldId id="712"/>
          </p14:sldIdLst>
        </p14:section>
        <p14:section name="Document DB" id="{263CEDA1-688C-4FF0-A7B1-B632EBA119F6}">
          <p14:sldIdLst>
            <p14:sldId id="714"/>
            <p14:sldId id="879"/>
            <p14:sldId id="893"/>
            <p14:sldId id="961"/>
            <p14:sldId id="813"/>
            <p14:sldId id="817"/>
            <p14:sldId id="818"/>
            <p14:sldId id="819"/>
            <p14:sldId id="822"/>
            <p14:sldId id="823"/>
            <p14:sldId id="883"/>
            <p14:sldId id="884"/>
            <p14:sldId id="885"/>
            <p14:sldId id="886"/>
            <p14:sldId id="894"/>
            <p14:sldId id="896"/>
            <p14:sldId id="897"/>
            <p14:sldId id="898"/>
            <p14:sldId id="899"/>
            <p14:sldId id="910"/>
            <p14:sldId id="911"/>
            <p14:sldId id="914"/>
            <p14:sldId id="915"/>
            <p14:sldId id="916"/>
            <p14:sldId id="917"/>
            <p14:sldId id="924"/>
            <p14:sldId id="940"/>
          </p14:sldIdLst>
        </p14:section>
        <p14:section name="Close" id="{00D3D8B1-E403-4E21-9A68-5DB578B087B8}">
          <p14:sldIdLst>
            <p14:sldId id="619"/>
          </p14:sldIdLst>
        </p14:section>
        <p14:section name="Extra slides" id="{FD6797D5-E70A-4ED9-93AC-7D33CDAA9F17}">
          <p14:sldIdLst/>
        </p14:section>
      </p14:sectionLst>
    </p:ex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cmAuthor>
  <p:cmAuthor id="2" name="Magnus Mårtensson" initials="MM" lastIdx="0"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B500"/>
    <a:srgbClr val="C86E00"/>
    <a:srgbClr val="4472C4"/>
    <a:srgbClr val="70AD47"/>
    <a:srgbClr val="A5A5A5"/>
    <a:srgbClr val="FFC000"/>
    <a:srgbClr val="ED7D31"/>
    <a:srgbClr val="1D4380"/>
    <a:srgbClr val="000000"/>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6510" autoAdjust="0"/>
    <p:restoredTop sz="78825" autoAdjust="0"/>
  </p:normalViewPr>
  <p:slideViewPr>
    <p:cSldViewPr snapToGrid="0">
      <p:cViewPr varScale="1">
        <p:scale>
          <a:sx n="91" d="100"/>
          <a:sy n="91" d="100"/>
        </p:scale>
        <p:origin x="-1080" y="-114"/>
      </p:cViewPr>
      <p:guideLst>
        <p:guide orient="horz" pos="2160"/>
        <p:guide pos="3840"/>
      </p:guideLst>
    </p:cSldViewPr>
  </p:slideViewPr>
  <p:notesTextViewPr>
    <p:cViewPr>
      <p:scale>
        <a:sx n="125" d="100"/>
        <a:sy n="125" d="100"/>
      </p:scale>
      <p:origin x="0" y="0"/>
    </p:cViewPr>
  </p:notesTextViewPr>
  <p:sorterViewPr>
    <p:cViewPr varScale="1">
      <p:scale>
        <a:sx n="1" d="1"/>
        <a:sy n="1" d="1"/>
      </p:scale>
      <p:origin x="0" y="-34744"/>
    </p:cViewPr>
  </p:sorterViewPr>
  <p:notesViewPr>
    <p:cSldViewPr snapToGrid="0">
      <p:cViewPr varScale="1">
        <p:scale>
          <a:sx n="59" d="100"/>
          <a:sy n="59" d="100"/>
        </p:scale>
        <p:origin x="3269" y="5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0" Type="http://schemas.openxmlformats.org/officeDocument/2006/relationships/viewProps" Target="view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theme" Target="theme/theme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72"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dirty="0">
              <a:latin typeface="+mj-lt"/>
            </a:rPr>
            <a:t>Blobs</a:t>
          </a: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DB546BCF-1362-4A4F-929E-4AEDE42A9DA0}">
      <dgm:prSet/>
      <dgm:spPr/>
      <dgm:t>
        <a:bodyPr/>
        <a:lstStyle/>
        <a:p>
          <a:pPr rtl="0"/>
          <a:r>
            <a:rPr lang="en-US" dirty="0" err="1">
              <a:latin typeface="+mj-lt"/>
            </a:rPr>
            <a:t>Redis</a:t>
          </a:r>
          <a:r>
            <a:rPr lang="en-US" dirty="0">
              <a:latin typeface="+mj-lt"/>
            </a:rPr>
            <a:t> Cache</a:t>
          </a:r>
        </a:p>
      </dgm:t>
    </dgm:pt>
    <dgm:pt modelId="{D1B776D1-5204-4198-B719-950ABDCDF8DD}" type="parTrans" cxnId="{2D456736-8275-4E97-BA87-2CBFACB8FF7B}">
      <dgm:prSet/>
      <dgm:spPr/>
      <dgm:t>
        <a:bodyPr/>
        <a:lstStyle/>
        <a:p>
          <a:endParaRPr lang="sv-SE"/>
        </a:p>
      </dgm:t>
    </dgm:pt>
    <dgm:pt modelId="{C2FEA942-5227-43E3-A4F9-C754AC1B3569}" type="sibTrans" cxnId="{2D456736-8275-4E97-BA87-2CBFACB8FF7B}">
      <dgm:prSet/>
      <dgm:spPr/>
      <dgm:t>
        <a:bodyPr/>
        <a:lstStyle/>
        <a:p>
          <a:endParaRPr lang="sv-SE"/>
        </a:p>
      </dgm:t>
    </dgm:pt>
    <dgm:pt modelId="{580EFD37-C613-4988-B0E8-5C5EE01E7728}">
      <dgm:prSet/>
      <dgm:spPr/>
      <dgm:t>
        <a:bodyPr/>
        <a:lstStyle/>
        <a:p>
          <a:pPr rtl="0"/>
          <a:r>
            <a:rPr lang="en-US" dirty="0">
              <a:latin typeface="+mj-lt"/>
            </a:rPr>
            <a:t>Tables</a:t>
          </a:r>
        </a:p>
      </dgm:t>
    </dgm:pt>
    <dgm:pt modelId="{1E53C8EA-6CB3-40D9-A734-253563C83020}" type="parTrans" cxnId="{105FA87B-71BE-449B-9935-8CFA626CC7DF}">
      <dgm:prSet/>
      <dgm:spPr/>
      <dgm:t>
        <a:bodyPr/>
        <a:lstStyle/>
        <a:p>
          <a:endParaRPr lang="sv-SE"/>
        </a:p>
      </dgm:t>
    </dgm:pt>
    <dgm:pt modelId="{7AE1ED33-5BDF-4D1B-BB6D-176C9253D8D8}" type="sibTrans" cxnId="{105FA87B-71BE-449B-9935-8CFA626CC7DF}">
      <dgm:prSet/>
      <dgm:spPr/>
      <dgm:t>
        <a:bodyPr/>
        <a:lstStyle/>
        <a:p>
          <a:endParaRPr lang="sv-SE"/>
        </a:p>
      </dgm:t>
    </dgm:pt>
    <dgm:pt modelId="{B0CA9EE9-6316-49F2-8575-5F9A5455E0B6}">
      <dgm:prSet/>
      <dgm:spPr/>
      <dgm:t>
        <a:bodyPr/>
        <a:lstStyle/>
        <a:p>
          <a:pPr rtl="0"/>
          <a:r>
            <a:rPr lang="sv-SE" dirty="0">
              <a:latin typeface="+mj-lt"/>
            </a:rPr>
            <a:t>SQL Databases</a:t>
          </a:r>
          <a:endParaRPr lang="en-US" dirty="0">
            <a:latin typeface="+mj-lt"/>
          </a:endParaRPr>
        </a:p>
      </dgm:t>
    </dgm:pt>
    <dgm:pt modelId="{F41CC963-4042-42B0-9A2E-80370354ED5C}" type="parTrans" cxnId="{4F7318C2-A8B3-4958-8672-958DDB46B0DC}">
      <dgm:prSet/>
      <dgm:spPr/>
      <dgm:t>
        <a:bodyPr/>
        <a:lstStyle/>
        <a:p>
          <a:endParaRPr lang="en-US"/>
        </a:p>
      </dgm:t>
    </dgm:pt>
    <dgm:pt modelId="{99D6F52E-AED9-4D67-8FF4-AD6AA441598A}" type="sibTrans" cxnId="{4F7318C2-A8B3-4958-8672-958DDB46B0DC}">
      <dgm:prSet/>
      <dgm:spPr/>
      <dgm:t>
        <a:bodyPr/>
        <a:lstStyle/>
        <a:p>
          <a:endParaRPr lang="en-US"/>
        </a:p>
      </dgm:t>
    </dgm:pt>
    <dgm:pt modelId="{531110E4-6D55-4962-93D0-4E603B05B24B}">
      <dgm:prSet/>
      <dgm:spPr/>
      <dgm:t>
        <a:bodyPr/>
        <a:lstStyle/>
        <a:p>
          <a:pPr rtl="0"/>
          <a:r>
            <a:rPr lang="en-US">
              <a:latin typeface="+mj-lt"/>
            </a:rPr>
            <a:t>Queues</a:t>
          </a:r>
          <a:endParaRPr lang="en-US" dirty="0">
            <a:latin typeface="+mj-lt"/>
          </a:endParaRPr>
        </a:p>
      </dgm:t>
    </dgm:pt>
    <dgm:pt modelId="{7E8AABE9-DBF2-4736-BF42-2061E839978F}" type="parTrans" cxnId="{A8400A42-8D03-46C7-9D22-47E7630C908A}">
      <dgm:prSet/>
      <dgm:spPr/>
      <dgm:t>
        <a:bodyPr/>
        <a:lstStyle/>
        <a:p>
          <a:endParaRPr lang="en-US"/>
        </a:p>
      </dgm:t>
    </dgm:pt>
    <dgm:pt modelId="{CEC54D13-4755-4244-A066-2AD999D9A241}" type="sibTrans" cxnId="{A8400A42-8D03-46C7-9D22-47E7630C908A}">
      <dgm:prSet/>
      <dgm:spPr/>
      <dgm:t>
        <a:bodyPr/>
        <a:lstStyle/>
        <a:p>
          <a:endParaRPr lang="en-US"/>
        </a:p>
      </dgm:t>
    </dgm:pt>
    <dgm:pt modelId="{67D28184-0697-4C23-9306-55B463EB890F}">
      <dgm:prSet/>
      <dgm:spPr/>
      <dgm:t>
        <a:bodyPr/>
        <a:lstStyle/>
        <a:p>
          <a:pPr rtl="0"/>
          <a:r>
            <a:rPr lang="en-US" dirty="0" err="1">
              <a:latin typeface="+mj-lt"/>
            </a:rPr>
            <a:t>DocumentDB</a:t>
          </a:r>
          <a:endParaRPr lang="en-US" dirty="0">
            <a:latin typeface="+mj-lt"/>
          </a:endParaRPr>
        </a:p>
      </dgm:t>
    </dgm:pt>
    <dgm:pt modelId="{F521329D-3D21-46B0-A6E6-96B8ACB2C086}" type="parTrans" cxnId="{EDB8BE67-34D5-4983-BCFE-E1B59EF69823}">
      <dgm:prSet/>
      <dgm:spPr/>
    </dgm:pt>
    <dgm:pt modelId="{3EF60C55-A1D1-46C7-B767-CE2C96A9248E}" type="sibTrans" cxnId="{EDB8BE67-34D5-4983-BCFE-E1B59EF69823}">
      <dgm:prSet/>
      <dgm:spPr/>
    </dgm:pt>
    <dgm:pt modelId="{2AFE754E-A9BE-43F0-99CC-FD0E25860E09}" type="pres">
      <dgm:prSet presAssocID="{FAB1662F-7421-4F7B-A5C0-57390BFE5777}" presName="diagram" presStyleCnt="0">
        <dgm:presLayoutVars>
          <dgm:dir/>
          <dgm:resizeHandles val="exact"/>
        </dgm:presLayoutVars>
      </dgm:prSet>
      <dgm:spPr/>
      <dgm:t>
        <a:bodyPr/>
        <a:lstStyle/>
        <a:p>
          <a:endParaRPr lang="en-GB"/>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GB"/>
        </a:p>
      </dgm:t>
    </dgm:pt>
    <dgm:pt modelId="{0337DDA8-12A4-4D35-A6BA-A52F916C71F9}" type="pres">
      <dgm:prSet presAssocID="{799BB488-3E9F-4420-817A-B2F52C536B57}" presName="sibTrans" presStyleCnt="0"/>
      <dgm:spPr/>
    </dgm:pt>
    <dgm:pt modelId="{E0980EF2-B319-4BA5-B75F-359B4A7D053B}" type="pres">
      <dgm:prSet presAssocID="{580EFD37-C613-4988-B0E8-5C5EE01E7728}" presName="node" presStyleLbl="node1" presStyleIdx="1" presStyleCnt="6">
        <dgm:presLayoutVars>
          <dgm:bulletEnabled val="1"/>
        </dgm:presLayoutVars>
      </dgm:prSet>
      <dgm:spPr/>
      <dgm:t>
        <a:bodyPr/>
        <a:lstStyle/>
        <a:p>
          <a:endParaRPr lang="en-GB"/>
        </a:p>
      </dgm:t>
    </dgm:pt>
    <dgm:pt modelId="{C7A769F2-CA1B-4FA4-BEAF-44CE4DDF200C}" type="pres">
      <dgm:prSet presAssocID="{7AE1ED33-5BDF-4D1B-BB6D-176C9253D8D8}" presName="sibTrans" presStyleCnt="0"/>
      <dgm:spPr/>
    </dgm:pt>
    <dgm:pt modelId="{2F601865-3E58-4139-BFA9-1AF94B35BE81}" type="pres">
      <dgm:prSet presAssocID="{531110E4-6D55-4962-93D0-4E603B05B24B}" presName="node" presStyleLbl="node1" presStyleIdx="2" presStyleCnt="6">
        <dgm:presLayoutVars>
          <dgm:bulletEnabled val="1"/>
        </dgm:presLayoutVars>
      </dgm:prSet>
      <dgm:spPr/>
      <dgm:t>
        <a:bodyPr/>
        <a:lstStyle/>
        <a:p>
          <a:endParaRPr lang="en-GB"/>
        </a:p>
      </dgm:t>
    </dgm:pt>
    <dgm:pt modelId="{ED8DD377-82C0-423A-B9C7-ADE99AB22F3F}" type="pres">
      <dgm:prSet presAssocID="{CEC54D13-4755-4244-A066-2AD999D9A241}" presName="sibTrans" presStyleCnt="0"/>
      <dgm:spPr/>
    </dgm:pt>
    <dgm:pt modelId="{66D9549B-2C0B-4DD0-84F1-F631B1D3B518}" type="pres">
      <dgm:prSet presAssocID="{B0CA9EE9-6316-49F2-8575-5F9A5455E0B6}" presName="node" presStyleLbl="node1" presStyleIdx="3" presStyleCnt="6">
        <dgm:presLayoutVars>
          <dgm:bulletEnabled val="1"/>
        </dgm:presLayoutVars>
      </dgm:prSet>
      <dgm:spPr/>
      <dgm:t>
        <a:bodyPr/>
        <a:lstStyle/>
        <a:p>
          <a:endParaRPr lang="en-GB"/>
        </a:p>
      </dgm:t>
    </dgm:pt>
    <dgm:pt modelId="{CF8E7A5E-BA66-4CDB-81EA-D786FEF504C8}" type="pres">
      <dgm:prSet presAssocID="{99D6F52E-AED9-4D67-8FF4-AD6AA441598A}" presName="sibTrans" presStyleCnt="0"/>
      <dgm:spPr/>
    </dgm:pt>
    <dgm:pt modelId="{21DCB6CE-4246-4C7F-A1D3-5BECFE73CC9C}" type="pres">
      <dgm:prSet presAssocID="{DB546BCF-1362-4A4F-929E-4AEDE42A9DA0}" presName="node" presStyleLbl="node1" presStyleIdx="4" presStyleCnt="6">
        <dgm:presLayoutVars>
          <dgm:bulletEnabled val="1"/>
        </dgm:presLayoutVars>
      </dgm:prSet>
      <dgm:spPr/>
      <dgm:t>
        <a:bodyPr/>
        <a:lstStyle/>
        <a:p>
          <a:endParaRPr lang="en-GB"/>
        </a:p>
      </dgm:t>
    </dgm:pt>
    <dgm:pt modelId="{7F1AC7A5-E5FF-48B2-A1A8-0D3E3AE09B34}" type="pres">
      <dgm:prSet presAssocID="{C2FEA942-5227-43E3-A4F9-C754AC1B3569}" presName="sibTrans" presStyleCnt="0"/>
      <dgm:spPr/>
    </dgm:pt>
    <dgm:pt modelId="{62277C59-5080-4501-8A1E-AC99653BDC7E}" type="pres">
      <dgm:prSet presAssocID="{67D28184-0697-4C23-9306-55B463EB890F}" presName="node" presStyleLbl="node1" presStyleIdx="5" presStyleCnt="6">
        <dgm:presLayoutVars>
          <dgm:bulletEnabled val="1"/>
        </dgm:presLayoutVars>
      </dgm:prSet>
      <dgm:spPr/>
      <dgm:t>
        <a:bodyPr/>
        <a:lstStyle/>
        <a:p>
          <a:endParaRPr lang="en-GB"/>
        </a:p>
      </dgm:t>
    </dgm:pt>
  </dgm:ptLst>
  <dgm:cxnLst>
    <dgm:cxn modelId="{2668A383-39D7-40B4-BA62-3FC0617AED0F}" type="presOf" srcId="{B0CA9EE9-6316-49F2-8575-5F9A5455E0B6}" destId="{66D9549B-2C0B-4DD0-84F1-F631B1D3B518}"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18DF9F11-ED85-4D66-BCFA-4DDB60EF90B9}" type="presOf" srcId="{67D28184-0697-4C23-9306-55B463EB890F}" destId="{62277C59-5080-4501-8A1E-AC99653BDC7E}" srcOrd="0" destOrd="0" presId="urn:microsoft.com/office/officeart/2005/8/layout/default"/>
    <dgm:cxn modelId="{40247F23-BC0F-429C-8DCC-5208DA33D175}" type="presOf" srcId="{580EFD37-C613-4988-B0E8-5C5EE01E7728}" destId="{E0980EF2-B319-4BA5-B75F-359B4A7D053B}" srcOrd="0" destOrd="0" presId="urn:microsoft.com/office/officeart/2005/8/layout/default"/>
    <dgm:cxn modelId="{4F7318C2-A8B3-4958-8672-958DDB46B0DC}" srcId="{FAB1662F-7421-4F7B-A5C0-57390BFE5777}" destId="{B0CA9EE9-6316-49F2-8575-5F9A5455E0B6}" srcOrd="3" destOrd="0" parTransId="{F41CC963-4042-42B0-9A2E-80370354ED5C}" sibTransId="{99D6F52E-AED9-4D67-8FF4-AD6AA441598A}"/>
    <dgm:cxn modelId="{423C7067-A79D-496B-92B9-B53CC89A3443}" type="presOf" srcId="{DB546BCF-1362-4A4F-929E-4AEDE42A9DA0}" destId="{21DCB6CE-4246-4C7F-A1D3-5BECFE73CC9C}" srcOrd="0" destOrd="0" presId="urn:microsoft.com/office/officeart/2005/8/layout/default"/>
    <dgm:cxn modelId="{2D456736-8275-4E97-BA87-2CBFACB8FF7B}" srcId="{FAB1662F-7421-4F7B-A5C0-57390BFE5777}" destId="{DB546BCF-1362-4A4F-929E-4AEDE42A9DA0}" srcOrd="4" destOrd="0" parTransId="{D1B776D1-5204-4198-B719-950ABDCDF8DD}" sibTransId="{C2FEA942-5227-43E3-A4F9-C754AC1B3569}"/>
    <dgm:cxn modelId="{EDB8BE67-34D5-4983-BCFE-E1B59EF69823}" srcId="{FAB1662F-7421-4F7B-A5C0-57390BFE5777}" destId="{67D28184-0697-4C23-9306-55B463EB890F}" srcOrd="5" destOrd="0" parTransId="{F521329D-3D21-46B0-A6E6-96B8ACB2C086}" sibTransId="{3EF60C55-A1D1-46C7-B767-CE2C96A9248E}"/>
    <dgm:cxn modelId="{A8400A42-8D03-46C7-9D22-47E7630C908A}" srcId="{FAB1662F-7421-4F7B-A5C0-57390BFE5777}" destId="{531110E4-6D55-4962-93D0-4E603B05B24B}" srcOrd="2" destOrd="0" parTransId="{7E8AABE9-DBF2-4736-BF42-2061E839978F}" sibTransId="{CEC54D13-4755-4244-A066-2AD999D9A241}"/>
    <dgm:cxn modelId="{8EA81EAA-0C3D-4CEE-A885-57E189EB9081}" type="presOf" srcId="{74B70E5F-85FA-42B8-A7FE-FD42B697C579}" destId="{AD9EF522-A474-43A3-8895-E1B5C946DABC}" srcOrd="0" destOrd="0" presId="urn:microsoft.com/office/officeart/2005/8/layout/default"/>
    <dgm:cxn modelId="{D683A6DF-30D0-4E8C-BB8D-EDEDF86FCFE7}" type="presOf" srcId="{531110E4-6D55-4962-93D0-4E603B05B24B}" destId="{2F601865-3E58-4139-BFA9-1AF94B35BE81}" srcOrd="0" destOrd="0" presId="urn:microsoft.com/office/officeart/2005/8/layout/default"/>
    <dgm:cxn modelId="{105FA87B-71BE-449B-9935-8CFA626CC7DF}" srcId="{FAB1662F-7421-4F7B-A5C0-57390BFE5777}" destId="{580EFD37-C613-4988-B0E8-5C5EE01E7728}" srcOrd="1" destOrd="0" parTransId="{1E53C8EA-6CB3-40D9-A734-253563C83020}" sibTransId="{7AE1ED33-5BDF-4D1B-BB6D-176C9253D8D8}"/>
    <dgm:cxn modelId="{B96A1799-2D86-4AF7-A5B3-9E5BF83C3E57}" type="presOf" srcId="{FAB1662F-7421-4F7B-A5C0-57390BFE5777}" destId="{2AFE754E-A9BE-43F0-99CC-FD0E25860E09}" srcOrd="0" destOrd="0" presId="urn:microsoft.com/office/officeart/2005/8/layout/default"/>
    <dgm:cxn modelId="{6B10F417-AE09-4F98-832F-B920674F4A51}" type="presParOf" srcId="{2AFE754E-A9BE-43F0-99CC-FD0E25860E09}" destId="{AD9EF522-A474-43A3-8895-E1B5C946DABC}" srcOrd="0" destOrd="0" presId="urn:microsoft.com/office/officeart/2005/8/layout/default"/>
    <dgm:cxn modelId="{F6324F9B-14B3-4909-9C77-B58F9DF801B7}" type="presParOf" srcId="{2AFE754E-A9BE-43F0-99CC-FD0E25860E09}" destId="{0337DDA8-12A4-4D35-A6BA-A52F916C71F9}" srcOrd="1" destOrd="0" presId="urn:microsoft.com/office/officeart/2005/8/layout/default"/>
    <dgm:cxn modelId="{F3F00E0F-2FEF-4726-AF2B-DE54A16B5584}" type="presParOf" srcId="{2AFE754E-A9BE-43F0-99CC-FD0E25860E09}" destId="{E0980EF2-B319-4BA5-B75F-359B4A7D053B}" srcOrd="2" destOrd="0" presId="urn:microsoft.com/office/officeart/2005/8/layout/default"/>
    <dgm:cxn modelId="{2AFA2341-AE27-4875-910C-D61F659266EB}" type="presParOf" srcId="{2AFE754E-A9BE-43F0-99CC-FD0E25860E09}" destId="{C7A769F2-CA1B-4FA4-BEAF-44CE4DDF200C}" srcOrd="3" destOrd="0" presId="urn:microsoft.com/office/officeart/2005/8/layout/default"/>
    <dgm:cxn modelId="{C495CED7-2E4A-49AF-855C-5CDA79E8CE12}" type="presParOf" srcId="{2AFE754E-A9BE-43F0-99CC-FD0E25860E09}" destId="{2F601865-3E58-4139-BFA9-1AF94B35BE81}" srcOrd="4" destOrd="0" presId="urn:microsoft.com/office/officeart/2005/8/layout/default"/>
    <dgm:cxn modelId="{D3F80EB6-75C6-4837-AD92-CC203C8AFEB8}" type="presParOf" srcId="{2AFE754E-A9BE-43F0-99CC-FD0E25860E09}" destId="{ED8DD377-82C0-423A-B9C7-ADE99AB22F3F}" srcOrd="5" destOrd="0" presId="urn:microsoft.com/office/officeart/2005/8/layout/default"/>
    <dgm:cxn modelId="{587427B3-45F9-41D3-8DE4-456A8C1E4464}" type="presParOf" srcId="{2AFE754E-A9BE-43F0-99CC-FD0E25860E09}" destId="{66D9549B-2C0B-4DD0-84F1-F631B1D3B518}" srcOrd="6" destOrd="0" presId="urn:microsoft.com/office/officeart/2005/8/layout/default"/>
    <dgm:cxn modelId="{E7F22438-766D-4BE8-8379-78E7DC6FBF01}" type="presParOf" srcId="{2AFE754E-A9BE-43F0-99CC-FD0E25860E09}" destId="{CF8E7A5E-BA66-4CDB-81EA-D786FEF504C8}" srcOrd="7" destOrd="0" presId="urn:microsoft.com/office/officeart/2005/8/layout/default"/>
    <dgm:cxn modelId="{A0680EA1-CA00-4495-A748-7CA7218D51C3}" type="presParOf" srcId="{2AFE754E-A9BE-43F0-99CC-FD0E25860E09}" destId="{21DCB6CE-4246-4C7F-A1D3-5BECFE73CC9C}" srcOrd="8" destOrd="0" presId="urn:microsoft.com/office/officeart/2005/8/layout/default"/>
    <dgm:cxn modelId="{92109269-4080-46D8-B07E-6319A11C3463}" type="presParOf" srcId="{2AFE754E-A9BE-43F0-99CC-FD0E25860E09}" destId="{7F1AC7A5-E5FF-48B2-A1A8-0D3E3AE09B34}" srcOrd="9" destOrd="0" presId="urn:microsoft.com/office/officeart/2005/8/layout/default"/>
    <dgm:cxn modelId="{91F4CC0F-920C-451C-954F-2690EF65857B}" type="presParOf" srcId="{2AFE754E-A9BE-43F0-99CC-FD0E25860E09}" destId="{62277C59-5080-4501-8A1E-AC99653BDC7E}"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kern="1200" dirty="0">
              <a:latin typeface="+mj-lt"/>
            </a:rPr>
            <a:t>Blobs</a:t>
          </a:r>
        </a:p>
      </dsp:txBody>
      <dsp:txXfrm>
        <a:off x="0" y="218857"/>
        <a:ext cx="3429334" cy="2057600"/>
      </dsp:txXfrm>
    </dsp:sp>
    <dsp:sp modelId="{E0980EF2-B319-4BA5-B75F-359B4A7D053B}">
      <dsp:nvSpPr>
        <dsp:cNvPr id="0" name=""/>
        <dsp:cNvSpPr/>
      </dsp:nvSpPr>
      <dsp:spPr>
        <a:xfrm>
          <a:off x="3772267" y="218857"/>
          <a:ext cx="3429334" cy="20576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kern="1200" dirty="0">
              <a:latin typeface="+mj-lt"/>
            </a:rPr>
            <a:t>Tables</a:t>
          </a:r>
        </a:p>
      </dsp:txBody>
      <dsp:txXfrm>
        <a:off x="3772267" y="218857"/>
        <a:ext cx="3429334" cy="2057600"/>
      </dsp:txXfrm>
    </dsp:sp>
    <dsp:sp modelId="{2F601865-3E58-4139-BFA9-1AF94B35BE81}">
      <dsp:nvSpPr>
        <dsp:cNvPr id="0" name=""/>
        <dsp:cNvSpPr/>
      </dsp:nvSpPr>
      <dsp:spPr>
        <a:xfrm>
          <a:off x="7544534" y="218857"/>
          <a:ext cx="3429334" cy="20576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kern="1200">
              <a:latin typeface="+mj-lt"/>
            </a:rPr>
            <a:t>Queues</a:t>
          </a:r>
          <a:endParaRPr lang="en-US" sz="4300" kern="1200" dirty="0">
            <a:latin typeface="+mj-lt"/>
          </a:endParaRPr>
        </a:p>
      </dsp:txBody>
      <dsp:txXfrm>
        <a:off x="7544534" y="218857"/>
        <a:ext cx="3429334" cy="2057600"/>
      </dsp:txXfrm>
    </dsp:sp>
    <dsp:sp modelId="{66D9549B-2C0B-4DD0-84F1-F631B1D3B518}">
      <dsp:nvSpPr>
        <dsp:cNvPr id="0" name=""/>
        <dsp:cNvSpPr/>
      </dsp:nvSpPr>
      <dsp:spPr>
        <a:xfrm>
          <a:off x="0" y="2619391"/>
          <a:ext cx="3429334" cy="20576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sv-SE" sz="4300" kern="1200" dirty="0">
              <a:latin typeface="+mj-lt"/>
            </a:rPr>
            <a:t>SQL Databases</a:t>
          </a:r>
          <a:endParaRPr lang="en-US" sz="4300" kern="1200" dirty="0">
            <a:latin typeface="+mj-lt"/>
          </a:endParaRPr>
        </a:p>
      </dsp:txBody>
      <dsp:txXfrm>
        <a:off x="0" y="2619391"/>
        <a:ext cx="3429334" cy="2057600"/>
      </dsp:txXfrm>
    </dsp:sp>
    <dsp:sp modelId="{21DCB6CE-4246-4C7F-A1D3-5BECFE73CC9C}">
      <dsp:nvSpPr>
        <dsp:cNvPr id="0" name=""/>
        <dsp:cNvSpPr/>
      </dsp:nvSpPr>
      <dsp:spPr>
        <a:xfrm>
          <a:off x="3772267" y="2619391"/>
          <a:ext cx="3429334" cy="20576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kern="1200" dirty="0" err="1">
              <a:latin typeface="+mj-lt"/>
            </a:rPr>
            <a:t>Redis</a:t>
          </a:r>
          <a:r>
            <a:rPr lang="en-US" sz="4300" kern="1200" dirty="0">
              <a:latin typeface="+mj-lt"/>
            </a:rPr>
            <a:t> Cache</a:t>
          </a:r>
        </a:p>
      </dsp:txBody>
      <dsp:txXfrm>
        <a:off x="3772267" y="2619391"/>
        <a:ext cx="3429334" cy="2057600"/>
      </dsp:txXfrm>
    </dsp:sp>
    <dsp:sp modelId="{62277C59-5080-4501-8A1E-AC99653BDC7E}">
      <dsp:nvSpPr>
        <dsp:cNvPr id="0" name=""/>
        <dsp:cNvSpPr/>
      </dsp:nvSpPr>
      <dsp:spPr>
        <a:xfrm>
          <a:off x="7544534" y="2619391"/>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kern="1200" dirty="0" err="1">
              <a:latin typeface="+mj-lt"/>
            </a:rPr>
            <a:t>DocumentDB</a:t>
          </a:r>
          <a:endParaRPr lang="en-US" sz="4300" kern="1200" dirty="0">
            <a:latin typeface="+mj-lt"/>
          </a:endParaRPr>
        </a:p>
      </dsp:txBody>
      <dsp:txXfrm>
        <a:off x="7544534" y="2619391"/>
        <a:ext cx="3429334" cy="20576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4/15/2016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8" Type="http://schemas.openxmlformats.org/officeDocument/2006/relationships/hyperlink" Target="http://en.wikipedia.org/wiki/Escape_character" TargetMode="External"/><Relationship Id="rId13" Type="http://schemas.openxmlformats.org/officeDocument/2006/relationships/hyperlink" Target="http://en.wikipedia.org/wiki/Associative_array" TargetMode="External"/><Relationship Id="rId18" Type="http://schemas.openxmlformats.org/officeDocument/2006/relationships/hyperlink" Target="http://en.wikipedia.org/wiki/Whitespace_character" TargetMode="External"/><Relationship Id="rId3" Type="http://schemas.openxmlformats.org/officeDocument/2006/relationships/hyperlink" Target="http://en.wikipedia.org/wiki/E_notation" TargetMode="External"/><Relationship Id="rId7" Type="http://schemas.openxmlformats.org/officeDocument/2006/relationships/hyperlink" Target="http://en.wikipedia.org/wiki/Unicode" TargetMode="External"/><Relationship Id="rId12" Type="http://schemas.openxmlformats.org/officeDocument/2006/relationships/hyperlink" Target="http://en.wikipedia.org/wiki/Square_bracket" TargetMode="External"/><Relationship Id="rId17" Type="http://schemas.openxmlformats.org/officeDocument/2006/relationships/hyperlink" Target="http://en.wikipedia.org/wiki/Nullable_type" TargetMode="External"/><Relationship Id="rId2" Type="http://schemas.openxmlformats.org/officeDocument/2006/relationships/slide" Target="../slides/slide154.xml"/><Relationship Id="rId16" Type="http://schemas.openxmlformats.org/officeDocument/2006/relationships/hyperlink" Target="http://en.wikipedia.org/wiki/Braces_(punctuation)#Braces" TargetMode="External"/><Relationship Id="rId1" Type="http://schemas.openxmlformats.org/officeDocument/2006/relationships/notesMaster" Target="../notesMasters/notesMaster1.xml"/><Relationship Id="rId6" Type="http://schemas.openxmlformats.org/officeDocument/2006/relationships/hyperlink" Target="http://en.wikipedia.org/wiki/String_(computer_science)" TargetMode="External"/><Relationship Id="rId11" Type="http://schemas.openxmlformats.org/officeDocument/2006/relationships/hyperlink" Target="http://en.wikipedia.org/wiki/List_(abstract_data_type)" TargetMode="External"/><Relationship Id="rId5" Type="http://schemas.openxmlformats.org/officeDocument/2006/relationships/hyperlink" Target="http://en.wikipedia.org/wiki/Double-precision_floating-point_format" TargetMode="External"/><Relationship Id="rId15" Type="http://schemas.openxmlformats.org/officeDocument/2006/relationships/hyperlink" Target="http://en.wikipedia.org/wiki/JSON#cite_note-11" TargetMode="External"/><Relationship Id="rId10" Type="http://schemas.openxmlformats.org/officeDocument/2006/relationships/hyperlink" Target="http://en.wikipedia.org/wiki/Array_data_structure" TargetMode="External"/><Relationship Id="rId4" Type="http://schemas.openxmlformats.org/officeDocument/2006/relationships/hyperlink" Target="http://en.wikipedia.org/wiki/NaN" TargetMode="External"/><Relationship Id="rId9" Type="http://schemas.openxmlformats.org/officeDocument/2006/relationships/hyperlink" Target="http://en.wikipedia.org/wiki/Boolean_datatype" TargetMode="External"/><Relationship Id="rId14" Type="http://schemas.openxmlformats.org/officeDocument/2006/relationships/hyperlink" Target="http://en.wikipedia.org/wiki/JSON#cite_note-10" TargetMode="Externa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msdn.microsoft.com/library/dn850325.aspx" TargetMode="External"/><Relationship Id="rId2" Type="http://schemas.openxmlformats.org/officeDocument/2006/relationships/slide" Target="../slides/slide160.xml"/><Relationship Id="rId1" Type="http://schemas.openxmlformats.org/officeDocument/2006/relationships/notesMaster" Target="../notesMasters/notesMaster1.xml"/><Relationship Id="rId5" Type="http://schemas.openxmlformats.org/officeDocument/2006/relationships/hyperlink" Target="http://msdn.microsoft.com/library/dn799209.aspx" TargetMode="External"/><Relationship Id="rId4" Type="http://schemas.openxmlformats.org/officeDocument/2006/relationships/hyperlink" Target="http://msdn.microsoft.com/library/azure/dn850324.aspx"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msdn.microsoft.com/en-us/library/dd179467.aspx" TargetMode="External"/><Relationship Id="rId4" Type="http://schemas.openxmlformats.org/officeDocument/2006/relationships/hyperlink" Target="http://msdn.microsoft.com/en-us/library/dd135726.aspx"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msdn.microsoft.com/en-us/library/ee691975.aspx"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3925121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41067836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speaking of customers, let’s move on to some</a:t>
            </a:r>
            <a:r>
              <a:rPr lang="en-US" baseline="0" dirty="0"/>
              <a:t> of the scenarios that we’ve seen DocDB used for. DocDB is particularly suited for web and mobile application development of all types, but a few scenarios seem to be great fit for the service and we’ve seen these scenarios in the private preview.</a:t>
            </a:r>
          </a:p>
          <a:p>
            <a:endParaRPr lang="en-US" baseline="0" dirty="0"/>
          </a:p>
          <a:p>
            <a:pPr algn="l" defTabSz="932472" fontAlgn="base">
              <a:spcBef>
                <a:spcPct val="0"/>
              </a:spcBef>
              <a:spcAft>
                <a:spcPct val="0"/>
              </a:spcAft>
            </a:pPr>
            <a:r>
              <a:rPr lang="en-US" sz="1400" b="1" dirty="0">
                <a:solidFill>
                  <a:schemeClr val="bg1"/>
                </a:solidFill>
              </a:rPr>
              <a:t>Catalog Data</a:t>
            </a:r>
          </a:p>
          <a:p>
            <a:pPr algn="ctr" defTabSz="932472" fontAlgn="base">
              <a:spcBef>
                <a:spcPct val="0"/>
              </a:spcBef>
              <a:spcAft>
                <a:spcPct val="0"/>
              </a:spcAft>
            </a:pPr>
            <a:endParaRPr lang="en-US" sz="14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Store, query and process entities – people, places, things</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Evolve item schema and attributes based on application needs</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Tune indexing to match query and performance needs </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Examples include product catalogs, user profiles, device information i.e. </a:t>
            </a:r>
            <a:r>
              <a:rPr lang="en-US" sz="1200" dirty="0" err="1">
                <a:solidFill>
                  <a:schemeClr val="bg1"/>
                </a:solidFill>
              </a:rPr>
              <a:t>IoT</a:t>
            </a:r>
            <a:r>
              <a:rPr lang="en-US" sz="1200" dirty="0">
                <a:solidFill>
                  <a:schemeClr val="bg1"/>
                </a:solidFill>
              </a:rPr>
              <a:t> systems</a:t>
            </a:r>
          </a:p>
          <a:p>
            <a:pPr marL="171450" indent="-1714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algn="l" defTabSz="932472" fontAlgn="base">
              <a:spcBef>
                <a:spcPct val="0"/>
              </a:spcBef>
              <a:spcAft>
                <a:spcPct val="0"/>
              </a:spcAft>
            </a:pPr>
            <a:r>
              <a:rPr lang="en-US" sz="1200" b="1" dirty="0">
                <a:solidFill>
                  <a:schemeClr val="bg1"/>
                </a:solidFill>
              </a:rPr>
              <a:t>Preferences and State</a:t>
            </a:r>
          </a:p>
          <a:p>
            <a:pPr algn="ctr" defTabSz="932472" fontAlgn="base">
              <a:spcBef>
                <a:spcPct val="0"/>
              </a:spcBef>
              <a:spcAft>
                <a:spcPct val="0"/>
              </a:spcAft>
            </a:pPr>
            <a:endParaRPr lang="en-US" sz="11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Store user preference data for application experiences and UI customization</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Store application information including game state or device configuration information</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Support cross document transactions i.e. item transfer </a:t>
            </a:r>
            <a:br>
              <a:rPr lang="en-US" sz="1100" dirty="0">
                <a:solidFill>
                  <a:schemeClr val="bg1"/>
                </a:solidFill>
              </a:rPr>
            </a:br>
            <a:r>
              <a:rPr lang="en-US" sz="1100" dirty="0">
                <a:solidFill>
                  <a:schemeClr val="bg1"/>
                </a:solidFill>
              </a:rPr>
              <a:t>or concurrent add/remove operations</a:t>
            </a: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pPr algn="l" defTabSz="932472" fontAlgn="base">
              <a:spcBef>
                <a:spcPct val="0"/>
              </a:spcBef>
              <a:spcAft>
                <a:spcPct val="0"/>
              </a:spcAft>
            </a:pPr>
            <a:r>
              <a:rPr lang="en-US" sz="1200" b="1" dirty="0">
                <a:solidFill>
                  <a:schemeClr val="bg1"/>
                </a:solidFill>
              </a:rPr>
              <a:t>Event Store</a:t>
            </a:r>
          </a:p>
          <a:p>
            <a:pPr algn="ctr" defTabSz="932472" fontAlgn="base">
              <a:spcBef>
                <a:spcPct val="0"/>
              </a:spcBef>
              <a:spcAft>
                <a:spcPct val="0"/>
              </a:spcAft>
            </a:pPr>
            <a:endParaRPr lang="en-US" sz="11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Process store and query device and application events in near real time i.e. </a:t>
            </a:r>
            <a:r>
              <a:rPr lang="en-US" sz="1100" dirty="0" err="1">
                <a:solidFill>
                  <a:schemeClr val="bg1"/>
                </a:solidFill>
              </a:rPr>
              <a:t>IoT</a:t>
            </a:r>
            <a:r>
              <a:rPr lang="en-US" sz="1100" dirty="0">
                <a:solidFill>
                  <a:schemeClr val="bg1"/>
                </a:solidFill>
              </a:rPr>
              <a:t> systems</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Partition data as time-series or by source ID</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Expose web APIs and application experiences over event data with diverse structure</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Archive or delete data as it ages out</a:t>
            </a: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pPr algn="l" defTabSz="932472" fontAlgn="base">
              <a:spcBef>
                <a:spcPct val="0"/>
              </a:spcBef>
              <a:spcAft>
                <a:spcPct val="0"/>
              </a:spcAft>
            </a:pPr>
            <a:r>
              <a:rPr lang="en-US" sz="1400" b="1" dirty="0">
                <a:solidFill>
                  <a:schemeClr val="bg1"/>
                </a:solidFill>
              </a:rPr>
              <a:t>User Generated Content</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Store user generated content such as blogs, comments, annotations.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Support varying properties based on consumption platform (web, mobile)</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Rapidly evolve schema based on application needs</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algn="l" defTabSz="932472" fontAlgn="base">
              <a:spcBef>
                <a:spcPct val="0"/>
              </a:spcBef>
              <a:spcAft>
                <a:spcPct val="0"/>
              </a:spcAft>
            </a:pPr>
            <a:r>
              <a:rPr lang="en-US" sz="1400" b="1" dirty="0">
                <a:solidFill>
                  <a:schemeClr val="bg1"/>
                </a:solidFill>
              </a:rPr>
              <a:t>Data Exchange</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Consume, aggregate and serve data from a variety of sources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Adapt to evolving schemas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Offer queries over heterogeneous document structures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Scale data consumption or delivery from disparate sources</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171450" indent="-1714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endParaRPr lang="en-US" baseline="0" dirty="0"/>
          </a:p>
        </p:txBody>
      </p:sp>
      <p:sp>
        <p:nvSpPr>
          <p:cNvPr id="4" name="Slide Number Placeholder 3"/>
          <p:cNvSpPr>
            <a:spLocks noGrp="1"/>
          </p:cNvSpPr>
          <p:nvPr>
            <p:ph type="sldNum" sz="quarter" idx="10"/>
          </p:nvPr>
        </p:nvSpPr>
        <p:spPr/>
        <p:txBody>
          <a:bodyPr/>
          <a:lstStyle/>
          <a:p>
            <a:fld id="{1BEF7A34-06B2-4D5D-AD9D-2BB89658D3B3}" type="slidenum">
              <a:rPr lang="en-US" smtClean="0">
                <a:solidFill>
                  <a:prstClr val="black"/>
                </a:solidFill>
              </a:rPr>
              <a:pPr/>
              <a:t>148</a:t>
            </a:fld>
            <a:endParaRPr lang="en-US" dirty="0">
              <a:solidFill>
                <a:prstClr val="black"/>
              </a:solidFill>
            </a:endParaRPr>
          </a:p>
        </p:txBody>
      </p:sp>
    </p:spTree>
    <p:extLst>
      <p:ext uri="{BB962C8B-B14F-4D97-AF65-F5344CB8AC3E}">
        <p14:creationId xmlns:p14="http://schemas.microsoft.com/office/powerpoint/2010/main" val="6852386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solidFill>
                  <a:prstClr val="black"/>
                </a:solidFill>
              </a:rPr>
              <a:pPr/>
              <a:t>149</a:t>
            </a:fld>
            <a:endParaRPr lang="en-US">
              <a:solidFill>
                <a:prstClr val="black"/>
              </a:solidFill>
            </a:endParaRPr>
          </a:p>
        </p:txBody>
      </p:sp>
    </p:spTree>
    <p:extLst>
      <p:ext uri="{BB962C8B-B14F-4D97-AF65-F5344CB8AC3E}">
        <p14:creationId xmlns:p14="http://schemas.microsoft.com/office/powerpoint/2010/main" val="99894274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DocumentDB?</a:t>
            </a:r>
          </a:p>
          <a:p>
            <a:endParaRPr lang="en-US" dirty="0"/>
          </a:p>
          <a:p>
            <a:pPr>
              <a:spcAft>
                <a:spcPts val="600"/>
              </a:spcAft>
            </a:pPr>
            <a:r>
              <a:rPr lang="en-US" dirty="0"/>
              <a:t>DocumentDB is </a:t>
            </a:r>
            <a:r>
              <a:rPr lang="en-US" sz="1200" dirty="0">
                <a:solidFill>
                  <a:srgbClr val="3F3F3F"/>
                </a:solidFill>
              </a:rPr>
              <a:t>a</a:t>
            </a:r>
            <a:r>
              <a:rPr lang="en-US" sz="1200" dirty="0">
                <a:solidFill>
                  <a:srgbClr val="3F3F3F"/>
                </a:solidFill>
                <a:ea typeface="Calibri" panose="020F0502020204030204" pitchFamily="34" charset="0"/>
                <a:cs typeface="Calibri" panose="020F0502020204030204" pitchFamily="34" charset="0"/>
              </a:rPr>
              <a:t> </a:t>
            </a:r>
            <a:r>
              <a:rPr lang="en-US" sz="1200" dirty="0">
                <a:solidFill>
                  <a:srgbClr val="0071BC"/>
                </a:solidFill>
                <a:ea typeface="Calibri" panose="020F0502020204030204" pitchFamily="34" charset="0"/>
                <a:cs typeface="Segoe UI Semibold" panose="020B0702040204020203" pitchFamily="34" charset="0"/>
              </a:rPr>
              <a:t>NoSQL document database-as-a-service</a:t>
            </a:r>
            <a:r>
              <a:rPr lang="en-US" sz="1200" dirty="0">
                <a:solidFill>
                  <a:srgbClr val="3F3F3F"/>
                </a:solidFill>
                <a:ea typeface="Calibri" panose="020F0502020204030204" pitchFamily="34" charset="0"/>
                <a:cs typeface="Calibri" panose="020F0502020204030204" pitchFamily="34" charset="0"/>
              </a:rPr>
              <a:t>, fully managed by Microsoft Azure. </a:t>
            </a:r>
          </a:p>
          <a:p>
            <a:pPr marL="0" marR="0" indent="0" algn="l" defTabSz="914400" rtl="0" eaLnBrk="1" fontAlgn="auto" latinLnBrk="0" hangingPunct="1">
              <a:lnSpc>
                <a:spcPct val="100000"/>
              </a:lnSpc>
              <a:spcBef>
                <a:spcPts val="0"/>
              </a:spcBef>
              <a:spcAft>
                <a:spcPts val="600"/>
              </a:spcAft>
              <a:buClrTx/>
              <a:buSzTx/>
              <a:buFontTx/>
              <a:buNone/>
              <a:tabLst/>
              <a:defRPr/>
            </a:pPr>
            <a:r>
              <a:rPr lang="en-US" sz="1200" dirty="0">
                <a:solidFill>
                  <a:srgbClr val="3F3F3F"/>
                </a:solidFill>
                <a:ea typeface="Calibri" panose="020F0502020204030204" pitchFamily="34" charset="0"/>
                <a:cs typeface="Calibri" panose="020F0502020204030204" pitchFamily="34" charset="0"/>
              </a:rPr>
              <a:t>It is for cloud-designed apps when query over schema-free data; reliable and predictable performance; and rapid development are key. It’s the </a:t>
            </a:r>
            <a:r>
              <a:rPr lang="en-US" sz="1200" dirty="0">
                <a:solidFill>
                  <a:srgbClr val="0071BC"/>
                </a:solidFill>
                <a:ea typeface="+mn-ea"/>
                <a:cs typeface="+mn-cs"/>
              </a:rPr>
              <a:t>f</a:t>
            </a:r>
            <a:r>
              <a:rPr lang="en-US" sz="1200" dirty="0">
                <a:solidFill>
                  <a:srgbClr val="0071BC"/>
                </a:solidFill>
              </a:rPr>
              <a:t>irst of its kind database service to offer native support for JavaScript, SQL query and transactions over JSON documents.</a:t>
            </a:r>
          </a:p>
          <a:p>
            <a:endParaRPr lang="en-US" dirty="0"/>
          </a:p>
          <a:p>
            <a:r>
              <a:rPr lang="en-US" baseline="0" dirty="0"/>
              <a:t>The key benefits of DocDB can be broken down into three pillars. We'll go into a bit more detail into how DocDB is differentiated in the market based on these pillars.</a:t>
            </a:r>
          </a:p>
          <a:p>
            <a:pPr marL="226451" indent="-226451">
              <a:buAutoNum type="arabicPeriod"/>
            </a:pPr>
            <a:r>
              <a:rPr lang="en-US" dirty="0"/>
              <a:t>Rich query and transaction over JSON data – which includes the concepts of</a:t>
            </a:r>
            <a:r>
              <a:rPr lang="en-US" baseline="0" dirty="0"/>
              <a:t> query, automatic indexing, transactions, sql-like query language</a:t>
            </a:r>
          </a:p>
          <a:p>
            <a:pPr marL="226451" indent="-226451">
              <a:buAutoNum type="arabicPeriod"/>
            </a:pPr>
            <a:r>
              <a:rPr lang="en-US" baseline="0" dirty="0"/>
              <a:t>Reliable and Predictable Performance – built for the cloud, tunable consistency, elastic</a:t>
            </a:r>
          </a:p>
          <a:p>
            <a:pPr marL="226451" indent="-226451">
              <a:buAutoNum type="arabicPeriod"/>
            </a:pPr>
            <a:r>
              <a:rPr lang="en-US" baseline="0" dirty="0"/>
              <a:t>Rapid Development – benefits of being part of Azure, build with familiar tools (so you can bring your JSON data and take it away)</a:t>
            </a:r>
          </a:p>
          <a:p>
            <a:pPr marL="226451" indent="-226451">
              <a:buAutoNum type="arabicPeriod"/>
            </a:pPr>
            <a:endParaRPr lang="en-US" baseline="0" dirty="0"/>
          </a:p>
          <a:p>
            <a:r>
              <a:rPr lang="en-US" baseline="0" dirty="0"/>
              <a:t>Together, you have a service that is perfect for cloud architects and developers who need an enterprise-ready NoSQL document database.</a:t>
            </a:r>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150</a:t>
            </a:fld>
            <a:endParaRPr lang="en-US" dirty="0">
              <a:solidFill>
                <a:prstClr val="black"/>
              </a:solidFill>
            </a:endParaRPr>
          </a:p>
        </p:txBody>
      </p:sp>
    </p:spTree>
    <p:extLst>
      <p:ext uri="{BB962C8B-B14F-4D97-AF65-F5344CB8AC3E}">
        <p14:creationId xmlns:p14="http://schemas.microsoft.com/office/powerpoint/2010/main" val="12522601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Tx/>
              <a:buNone/>
            </a:pPr>
            <a:r>
              <a:rPr lang="en-US" dirty="0">
                <a:effectLst/>
              </a:rPr>
              <a:t>Source: https://msdn.microsoft.com/en-us/library/azure/dn781482.aspx</a:t>
            </a:r>
          </a:p>
          <a:p>
            <a:pPr marL="0" indent="0">
              <a:buFontTx/>
              <a:buNone/>
            </a:pPr>
            <a:endParaRPr lang="en-US" dirty="0">
              <a:effectLst/>
            </a:endParaRPr>
          </a:p>
          <a:p>
            <a:pPr marL="0" indent="0">
              <a:buFontTx/>
              <a:buNone/>
            </a:pPr>
            <a:r>
              <a:rPr lang="en-US" dirty="0">
                <a:effectLst/>
              </a:rPr>
              <a:t>Microsoft Azure DocumentDB is a document-oriented, NoSQL database service designed for modern mobile and web applications. DocumentDB delivers consistently fast reads and writes, schema flexibility, and the ability to easily scale a database up and down on demand. DocumentDB enables complex ad hoc queries using a dialect of SQL, supports well defined consistency levels, and offers JavaScript language integrated, multi-document transaction processing using the familiar programming model of stored procedures, triggers and UDFs.</a:t>
            </a:r>
            <a:endParaRPr lang="en-US" dirty="0"/>
          </a:p>
        </p:txBody>
      </p:sp>
      <p:sp>
        <p:nvSpPr>
          <p:cNvPr id="4" name="Slide Number Placeholder 3"/>
          <p:cNvSpPr>
            <a:spLocks noGrp="1"/>
          </p:cNvSpPr>
          <p:nvPr>
            <p:ph type="sldNum" sz="quarter" idx="10"/>
          </p:nvPr>
        </p:nvSpPr>
        <p:spPr/>
        <p:txBody>
          <a:bodyPr/>
          <a:lstStyle/>
          <a:p>
            <a:pPr>
              <a:defRPr/>
            </a:pPr>
            <a:fld id="{DBE8C940-8264-4194-91DD-D4094E7B637D}" type="slidenum">
              <a:rPr lang="en-US" smtClean="0">
                <a:solidFill>
                  <a:prstClr val="black"/>
                </a:solidFill>
              </a:rPr>
              <a:pPr>
                <a:defRPr/>
              </a:pPr>
              <a:t>151</a:t>
            </a:fld>
            <a:endParaRPr lang="en-US" dirty="0">
              <a:solidFill>
                <a:prstClr val="black"/>
              </a:solidFill>
            </a:endParaRPr>
          </a:p>
        </p:txBody>
      </p:sp>
    </p:spTree>
    <p:extLst>
      <p:ext uri="{BB962C8B-B14F-4D97-AF65-F5344CB8AC3E}">
        <p14:creationId xmlns:p14="http://schemas.microsoft.com/office/powerpoint/2010/main" val="278475671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4/15/2016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152</a:t>
            </a:fld>
            <a:endParaRPr lang="en-US" dirty="0">
              <a:solidFill>
                <a:prstClr val="black"/>
              </a:solidFill>
            </a:endParaRPr>
          </a:p>
        </p:txBody>
      </p:sp>
    </p:spTree>
    <p:extLst>
      <p:ext uri="{BB962C8B-B14F-4D97-AF65-F5344CB8AC3E}">
        <p14:creationId xmlns:p14="http://schemas.microsoft.com/office/powerpoint/2010/main" val="108774448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http://azure.microsoft.com/en-us/documentation/articles/documentdb-resources/#documents</a:t>
            </a:r>
          </a:p>
          <a:p>
            <a:endParaRPr lang="en-US" dirty="0"/>
          </a:p>
          <a:p>
            <a:r>
              <a:rPr lang="en-US" dirty="0"/>
              <a:t>You can insert, replace, delete, read, enumerate and query arbitrary JSON documents in a collection. DocumentDB does not mandate any schema and does not require secondary indexes in order to support querying over documents in a collection. </a:t>
            </a:r>
          </a:p>
          <a:p>
            <a:endParaRPr lang="en-US" dirty="0"/>
          </a:p>
          <a:p>
            <a:r>
              <a:rPr lang="en-US" dirty="0"/>
              <a:t>Being a truly open database service, DocumentDB does not invent any specialized data types (e.g. date time) or specific encodings for JSON documents. Note that DocumentDB does not require any special JSON conventions to codify the relationships among various documents; the SQL query language of DocumentDB provides very powerful hierarchical and relational query operators to query and project documents without any special annotations or need to codify relationships among documents using distinguished properties. </a:t>
            </a:r>
          </a:p>
          <a:p>
            <a:endParaRPr lang="en-US" dirty="0"/>
          </a:p>
          <a:p>
            <a:r>
              <a:rPr lang="en-US" dirty="0"/>
              <a:t>As with all other resources, documents can be created, replaced, deleted, read, enumerated and queried easily using either REST APIs or any of the client SDKs. Deleting a document instantly frees up the quota corresponding to all of the nested attachments. The read consistency level of documents follows the consistency policy on the database account. This policy can be overridden on a per-request basis depending on data consistency requirements of your application. When querying documents, the read consistency follows the indexing mode set on the collection. For “consistent”, this follows the account’s consistency policy. </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153</a:t>
            </a:fld>
            <a:endParaRPr lang="en-US" dirty="0"/>
          </a:p>
        </p:txBody>
      </p:sp>
    </p:spTree>
    <p:extLst>
      <p:ext uri="{BB962C8B-B14F-4D97-AF65-F5344CB8AC3E}">
        <p14:creationId xmlns:p14="http://schemas.microsoft.com/office/powerpoint/2010/main" val="38323289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http://en.wikipedia.org/wiki/JSON</a:t>
            </a:r>
          </a:p>
          <a:p>
            <a:endParaRPr lang="en-US" dirty="0"/>
          </a:p>
          <a:p>
            <a:pPr rtl="0"/>
            <a:r>
              <a:rPr lang="en-US" b="1" dirty="0">
                <a:effectLst/>
              </a:rPr>
              <a:t>Data types, syntax and example</a:t>
            </a:r>
          </a:p>
          <a:p>
            <a:pPr rtl="0"/>
            <a:r>
              <a:rPr lang="en-US" dirty="0">
                <a:effectLst/>
              </a:rPr>
              <a:t>JSON's basic types are:</a:t>
            </a:r>
          </a:p>
          <a:p>
            <a:pPr marL="171450" indent="-171450" rtl="0">
              <a:buFont typeface="Arial" panose="020B0604020202020204" pitchFamily="34" charset="0"/>
              <a:buChar char="•"/>
            </a:pPr>
            <a:r>
              <a:rPr lang="en-US" dirty="0">
                <a:effectLst/>
              </a:rPr>
              <a:t>Number — a signed decimal number that may contain a fractional part and may use exponential </a:t>
            </a:r>
            <a:r>
              <a:rPr lang="en-US" dirty="0">
                <a:effectLst/>
                <a:hlinkClick r:id="rId3" tooltip="E notation"/>
              </a:rPr>
              <a:t>E notation</a:t>
            </a:r>
            <a:r>
              <a:rPr lang="en-US" dirty="0">
                <a:effectLst/>
              </a:rPr>
              <a:t>. JSON does not allow non-numbers like </a:t>
            </a:r>
            <a:r>
              <a:rPr lang="en-US" dirty="0" err="1">
                <a:effectLst/>
                <a:hlinkClick r:id="rId4" tooltip="NaN"/>
              </a:rPr>
              <a:t>NaN</a:t>
            </a:r>
            <a:r>
              <a:rPr lang="en-US" dirty="0">
                <a:effectLst/>
              </a:rPr>
              <a:t>, nor does it make any distinction between integer and floating-point. (Even though JavaScript uses a </a:t>
            </a:r>
            <a:r>
              <a:rPr lang="en-US" dirty="0">
                <a:effectLst/>
                <a:hlinkClick r:id="rId5" tooltip="Double-precision floating-point format"/>
              </a:rPr>
              <a:t>double-precision floating-point format</a:t>
            </a:r>
            <a:r>
              <a:rPr lang="en-US" dirty="0">
                <a:effectLst/>
              </a:rPr>
              <a:t> for all its numeric values, other languages implementing JSON may encode numbers differently)</a:t>
            </a:r>
          </a:p>
          <a:p>
            <a:pPr marL="171450" indent="-171450" rtl="0">
              <a:buFont typeface="Arial" panose="020B0604020202020204" pitchFamily="34" charset="0"/>
              <a:buChar char="•"/>
            </a:pPr>
            <a:r>
              <a:rPr lang="en-US" dirty="0">
                <a:effectLst/>
                <a:hlinkClick r:id="rId6" tooltip="String (computer science)"/>
              </a:rPr>
              <a:t>String</a:t>
            </a:r>
            <a:r>
              <a:rPr lang="en-US" dirty="0">
                <a:effectLst/>
              </a:rPr>
              <a:t> — a sequence of zero or more </a:t>
            </a:r>
            <a:r>
              <a:rPr lang="en-US" dirty="0">
                <a:effectLst/>
                <a:hlinkClick r:id="rId7" tooltip="Unicode"/>
              </a:rPr>
              <a:t>Unicode</a:t>
            </a:r>
            <a:r>
              <a:rPr lang="en-US" dirty="0">
                <a:effectLst/>
              </a:rPr>
              <a:t> characters. Strings are delimited with double-quotation marks and support a backslash </a:t>
            </a:r>
            <a:r>
              <a:rPr lang="en-US" dirty="0">
                <a:effectLst/>
                <a:hlinkClick r:id="rId8" tooltip="Escape character"/>
              </a:rPr>
              <a:t>escaping</a:t>
            </a:r>
            <a:r>
              <a:rPr lang="en-US" dirty="0">
                <a:effectLst/>
              </a:rPr>
              <a:t> syntax.</a:t>
            </a:r>
          </a:p>
          <a:p>
            <a:pPr marL="171450" indent="-171450" rtl="0">
              <a:buFont typeface="Arial" panose="020B0604020202020204" pitchFamily="34" charset="0"/>
              <a:buChar char="•"/>
            </a:pPr>
            <a:r>
              <a:rPr lang="en-US" dirty="0">
                <a:effectLst/>
                <a:hlinkClick r:id="rId9" tooltip="Boolean datatype"/>
              </a:rPr>
              <a:t>Boolean</a:t>
            </a:r>
            <a:r>
              <a:rPr lang="en-US" dirty="0">
                <a:effectLst/>
              </a:rPr>
              <a:t> — either of the values true or false</a:t>
            </a:r>
          </a:p>
          <a:p>
            <a:pPr marL="171450" indent="-171450" rtl="0">
              <a:buFont typeface="Arial" panose="020B0604020202020204" pitchFamily="34" charset="0"/>
              <a:buChar char="•"/>
            </a:pPr>
            <a:r>
              <a:rPr lang="en-US" dirty="0">
                <a:effectLst/>
                <a:hlinkClick r:id="rId10" tooltip="Array data structure"/>
              </a:rPr>
              <a:t>Array</a:t>
            </a:r>
            <a:r>
              <a:rPr lang="en-US" dirty="0">
                <a:effectLst/>
              </a:rPr>
              <a:t> — an </a:t>
            </a:r>
            <a:r>
              <a:rPr lang="en-US" dirty="0">
                <a:effectLst/>
                <a:hlinkClick r:id="rId11" tooltip="List (abstract data type)"/>
              </a:rPr>
              <a:t>ordered list</a:t>
            </a:r>
            <a:r>
              <a:rPr lang="en-US" dirty="0">
                <a:effectLst/>
              </a:rPr>
              <a:t> of zero or more values, each of which may be of any type. Arrays use </a:t>
            </a:r>
            <a:r>
              <a:rPr lang="en-US" dirty="0">
                <a:effectLst/>
                <a:hlinkClick r:id="rId12" tooltip="Square bracket"/>
              </a:rPr>
              <a:t>square bracket</a:t>
            </a:r>
            <a:r>
              <a:rPr lang="en-US" dirty="0">
                <a:effectLst/>
              </a:rPr>
              <a:t> notation with elements being comma-separated.</a:t>
            </a:r>
          </a:p>
          <a:p>
            <a:pPr marL="171450" indent="-171450" rtl="0">
              <a:buFont typeface="Arial" panose="020B0604020202020204" pitchFamily="34" charset="0"/>
              <a:buChar char="•"/>
            </a:pPr>
            <a:r>
              <a:rPr lang="en-US" dirty="0">
                <a:effectLst/>
              </a:rPr>
              <a:t>Object — an unordered collection of name/value pairs where the names (also called keys) are strings. Since objects are intended to represent </a:t>
            </a:r>
            <a:r>
              <a:rPr lang="en-US" dirty="0">
                <a:effectLst/>
                <a:hlinkClick r:id="rId13" tooltip="Associative array"/>
              </a:rPr>
              <a:t>associative arrays</a:t>
            </a:r>
            <a:r>
              <a:rPr lang="en-US" dirty="0">
                <a:effectLst/>
              </a:rPr>
              <a:t>,</a:t>
            </a:r>
            <a:r>
              <a:rPr lang="en-US" baseline="30000" dirty="0">
                <a:effectLst/>
                <a:hlinkClick r:id="rId14"/>
              </a:rPr>
              <a:t>[10]</a:t>
            </a:r>
            <a:r>
              <a:rPr lang="en-US" dirty="0">
                <a:effectLst/>
              </a:rPr>
              <a:t> it is recommended, though not required,</a:t>
            </a:r>
            <a:r>
              <a:rPr lang="en-US" baseline="30000" dirty="0">
                <a:effectLst/>
                <a:hlinkClick r:id="rId15"/>
              </a:rPr>
              <a:t>[11]</a:t>
            </a:r>
            <a:r>
              <a:rPr lang="en-US" dirty="0">
                <a:effectLst/>
              </a:rPr>
              <a:t> that each key is unique within an object. Objects are delimited with </a:t>
            </a:r>
            <a:r>
              <a:rPr lang="en-US" dirty="0">
                <a:effectLst/>
                <a:hlinkClick r:id="rId16" tooltip="Braces (punctuation)"/>
              </a:rPr>
              <a:t>curly brackets</a:t>
            </a:r>
            <a:r>
              <a:rPr lang="en-US" dirty="0">
                <a:effectLst/>
              </a:rPr>
              <a:t> and use commas to separate each pair, while within each pair the colon ':' character separates the key or name from its value.</a:t>
            </a:r>
          </a:p>
          <a:p>
            <a:pPr marL="171450" indent="-171450" rtl="0">
              <a:buFont typeface="Arial" panose="020B0604020202020204" pitchFamily="34" charset="0"/>
              <a:buChar char="•"/>
            </a:pPr>
            <a:r>
              <a:rPr lang="en-US" dirty="0">
                <a:effectLst/>
                <a:hlinkClick r:id="rId17" tooltip="Nullable type"/>
              </a:rPr>
              <a:t>null</a:t>
            </a:r>
            <a:r>
              <a:rPr lang="en-US" dirty="0">
                <a:effectLst/>
              </a:rPr>
              <a:t> — An empty value, using the word null</a:t>
            </a:r>
          </a:p>
          <a:p>
            <a:pPr rtl="0"/>
            <a:endParaRPr lang="en-US" dirty="0">
              <a:effectLst/>
            </a:endParaRPr>
          </a:p>
          <a:p>
            <a:pPr rtl="0"/>
            <a:r>
              <a:rPr lang="en-US" dirty="0">
                <a:effectLst/>
              </a:rPr>
              <a:t>JSON generally ignores any </a:t>
            </a:r>
            <a:r>
              <a:rPr lang="en-US" dirty="0">
                <a:effectLst/>
                <a:hlinkClick r:id="rId18" tooltip="Whitespace character"/>
              </a:rPr>
              <a:t>whitespace</a:t>
            </a:r>
            <a:r>
              <a:rPr lang="en-US" dirty="0">
                <a:effectLst/>
              </a:rPr>
              <a:t> around or between syntactic elements (values and punctuation, but not within a string value). However JSON only recognizes four specific whitespace characters: the space, horizontal tab, line feed, and carriage return. JSON does not provide or allow any sort of comment syntax.</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154</a:t>
            </a:fld>
            <a:endParaRPr lang="en-US" dirty="0"/>
          </a:p>
        </p:txBody>
      </p:sp>
    </p:spTree>
    <p:extLst>
      <p:ext uri="{BB962C8B-B14F-4D97-AF65-F5344CB8AC3E}">
        <p14:creationId xmlns:p14="http://schemas.microsoft.com/office/powerpoint/2010/main" val="213403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http://azure.microsoft.com/en-us/documentation/articles/documentdb-sql-query/ for demo scenario</a:t>
            </a:r>
          </a:p>
          <a:p>
            <a:r>
              <a:rPr lang="en-US" dirty="0"/>
              <a:t>Video</a:t>
            </a:r>
            <a:r>
              <a:rPr lang="en-US" baseline="0" dirty="0"/>
              <a:t> of sequence at http://azure.microsoft.com/en-us/documentation/videos/dataexposedqueryingdocumentdb/</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159</a:t>
            </a:fld>
            <a:endParaRPr lang="en-US" dirty="0"/>
          </a:p>
        </p:txBody>
      </p:sp>
    </p:spTree>
    <p:extLst>
      <p:ext uri="{BB962C8B-B14F-4D97-AF65-F5344CB8AC3E}">
        <p14:creationId xmlns:p14="http://schemas.microsoft.com/office/powerpoint/2010/main" val="343331164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http://azure.microsoft.com/en-us/documentation/articles/documentdb-indexing-policies/#performance-tuning</a:t>
            </a:r>
          </a:p>
          <a:p>
            <a:endParaRPr lang="en-US" dirty="0"/>
          </a:p>
          <a:p>
            <a:r>
              <a:rPr lang="en-US" dirty="0"/>
              <a:t>As you evaluate different indexing policy configurations, you should measure the storage and throughput implications of the policy through the DocumentDB APIs.</a:t>
            </a:r>
          </a:p>
          <a:p>
            <a:r>
              <a:rPr lang="en-US" dirty="0"/>
              <a:t>To check the storage quota and usage of a collection, run a HEAD or GET request against the collection resource, and inspect the x-</a:t>
            </a:r>
            <a:r>
              <a:rPr lang="en-US" dirty="0" err="1"/>
              <a:t>ms</a:t>
            </a:r>
            <a:r>
              <a:rPr lang="en-US" dirty="0"/>
              <a:t>-request-quota and the x-</a:t>
            </a:r>
            <a:r>
              <a:rPr lang="en-US" dirty="0" err="1"/>
              <a:t>ms</a:t>
            </a:r>
            <a:r>
              <a:rPr lang="en-US" dirty="0"/>
              <a:t>-request-usage headers. In the .NET SDK, the </a:t>
            </a:r>
            <a:r>
              <a:rPr lang="en-US" dirty="0" err="1">
                <a:hlinkClick r:id="rId3"/>
              </a:rPr>
              <a:t>DocumentSizeQuota</a:t>
            </a:r>
            <a:r>
              <a:rPr lang="en-US" dirty="0"/>
              <a:t> and </a:t>
            </a:r>
            <a:r>
              <a:rPr lang="en-US" dirty="0" err="1">
                <a:hlinkClick r:id="rId4"/>
              </a:rPr>
              <a:t>DocumentSizeUsage</a:t>
            </a:r>
            <a:r>
              <a:rPr lang="en-US" dirty="0"/>
              <a:t> properties in </a:t>
            </a:r>
            <a:r>
              <a:rPr lang="en-US" dirty="0" err="1">
                <a:hlinkClick r:id="rId5"/>
              </a:rPr>
              <a:t>ResourceResponse</a:t>
            </a:r>
            <a:r>
              <a:rPr lang="en-US" dirty="0"/>
              <a:t> contain these corresponding values.</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4/15/2016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160</a:t>
            </a:fld>
            <a:endParaRPr lang="en-US" dirty="0">
              <a:solidFill>
                <a:prstClr val="black"/>
              </a:solidFill>
            </a:endParaRPr>
          </a:p>
        </p:txBody>
      </p:sp>
    </p:spTree>
    <p:extLst>
      <p:ext uri="{BB962C8B-B14F-4D97-AF65-F5344CB8AC3E}">
        <p14:creationId xmlns:p14="http://schemas.microsoft.com/office/powerpoint/2010/main" val="2519181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a:t>
            </a:r>
          </a:p>
          <a:p>
            <a:r>
              <a:rPr lang="en-US" dirty="0">
                <a:latin typeface="Calibri"/>
              </a:rPr>
              <a:t/>
            </a:r>
            <a:br>
              <a:rPr lang="en-US" dirty="0">
                <a:latin typeface="Calibri"/>
              </a:rPr>
            </a:br>
            <a:endParaRPr lang="en-US" dirty="0">
              <a:latin typeface="Calibri"/>
            </a:endParaRPr>
          </a:p>
          <a:p>
            <a:r>
              <a:rPr lang="en-US" b="1" dirty="0"/>
              <a:t>Speaker Notes</a:t>
            </a:r>
          </a:p>
          <a:p>
            <a:pPr marL="171450" indent="-171450">
              <a:buFont typeface="Arial" pitchFamily="34" charset="0"/>
              <a:buChar char="•"/>
            </a:pPr>
            <a:r>
              <a:rPr lang="en-NZ" dirty="0"/>
              <a:t>Within a storage account, a developer may create named tables. </a:t>
            </a:r>
            <a:endParaRPr lang="en-US" dirty="0"/>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r>
              <a:rPr lang="en-US" baseline="0" dirty="0">
                <a:latin typeface="Calibri"/>
              </a:rPr>
              <a:t/>
            </a:r>
            <a:br>
              <a:rPr lang="en-US" baseline="0" dirty="0">
                <a:latin typeface="Calibri"/>
              </a:rPr>
            </a:br>
            <a:endParaRPr lang="en-US" baseline="0" dirty="0">
              <a:latin typeface="Calibri"/>
            </a:endParaRPr>
          </a:p>
          <a:p>
            <a:pPr marL="0" indent="0">
              <a:buFont typeface="Arial" pitchFamily="34" charset="0"/>
              <a:buNone/>
            </a:pPr>
            <a:r>
              <a:rPr lang="en-US" b="1" baseline="0" dirty="0"/>
              <a:t>Notes</a:t>
            </a:r>
          </a:p>
          <a:p>
            <a:r>
              <a:rPr lang="en-US" dirty="0"/>
              <a:t>http://msdn.microsoft.com/en-us/library/dd573356.aspx</a:t>
            </a:r>
          </a:p>
          <a:p>
            <a:r>
              <a:rPr lang="en-NZ" dirty="0"/>
              <a:t/>
            </a:r>
            <a:br>
              <a:rPr lang="en-NZ" dirty="0"/>
            </a:b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06854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2993094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607386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3925170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3281291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The Partition Key</a:t>
            </a:r>
          </a:p>
          <a:p>
            <a:r>
              <a:rPr lang="en-US" dirty="0"/>
              <a:t/>
            </a:r>
            <a:br>
              <a:rPr lang="en-US" dirty="0"/>
            </a:br>
            <a:endParaRPr lang="en-US" dirty="0"/>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a:t>PartitionKey</a:t>
            </a:r>
            <a:r>
              <a:rPr lang="en-NZ" dirty="0"/>
              <a:t> property. </a:t>
            </a:r>
          </a:p>
          <a:p>
            <a:pPr marL="628650" lvl="1" indent="-171450">
              <a:buFont typeface="Arial" pitchFamily="34" charset="0"/>
              <a:buChar char="•"/>
            </a:pPr>
            <a:r>
              <a:rPr lang="en-NZ" dirty="0"/>
              <a:t>The partition key forms the first part of an entity's unique identifier within the table.</a:t>
            </a:r>
            <a:endParaRPr lang="en-US" b="1" dirty="0"/>
          </a:p>
          <a:p>
            <a:pPr marL="628650"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a:t>PartitionKey</a:t>
            </a:r>
            <a:r>
              <a:rPr lang="en-NZ" dirty="0"/>
              <a:t> property in every insert, update, and delete operation.</a:t>
            </a:r>
            <a:endParaRPr lang="en-US" baseline="0" dirty="0"/>
          </a:p>
          <a:p>
            <a:pPr marL="0" indent="0">
              <a:buFont typeface="Arial" pitchFamily="34" charset="0"/>
              <a:buNone/>
            </a:pPr>
            <a:r>
              <a:rPr lang="en-US" baseline="0" dirty="0"/>
              <a:t/>
            </a:r>
            <a:br>
              <a:rPr lang="en-US" baseline="0" dirty="0"/>
            </a:b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055940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The Partition Key</a:t>
            </a:r>
          </a:p>
          <a:p>
            <a:r>
              <a:rPr lang="en-US" dirty="0">
                <a:latin typeface="Calibri"/>
              </a:rPr>
              <a:t/>
            </a:r>
            <a:br>
              <a:rPr lang="en-US" dirty="0">
                <a:latin typeface="Calibri"/>
              </a:rPr>
            </a:br>
            <a:endParaRPr lang="en-US" dirty="0">
              <a:latin typeface="Calibri"/>
            </a:endParaRPr>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a:t>PartitionKey</a:t>
            </a:r>
            <a:r>
              <a:rPr lang="en-NZ" dirty="0"/>
              <a:t> property. </a:t>
            </a:r>
          </a:p>
          <a:p>
            <a:pPr marL="628650" lvl="1" indent="-171450">
              <a:buFont typeface="Arial" pitchFamily="34" charset="0"/>
              <a:buChar char="•"/>
            </a:pPr>
            <a:r>
              <a:rPr lang="en-NZ" dirty="0"/>
              <a:t>The partition key forms the first part of an entity's unique identifier within the table.</a:t>
            </a:r>
            <a:endParaRPr lang="en-US" b="1" dirty="0"/>
          </a:p>
          <a:p>
            <a:pPr marL="628650"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a:t>PartitionKey</a:t>
            </a:r>
            <a:r>
              <a:rPr lang="en-NZ" dirty="0"/>
              <a:t> property in every insert, update, and delete operation.</a:t>
            </a:r>
            <a:endParaRPr lang="en-US" baseline="0" dirty="0"/>
          </a:p>
          <a:p>
            <a:pPr marL="0" indent="0">
              <a:buFont typeface="Arial" pitchFamily="34" charset="0"/>
              <a:buNone/>
            </a:pPr>
            <a:r>
              <a:rPr lang="en-US" baseline="0" dirty="0">
                <a:latin typeface="Calibri"/>
              </a:rPr>
              <a:t/>
            </a:r>
            <a:br>
              <a:rPr lang="en-US" baseline="0" dirty="0">
                <a:latin typeface="Calibri"/>
              </a:rPr>
            </a:br>
            <a:endParaRPr lang="en-US" baseline="0" dirty="0">
              <a:latin typeface="Calibri"/>
            </a:endParaRPr>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914051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The Partition Key</a:t>
            </a:r>
          </a:p>
          <a:p>
            <a:r>
              <a:rPr lang="en-US" dirty="0">
                <a:latin typeface="Calibri"/>
              </a:rPr>
              <a:t/>
            </a:r>
            <a:br>
              <a:rPr lang="en-US" dirty="0">
                <a:latin typeface="Calibri"/>
              </a:rPr>
            </a:br>
            <a:endParaRPr lang="en-US" dirty="0">
              <a:latin typeface="Calibri"/>
            </a:endParaRPr>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a:t>PartitionKey</a:t>
            </a:r>
            <a:r>
              <a:rPr lang="en-NZ" dirty="0"/>
              <a:t> property. </a:t>
            </a:r>
          </a:p>
          <a:p>
            <a:pPr marL="628650" lvl="1" indent="-171450">
              <a:buFont typeface="Arial" pitchFamily="34" charset="0"/>
              <a:buChar char="•"/>
            </a:pPr>
            <a:r>
              <a:rPr lang="en-NZ" dirty="0"/>
              <a:t>The partition key forms the first part of an entity's unique identifier within the table.</a:t>
            </a:r>
            <a:endParaRPr lang="en-US" b="1" dirty="0"/>
          </a:p>
          <a:p>
            <a:pPr marL="628650"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a:t>PartitionKey</a:t>
            </a:r>
            <a:r>
              <a:rPr lang="en-NZ" dirty="0"/>
              <a:t> property in every insert, update, and delete operation.</a:t>
            </a:r>
            <a:endParaRPr lang="en-US" baseline="0" dirty="0"/>
          </a:p>
          <a:p>
            <a:pPr marL="0" indent="0">
              <a:buFont typeface="Arial" pitchFamily="34" charset="0"/>
              <a:buNone/>
            </a:pPr>
            <a:r>
              <a:rPr lang="en-US" baseline="0" dirty="0">
                <a:latin typeface="Calibri"/>
              </a:rPr>
              <a:t/>
            </a:r>
            <a:br>
              <a:rPr lang="en-US" baseline="0" dirty="0">
                <a:latin typeface="Calibri"/>
              </a:rPr>
            </a:br>
            <a:endParaRPr lang="en-US" baseline="0" dirty="0">
              <a:latin typeface="Calibri"/>
            </a:endParaRPr>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a:p>
            <a:r>
              <a:rPr lang="en-US" dirty="0">
                <a:latin typeface="Calibri"/>
              </a:rPr>
              <a:t/>
            </a:r>
            <a:br>
              <a:rPr lang="en-US" dirty="0">
                <a:latin typeface="Calibri"/>
              </a:rPr>
            </a:br>
            <a:endParaRPr lang="en-US" dirty="0">
              <a:latin typeface="Calibri"/>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1923783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a:t>
            </a:r>
          </a:p>
          <a:p>
            <a:r>
              <a:rPr lang="en-US" dirty="0">
                <a:latin typeface="Calibri"/>
              </a:rPr>
              <a:t/>
            </a:r>
            <a:br>
              <a:rPr lang="en-US" dirty="0">
                <a:latin typeface="Calibri"/>
              </a:rPr>
            </a:br>
            <a:endParaRPr lang="en-US" dirty="0">
              <a:latin typeface="Calibri"/>
            </a:endParaRPr>
          </a:p>
          <a:p>
            <a:r>
              <a:rPr lang="en-US" b="1" dirty="0"/>
              <a:t>Speaker Notes</a:t>
            </a:r>
          </a:p>
          <a:p>
            <a:pPr marL="171450" indent="-171450">
              <a:buFont typeface="Arial" pitchFamily="34" charset="0"/>
              <a:buChar char="•"/>
            </a:pPr>
            <a:r>
              <a:rPr lang="en-NZ" dirty="0"/>
              <a:t>Within a storage account, a developer may create named tables. </a:t>
            </a:r>
            <a:endParaRPr lang="en-US" dirty="0"/>
          </a:p>
          <a:p>
            <a:pPr marL="171450" indent="-171450">
              <a:buFont typeface="Arial" pitchFamily="34" charset="0"/>
              <a:buChar char="•"/>
            </a:pPr>
            <a:r>
              <a:rPr lang="en-NZ" dirty="0"/>
              <a:t>Tables store data as entities. </a:t>
            </a:r>
            <a:endParaRPr lang="en-US" dirty="0"/>
          </a:p>
          <a:p>
            <a:pPr marL="171450" indent="-171450">
              <a:buFont typeface="Arial" pitchFamily="34" charset="0"/>
              <a:buChar char="•"/>
            </a:pPr>
            <a:r>
              <a:rPr lang="en-NZ" dirty="0"/>
              <a:t>An entity is a collection of named properties and their values, similar to a row. </a:t>
            </a:r>
            <a:endParaRPr lang="en-US"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r>
              <a:rPr lang="en-US" baseline="0" dirty="0">
                <a:latin typeface="Calibri"/>
              </a:rPr>
              <a:t/>
            </a:r>
            <a:br>
              <a:rPr lang="en-US" baseline="0" dirty="0">
                <a:latin typeface="Calibri"/>
              </a:rPr>
            </a:br>
            <a:endParaRPr lang="en-US" baseline="0" dirty="0">
              <a:latin typeface="Calibri"/>
            </a:endParaRPr>
          </a:p>
          <a:p>
            <a:pPr marL="0" indent="0">
              <a:buFont typeface="Arial" pitchFamily="34" charset="0"/>
              <a:buNone/>
            </a:pPr>
            <a:r>
              <a:rPr lang="en-US" b="1" baseline="0" dirty="0"/>
              <a:t>Notes</a:t>
            </a:r>
          </a:p>
          <a:p>
            <a:r>
              <a:rPr lang="en-US" dirty="0"/>
              <a:t>http://msdn.microsoft.com/en-us/library/dd573356.aspx</a:t>
            </a:r>
          </a:p>
          <a:p>
            <a:r>
              <a:rPr lang="en-US" dirty="0">
                <a:latin typeface="Calibri"/>
              </a:rPr>
              <a:t/>
            </a:r>
            <a:br>
              <a:rPr lang="en-US" dirty="0">
                <a:latin typeface="Calibri"/>
              </a:rPr>
            </a:br>
            <a:endParaRPr lang="en-US" dirty="0">
              <a:latin typeface="Calibri"/>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3899899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a:t>
            </a:r>
          </a:p>
          <a:p>
            <a:r>
              <a:rPr lang="en-US" b="0" dirty="0"/>
              <a:t>Understand that there are two</a:t>
            </a:r>
            <a:r>
              <a:rPr lang="en-US" b="0" baseline="0" dirty="0"/>
              <a:t> </a:t>
            </a:r>
            <a:r>
              <a:rPr lang="en-US" b="0" dirty="0"/>
              <a:t>blob types</a:t>
            </a:r>
          </a:p>
          <a:p>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920638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latin typeface="Calibri"/>
              </a:rPr>
              <a:t>First of all, the queue length directly reflects how well the backend processing nodes are catching up with the overall workload. </a:t>
            </a:r>
          </a:p>
          <a:p>
            <a:r>
              <a:rPr lang="en-US" noProof="0" dirty="0">
                <a:latin typeface="Calibri"/>
              </a:rPr>
              <a:t/>
            </a:r>
            <a:br>
              <a:rPr lang="en-US" noProof="0" dirty="0">
                <a:latin typeface="Calibri"/>
              </a:rPr>
            </a:br>
            <a:endParaRPr lang="en-US" noProof="0" dirty="0">
              <a:latin typeface="Calibri"/>
            </a:endParaRPr>
          </a:p>
          <a:p>
            <a:r>
              <a:rPr lang="en-US" noProof="0" dirty="0">
                <a:latin typeface="Calibri"/>
              </a:rPr>
              <a:t>Second, the use of queues decouples different parts of the application, making it easier to scale different parts of the application independently. </a:t>
            </a:r>
          </a:p>
          <a:p>
            <a:r>
              <a:rPr lang="en-US" noProof="0" dirty="0">
                <a:latin typeface="Calibri"/>
              </a:rPr>
              <a:t/>
            </a:r>
            <a:br>
              <a:rPr lang="en-US" noProof="0" dirty="0">
                <a:latin typeface="Calibri"/>
              </a:rPr>
            </a:br>
            <a:endParaRPr lang="en-US" noProof="0" dirty="0">
              <a:latin typeface="Calibri"/>
            </a:endParaRPr>
          </a:p>
          <a:p>
            <a:r>
              <a:rPr lang="en-US" noProof="0" dirty="0">
                <a:latin typeface="Calibri"/>
              </a:rPr>
              <a:t>Third, the use of queues allows the flexibility of efficient resource usage within an application, allowing the application to scale more efficiently.  That is, separate queues can be used for work items of different priorities and/or different weights, and separate pools of backend servers can process these different queues. </a:t>
            </a:r>
          </a:p>
          <a:p>
            <a:r>
              <a:rPr lang="en-US" noProof="0" dirty="0">
                <a:latin typeface="Calibri"/>
              </a:rPr>
              <a:t/>
            </a:r>
            <a:br>
              <a:rPr lang="en-US" noProof="0" dirty="0">
                <a:latin typeface="Calibri"/>
              </a:rPr>
            </a:br>
            <a:endParaRPr lang="en-US" noProof="0" dirty="0">
              <a:latin typeface="Calibri"/>
            </a:endParaRPr>
          </a:p>
          <a:p>
            <a:r>
              <a:rPr lang="en-US" noProof="0" dirty="0">
                <a:latin typeface="Calibri"/>
              </a:rPr>
              <a:t>Queues provide buffering to absorb traffic bursts and reduce the impact of individual component failures. </a:t>
            </a:r>
          </a:p>
          <a:p>
            <a:r>
              <a:rPr lang="en-US" noProof="0" dirty="0">
                <a:latin typeface="Calibri"/>
              </a:rPr>
              <a:t/>
            </a:r>
            <a:br>
              <a:rPr lang="en-US" noProof="0" dirty="0">
                <a:latin typeface="Calibri"/>
              </a:rPr>
            </a:br>
            <a:endParaRPr lang="en-US" noProof="0" dirty="0">
              <a:latin typeface="Calibri"/>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106829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51314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27</a:t>
            </a:fld>
            <a:endParaRPr lang="en-US"/>
          </a:p>
        </p:txBody>
      </p:sp>
    </p:spTree>
    <p:extLst>
      <p:ext uri="{BB962C8B-B14F-4D97-AF65-F5344CB8AC3E}">
        <p14:creationId xmlns:p14="http://schemas.microsoft.com/office/powerpoint/2010/main" val="1890714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3544824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SQL </a:t>
            </a:r>
            <a:r>
              <a:rPr lang="sv-SE" dirty="0" err="1"/>
              <a:t>Database</a:t>
            </a:r>
            <a:r>
              <a:rPr lang="sv-SE" dirty="0"/>
              <a:t> </a:t>
            </a:r>
            <a:r>
              <a:rPr lang="sv-SE" dirty="0" err="1"/>
              <a:t>extras</a:t>
            </a:r>
            <a:r>
              <a:rPr lang="sv-SE" dirty="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30</a:t>
            </a:fld>
            <a:endParaRPr lang="en-US"/>
          </a:p>
        </p:txBody>
      </p:sp>
    </p:spTree>
    <p:extLst>
      <p:ext uri="{BB962C8B-B14F-4D97-AF65-F5344CB8AC3E}">
        <p14:creationId xmlns:p14="http://schemas.microsoft.com/office/powerpoint/2010/main" val="86313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3DDAC6-747A-4F9E-82DD-C589F449FBBC}"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2201766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4/15/2016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0068634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4058680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Discuss the</a:t>
            </a:r>
            <a:r>
              <a:rPr lang="en-US" baseline="0" dirty="0">
                <a:effectLst/>
                <a:latin typeface="Segoe UI" panose="020B0502040204020203" pitchFamily="34" charset="0"/>
              </a:rPr>
              <a:t> deployment options for migrating your on-premises database to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There are many ways to migrate</a:t>
            </a:r>
            <a:r>
              <a:rPr lang="en-US" baseline="0" dirty="0">
                <a:effectLst/>
                <a:latin typeface="Segoe UI" panose="020B0502040204020203" pitchFamily="34" charset="0"/>
              </a:rPr>
              <a:t> your on-premises SQL Server database to Microsoft Azure SQL Database, but there have been great enhancements and improvements in both DAC and SSDT to dramatically improve and simplify deployment and migration options.</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DAC Framework</a:t>
            </a:r>
            <a:r>
              <a:rPr lang="en-US" baseline="0" dirty="0">
                <a:effectLst/>
                <a:latin typeface="Segoe UI" panose="020B0502040204020203" pitchFamily="34" charset="0"/>
              </a:rPr>
              <a:t> – A new unit of deployment called a </a:t>
            </a:r>
            <a:r>
              <a:rPr lang="en-US" baseline="0" dirty="0" err="1">
                <a:effectLst/>
                <a:latin typeface="Segoe UI" panose="020B0502040204020203" pitchFamily="34" charset="0"/>
              </a:rPr>
              <a:t>bacpac</a:t>
            </a:r>
            <a:r>
              <a:rPr lang="en-US" baseline="0" dirty="0">
                <a:effectLst/>
                <a:latin typeface="Segoe UI" panose="020B0502040204020203" pitchFamily="34" charset="0"/>
              </a:rPr>
              <a:t> which contains both schema AND data. </a:t>
            </a:r>
            <a:endParaRPr lang="en-US" dirty="0">
              <a:effectLst/>
            </a:endParaRPr>
          </a:p>
          <a:p>
            <a:pPr rtl="0"/>
            <a:r>
              <a:rPr lang="en-US" dirty="0">
                <a:effectLst/>
                <a:latin typeface="Segoe UI" panose="020B0502040204020203" pitchFamily="34" charset="0"/>
              </a:rPr>
              <a:t>SQL Server Data Tools –</a:t>
            </a:r>
            <a:r>
              <a:rPr lang="en-US" baseline="0" dirty="0">
                <a:effectLst/>
                <a:latin typeface="Segoe UI" panose="020B0502040204020203" pitchFamily="34" charset="0"/>
              </a:rPr>
              <a:t> Easily determine “Azure read” status. Provide single Publish capability. </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Both DAC and SSDT provide instant feedback as to the</a:t>
            </a:r>
            <a:r>
              <a:rPr lang="en-US" baseline="0" dirty="0">
                <a:effectLst/>
                <a:latin typeface="Segoe UI" panose="020B0502040204020203" pitchFamily="34" charset="0"/>
              </a:rPr>
              <a:t> “azure-ready” status of your on-premises database. SSDT provides a single publish from source to destination, but DAC creates a deployment unit which can be stored in Azure storage or on-premises and used to create multiple SQL Database instances.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11994082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Discuss the</a:t>
            </a:r>
            <a:r>
              <a:rPr lang="en-US" baseline="0" dirty="0">
                <a:effectLst/>
                <a:latin typeface="Segoe UI" panose="020B0502040204020203" pitchFamily="34" charset="0"/>
              </a:rPr>
              <a:t> deployment options for migrating your on-premises database to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There are many ways to migrate</a:t>
            </a:r>
            <a:r>
              <a:rPr lang="en-US" baseline="0" dirty="0">
                <a:effectLst/>
                <a:latin typeface="Segoe UI" panose="020B0502040204020203" pitchFamily="34" charset="0"/>
              </a:rPr>
              <a:t> your on-premises SQL Server database to Microsoft Azure SQL Database, but there have been great enhancements and improvements in both DAC and SSDT to dramatically improve and simplify deployment and migration options.</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DAC Framework</a:t>
            </a:r>
            <a:r>
              <a:rPr lang="en-US" baseline="0" dirty="0">
                <a:effectLst/>
                <a:latin typeface="Segoe UI" panose="020B0502040204020203" pitchFamily="34" charset="0"/>
              </a:rPr>
              <a:t> – A new unit of deployment called a </a:t>
            </a:r>
            <a:r>
              <a:rPr lang="en-US" baseline="0" dirty="0" err="1">
                <a:effectLst/>
                <a:latin typeface="Segoe UI" panose="020B0502040204020203" pitchFamily="34" charset="0"/>
              </a:rPr>
              <a:t>bacpac</a:t>
            </a:r>
            <a:r>
              <a:rPr lang="en-US" baseline="0" dirty="0">
                <a:effectLst/>
                <a:latin typeface="Segoe UI" panose="020B0502040204020203" pitchFamily="34" charset="0"/>
              </a:rPr>
              <a:t> which contains both schema AND data. </a:t>
            </a:r>
            <a:endParaRPr lang="en-US" dirty="0">
              <a:effectLst/>
            </a:endParaRPr>
          </a:p>
          <a:p>
            <a:pPr rtl="0"/>
            <a:r>
              <a:rPr lang="en-US" dirty="0">
                <a:effectLst/>
                <a:latin typeface="Segoe UI" panose="020B0502040204020203" pitchFamily="34" charset="0"/>
              </a:rPr>
              <a:t>SQL Server Data Tools –</a:t>
            </a:r>
            <a:r>
              <a:rPr lang="en-US" baseline="0" dirty="0">
                <a:effectLst/>
                <a:latin typeface="Segoe UI" panose="020B0502040204020203" pitchFamily="34" charset="0"/>
              </a:rPr>
              <a:t> Easily determine “Azure read” status. Provide single Publish capability. </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Both DAC and SSDT provide instant feedback as to the</a:t>
            </a:r>
            <a:r>
              <a:rPr lang="en-US" baseline="0" dirty="0">
                <a:effectLst/>
                <a:latin typeface="Segoe UI" panose="020B0502040204020203" pitchFamily="34" charset="0"/>
              </a:rPr>
              <a:t> “azure-ready” status of your on-premises database. SSDT provides a single publish from source to destination, but DAC creates a deployment unit which can be stored in Azure storage or on-premises and used to create multiple SQL Database instances.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3339108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a:t>
            </a:r>
          </a:p>
          <a:p>
            <a:r>
              <a:rPr lang="en-US" b="0" dirty="0"/>
              <a:t>Understand block</a:t>
            </a:r>
            <a:r>
              <a:rPr lang="en-US" b="0" baseline="0" dirty="0"/>
              <a:t> </a:t>
            </a:r>
            <a:r>
              <a:rPr lang="en-US" b="0" dirty="0"/>
              <a:t>blob</a:t>
            </a:r>
          </a:p>
          <a:p>
            <a:endParaRPr lang="en-US" b="0" dirty="0"/>
          </a:p>
          <a:p>
            <a:r>
              <a:rPr lang="en-US" b="1" dirty="0"/>
              <a:t>Speaker Notes</a:t>
            </a:r>
          </a:p>
          <a:p>
            <a:endParaRPr lang="en-US" dirty="0"/>
          </a:p>
          <a:p>
            <a:pPr marL="171450" indent="-171450">
              <a:buFont typeface="Arial" pitchFamily="34" charset="0"/>
              <a:buChar char="•"/>
            </a:pPr>
            <a:r>
              <a:rPr lang="en-NZ" dirty="0"/>
              <a:t>Block blobs are comprised of blocks, each of which is identified by a block ID. </a:t>
            </a:r>
          </a:p>
          <a:p>
            <a:pPr marL="171450" indent="-171450">
              <a:buFont typeface="Arial" pitchFamily="34" charset="0"/>
              <a:buChar char="•"/>
            </a:pPr>
            <a:r>
              <a:rPr lang="en-NZ" dirty="0"/>
              <a:t>You create or modify a block blob by uploading a set of blocks and committing them by their block IDs. </a:t>
            </a:r>
          </a:p>
          <a:p>
            <a:pPr marL="384431" lvl="1" indent="-171450">
              <a:buFont typeface="Arial" pitchFamily="34" charset="0"/>
              <a:buChar char="•"/>
            </a:pPr>
            <a:r>
              <a:rPr lang="en-NZ" dirty="0"/>
              <a:t>If you are uploading a block blob that is no more than 64 MB in size, you can also upload it in its entirety with a single </a:t>
            </a:r>
            <a:r>
              <a:rPr lang="en-NZ" dirty="0">
                <a:hlinkClick r:id="rId3"/>
              </a:rPr>
              <a:t>Put Blob</a:t>
            </a:r>
            <a:r>
              <a:rPr lang="en-NZ" dirty="0"/>
              <a:t> operation.</a:t>
            </a:r>
          </a:p>
          <a:p>
            <a:pPr marL="171450" indent="-171450">
              <a:buFont typeface="Arial" pitchFamily="34" charset="0"/>
              <a:buChar char="•"/>
            </a:pPr>
            <a:r>
              <a:rPr lang="en-NZ" dirty="0"/>
              <a:t>When you upload a block to Microsoft Azure using the </a:t>
            </a:r>
            <a:r>
              <a:rPr lang="en-NZ" dirty="0">
                <a:hlinkClick r:id="rId4"/>
              </a:rPr>
              <a:t>Put Block</a:t>
            </a:r>
            <a:r>
              <a:rPr lang="en-NZ" dirty="0"/>
              <a:t> operation, it is associated with the specified block blob, but it does not become part of the blob until you call the </a:t>
            </a:r>
            <a:r>
              <a:rPr lang="en-NZ" dirty="0">
                <a:hlinkClick r:id="rId5"/>
              </a:rPr>
              <a:t>Put Block List</a:t>
            </a:r>
            <a:r>
              <a:rPr lang="en-NZ" dirty="0"/>
              <a:t> operation and include the block's ID. </a:t>
            </a:r>
          </a:p>
          <a:p>
            <a:pPr marL="384431" lvl="1" indent="-171450">
              <a:buFont typeface="Arial" pitchFamily="34" charset="0"/>
              <a:buChar char="•"/>
            </a:pPr>
            <a:r>
              <a:rPr lang="en-NZ" dirty="0"/>
              <a:t>The block remains in an uncommitted state until it is specifically committed. Writing to a block blob is thus always a two-step process.</a:t>
            </a:r>
          </a:p>
          <a:p>
            <a:pPr marL="171450" indent="-171450">
              <a:buFont typeface="Arial" pitchFamily="34" charset="0"/>
              <a:buChar char="•"/>
            </a:pPr>
            <a:r>
              <a:rPr lang="en-NZ" dirty="0"/>
              <a:t>Each block can be a maximum of 4 MB in size. The maximum size for a block blob in version 2009-09-19 is 200 GB, or up to 50,000 blocks.</a:t>
            </a:r>
          </a:p>
          <a:p>
            <a:pPr marL="0" indent="0">
              <a:buFont typeface="Arial" pitchFamily="34" charset="0"/>
              <a:buNone/>
            </a:pPr>
            <a:endParaRPr lang="en-US" baseline="0" dirty="0"/>
          </a:p>
          <a:p>
            <a:r>
              <a:rPr lang="en-US" b="1" baseline="0" dirty="0"/>
              <a:t>Notes</a:t>
            </a:r>
          </a:p>
          <a:p>
            <a:r>
              <a:rPr lang="en-US" dirty="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710401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rPr>
              <a:t>Highlight the important server security aspects and benefits of SQL Database security.</a:t>
            </a: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From</a:t>
            </a:r>
            <a:r>
              <a:rPr lang="en-US" baseline="0" dirty="0">
                <a:effectLst/>
                <a:latin typeface="Segoe UI" panose="020B0502040204020203" pitchFamily="34" charset="0"/>
              </a:rPr>
              <a:t> the server perspective, there are several things that should be things that should be considered when managing the security of your SQL Database. </a:t>
            </a:r>
            <a:endParaRPr lang="en-US" dirty="0">
              <a:effectLst/>
            </a:endParaRPr>
          </a:p>
          <a:p>
            <a:pPr rtl="0"/>
            <a:r>
              <a:rPr lang="en-US" b="1" dirty="0">
                <a:effectLst/>
                <a:latin typeface="Segoe UI" panose="020B0502040204020203" pitchFamily="34" charset="0"/>
              </a:rPr>
              <a:t>Speaking Points:</a:t>
            </a:r>
            <a:endParaRPr lang="en-US" dirty="0">
              <a:effectLst/>
            </a:endParaRPr>
          </a:p>
          <a:p>
            <a:r>
              <a:rPr lang="en-US" dirty="0"/>
              <a:t>No</a:t>
            </a:r>
            <a:r>
              <a:rPr lang="en-US" baseline="0" dirty="0"/>
              <a:t> Integrated Authentication</a:t>
            </a:r>
            <a:endParaRPr lang="en-US" dirty="0"/>
          </a:p>
          <a:p>
            <a:r>
              <a:rPr lang="en-US" dirty="0"/>
              <a:t>Use Master to create and drop databases</a:t>
            </a:r>
          </a:p>
          <a:p>
            <a:r>
              <a:rPr lang="en-US" dirty="0"/>
              <a:t>The </a:t>
            </a:r>
            <a:r>
              <a:rPr lang="en-US" b="1" dirty="0"/>
              <a:t>Admin</a:t>
            </a:r>
            <a:r>
              <a:rPr lang="en-US" baseline="0" dirty="0"/>
              <a:t> login (</a:t>
            </a:r>
            <a:r>
              <a:rPr lang="en-US" i="1" baseline="0" dirty="0"/>
              <a:t>which was created during server provisioning</a:t>
            </a:r>
            <a:r>
              <a:rPr lang="en-US" baseline="0" dirty="0"/>
              <a:t>) is equivalent to </a:t>
            </a:r>
            <a:r>
              <a:rPr lang="en-US" b="1" baseline="0" dirty="0" err="1"/>
              <a:t>sa</a:t>
            </a:r>
            <a:r>
              <a:rPr lang="en-US" baseline="0" dirty="0"/>
              <a:t>. It has full rights on the server (and all databases) and should only be used for administration.</a:t>
            </a:r>
          </a:p>
          <a:p>
            <a:r>
              <a:rPr lang="en-US" baseline="0" dirty="0"/>
              <a:t>The </a:t>
            </a:r>
            <a:r>
              <a:rPr lang="en-US" b="1" baseline="0" dirty="0" err="1"/>
              <a:t>loginmanager</a:t>
            </a:r>
            <a:r>
              <a:rPr lang="en-US" baseline="0" dirty="0"/>
              <a:t> role is used for creating logins: membership in this role grants CREATE / ALTER / DROP Login privileges</a:t>
            </a:r>
          </a:p>
          <a:p>
            <a:r>
              <a:rPr lang="en-US" baseline="0" dirty="0"/>
              <a:t>The </a:t>
            </a:r>
            <a:r>
              <a:rPr lang="en-US" baseline="0" dirty="0" err="1"/>
              <a:t>db</a:t>
            </a:r>
            <a:r>
              <a:rPr lang="en-US" b="1" baseline="0" dirty="0" err="1"/>
              <a:t>manager</a:t>
            </a:r>
            <a:r>
              <a:rPr lang="en-US" baseline="0" dirty="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a:t>Manage logins with  CREATE / ALTER / DROP LOGIN commands</a:t>
            </a:r>
          </a:p>
          <a:p>
            <a:pPr rtl="0"/>
            <a:r>
              <a:rPr lang="en-US" b="1" dirty="0">
                <a:effectLst/>
                <a:latin typeface="Segoe UI" panose="020B0502040204020203" pitchFamily="34" charset="0"/>
              </a:rPr>
              <a:t>Notes:</a:t>
            </a:r>
            <a:endParaRPr lang="en-US" dirty="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a:t>Although the server-level principal login is not a member of the two database roles </a:t>
            </a:r>
            <a:r>
              <a:rPr lang="en-US" sz="1600" dirty="0" err="1"/>
              <a:t>dbmanager</a:t>
            </a:r>
            <a:r>
              <a:rPr lang="en-US" sz="1600" dirty="0"/>
              <a:t> and </a:t>
            </a:r>
            <a:r>
              <a:rPr lang="en-US" sz="1600" dirty="0" err="1"/>
              <a:t>loginmanager</a:t>
            </a:r>
            <a:r>
              <a:rPr lang="en-US" sz="1600" dirty="0"/>
              <a:t> in the master database, it has all permissions granted to these two roles.</a:t>
            </a:r>
            <a:endParaRPr lang="en-US" sz="1600" spc="-51"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21374514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rPr>
              <a:t>Highlight the important server security aspects and benefits of SQL Database security.</a:t>
            </a: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From</a:t>
            </a:r>
            <a:r>
              <a:rPr lang="en-US" baseline="0" dirty="0">
                <a:effectLst/>
                <a:latin typeface="Segoe UI" panose="020B0502040204020203" pitchFamily="34" charset="0"/>
              </a:rPr>
              <a:t> the server perspective, there are several things that should be things that should be considered when managing the security of your SQL Database. </a:t>
            </a:r>
            <a:endParaRPr lang="en-US" dirty="0">
              <a:effectLst/>
            </a:endParaRPr>
          </a:p>
          <a:p>
            <a:pPr rtl="0"/>
            <a:r>
              <a:rPr lang="en-US" b="1" dirty="0">
                <a:effectLst/>
                <a:latin typeface="Segoe UI" panose="020B0502040204020203" pitchFamily="34" charset="0"/>
              </a:rPr>
              <a:t>Speaking Points:</a:t>
            </a:r>
            <a:endParaRPr lang="en-US" dirty="0">
              <a:effectLst/>
            </a:endParaRPr>
          </a:p>
          <a:p>
            <a:r>
              <a:rPr lang="en-US" dirty="0"/>
              <a:t>No</a:t>
            </a:r>
            <a:r>
              <a:rPr lang="en-US" baseline="0" dirty="0"/>
              <a:t> Integrated Authentication</a:t>
            </a:r>
            <a:endParaRPr lang="en-US" dirty="0"/>
          </a:p>
          <a:p>
            <a:r>
              <a:rPr lang="en-US" dirty="0"/>
              <a:t>Use Master to create and drop databases</a:t>
            </a:r>
          </a:p>
          <a:p>
            <a:r>
              <a:rPr lang="en-US" dirty="0"/>
              <a:t>The </a:t>
            </a:r>
            <a:r>
              <a:rPr lang="en-US" b="1" dirty="0"/>
              <a:t>Admin</a:t>
            </a:r>
            <a:r>
              <a:rPr lang="en-US" baseline="0" dirty="0"/>
              <a:t> login (</a:t>
            </a:r>
            <a:r>
              <a:rPr lang="en-US" i="1" baseline="0" dirty="0"/>
              <a:t>which was created during server provisioning</a:t>
            </a:r>
            <a:r>
              <a:rPr lang="en-US" baseline="0" dirty="0"/>
              <a:t>) is equivalent to </a:t>
            </a:r>
            <a:r>
              <a:rPr lang="en-US" b="1" baseline="0" dirty="0" err="1"/>
              <a:t>sa</a:t>
            </a:r>
            <a:r>
              <a:rPr lang="en-US" baseline="0" dirty="0"/>
              <a:t>. It has full rights on the server (and all databases) and should only be used for administration.</a:t>
            </a:r>
          </a:p>
          <a:p>
            <a:r>
              <a:rPr lang="en-US" baseline="0" dirty="0"/>
              <a:t>The </a:t>
            </a:r>
            <a:r>
              <a:rPr lang="en-US" b="1" baseline="0" dirty="0" err="1"/>
              <a:t>loginmanager</a:t>
            </a:r>
            <a:r>
              <a:rPr lang="en-US" baseline="0" dirty="0"/>
              <a:t> role is used for creating logins: membership in this role grants CREATE / ALTER / DROP Login privileges</a:t>
            </a:r>
          </a:p>
          <a:p>
            <a:r>
              <a:rPr lang="en-US" baseline="0" dirty="0"/>
              <a:t>The </a:t>
            </a:r>
            <a:r>
              <a:rPr lang="en-US" baseline="0" dirty="0" err="1"/>
              <a:t>db</a:t>
            </a:r>
            <a:r>
              <a:rPr lang="en-US" b="1" baseline="0" dirty="0" err="1"/>
              <a:t>manager</a:t>
            </a:r>
            <a:r>
              <a:rPr lang="en-US" baseline="0" dirty="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a:t>Manage logins with  CREATE / ALTER / DROP LOGIN commands</a:t>
            </a:r>
          </a:p>
          <a:p>
            <a:pPr rtl="0"/>
            <a:r>
              <a:rPr lang="en-US" b="1" dirty="0">
                <a:effectLst/>
                <a:latin typeface="Segoe UI" panose="020B0502040204020203" pitchFamily="34" charset="0"/>
              </a:rPr>
              <a:t>Notes:</a:t>
            </a:r>
            <a:endParaRPr lang="en-US" dirty="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a:t>Although the server-level principal login is not a member of the two database roles </a:t>
            </a:r>
            <a:r>
              <a:rPr lang="en-US" sz="1600" dirty="0" err="1"/>
              <a:t>dbmanager</a:t>
            </a:r>
            <a:r>
              <a:rPr lang="en-US" sz="1600" dirty="0"/>
              <a:t> and </a:t>
            </a:r>
            <a:r>
              <a:rPr lang="en-US" sz="1600" dirty="0" err="1"/>
              <a:t>loginmanager</a:t>
            </a:r>
            <a:r>
              <a:rPr lang="en-US" sz="1600" dirty="0"/>
              <a:t> in the master database, it has all permissions granted to these two roles.</a:t>
            </a:r>
            <a:endParaRPr lang="en-US" sz="1600" spc="-51"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22477695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Highlight</a:t>
            </a:r>
            <a:r>
              <a:rPr lang="en-US" baseline="0" dirty="0">
                <a:effectLst/>
                <a:latin typeface="Segoe UI" panose="020B0502040204020203" pitchFamily="34" charset="0"/>
              </a:rPr>
              <a:t> application connectivity requirement, considerations and best practices to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While connecting</a:t>
            </a:r>
            <a:r>
              <a:rPr lang="en-US" baseline="0" dirty="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a:effectLst/>
            </a:endParaRPr>
          </a:p>
          <a:p>
            <a:pPr rtl="0"/>
            <a:r>
              <a:rPr lang="en-US" b="1" dirty="0">
                <a:effectLst/>
                <a:latin typeface="Segoe UI" panose="020B0502040204020203" pitchFamily="34" charset="0"/>
              </a:rPr>
              <a:t>Speaking Points:</a:t>
            </a:r>
            <a:endParaRPr lang="en-US" dirty="0">
              <a:effectLst/>
            </a:endParaRPr>
          </a:p>
          <a:p>
            <a:pPr marL="171450" indent="-171450">
              <a:buFont typeface="Arial" pitchFamily="34" charset="0"/>
              <a:buChar char="•"/>
            </a:pPr>
            <a:r>
              <a:rPr lang="en-US" dirty="0"/>
              <a:t>Login: </a:t>
            </a:r>
          </a:p>
          <a:p>
            <a:pPr marL="171450" indent="-171450">
              <a:buFont typeface="Arial" pitchFamily="34" charset="0"/>
              <a:buChar char="•"/>
            </a:pPr>
            <a:r>
              <a:rPr lang="en-US" dirty="0"/>
              <a:t>Idle connections terminated</a:t>
            </a:r>
            <a:r>
              <a:rPr lang="en-US" baseline="0" dirty="0"/>
              <a:t> after 30 minutes</a:t>
            </a:r>
          </a:p>
          <a:p>
            <a:pPr marL="171450" indent="-171450">
              <a:buFont typeface="Arial" pitchFamily="34" charset="0"/>
              <a:buChar char="•"/>
            </a:pPr>
            <a:r>
              <a:rPr lang="en-US" baseline="0" dirty="0"/>
              <a:t>Long running transactions terminated after 24 hours</a:t>
            </a:r>
          </a:p>
          <a:p>
            <a:pPr marL="171450" indent="-171450">
              <a:buFont typeface="Arial" pitchFamily="34" charset="0"/>
              <a:buChar char="•"/>
            </a:pPr>
            <a:r>
              <a:rPr lang="en-US" baseline="0" dirty="0"/>
              <a:t>DoS guard terminates suspect connections with no error message</a:t>
            </a:r>
          </a:p>
          <a:p>
            <a:pPr marL="171450" indent="-171450">
              <a:buFont typeface="Arial" pitchFamily="34" charset="0"/>
              <a:buChar char="•"/>
            </a:pPr>
            <a:r>
              <a:rPr lang="en-US" baseline="0" dirty="0"/>
              <a:t>Failover events terminate connections</a:t>
            </a:r>
          </a:p>
          <a:p>
            <a:pPr marL="171450" indent="-171450">
              <a:buFont typeface="Arial" pitchFamily="34" charset="0"/>
              <a:buChar char="•"/>
            </a:pPr>
            <a:r>
              <a:rPr lang="en-US" baseline="0" dirty="0"/>
              <a:t>Throttling may generate errors…which leads to:</a:t>
            </a:r>
          </a:p>
          <a:p>
            <a:pPr marL="171450" indent="-171450">
              <a:buFont typeface="Arial" pitchFamily="34" charset="0"/>
              <a:buChar char="•"/>
            </a:pPr>
            <a:r>
              <a:rPr lang="en-US" baseline="0" dirty="0"/>
              <a:t>Implement Connection Pooling and Retry logic to handle transient failures</a:t>
            </a:r>
          </a:p>
          <a:p>
            <a:pPr marL="171450" indent="-171450">
              <a:buFont typeface="Arial" pitchFamily="34" charset="0"/>
              <a:buChar char="•"/>
            </a:pPr>
            <a:r>
              <a:rPr lang="en-US" baseline="0" dirty="0"/>
              <a:t>Latency introduced for updates due to HA replicas</a:t>
            </a:r>
          </a:p>
          <a:p>
            <a:pPr marL="171450" indent="-171450">
              <a:buFont typeface="Arial" pitchFamily="34" charset="0"/>
              <a:buChar char="•"/>
            </a:pPr>
            <a:r>
              <a:rPr lang="en-US" baseline="0" dirty="0"/>
              <a:t>No cross-database dependencies: </a:t>
            </a:r>
            <a:r>
              <a:rPr lang="en-US" baseline="0" dirty="0" err="1"/>
              <a:t>resultsets</a:t>
            </a:r>
            <a:r>
              <a:rPr lang="en-US" baseline="0" dirty="0"/>
              <a:t> from different database must be combined in the application tier (Fan out queries)</a:t>
            </a:r>
            <a:endParaRPr lang="en-US" dirty="0">
              <a:effectLst/>
            </a:endParaRPr>
          </a:p>
          <a:p>
            <a:pPr rtl="0"/>
            <a:r>
              <a:rPr lang="en-US" b="1" dirty="0">
                <a:effectLst/>
                <a:latin typeface="Segoe UI" panose="020B0502040204020203" pitchFamily="34" charset="0"/>
              </a:rPr>
              <a:t>Notes:</a:t>
            </a:r>
            <a:endParaRPr lang="en-US" dirty="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45</a:t>
            </a:fld>
            <a:endParaRPr lang="en-US"/>
          </a:p>
        </p:txBody>
      </p:sp>
    </p:spTree>
    <p:extLst>
      <p:ext uri="{BB962C8B-B14F-4D97-AF65-F5344CB8AC3E}">
        <p14:creationId xmlns:p14="http://schemas.microsoft.com/office/powerpoint/2010/main" val="2230455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Highlight</a:t>
            </a:r>
            <a:r>
              <a:rPr lang="en-US" baseline="0" dirty="0">
                <a:effectLst/>
                <a:latin typeface="Segoe UI" panose="020B0502040204020203" pitchFamily="34" charset="0"/>
              </a:rPr>
              <a:t> the two areas where Microsoft Azure SQL Database can be secured.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Security is vitally important and</a:t>
            </a:r>
            <a:r>
              <a:rPr lang="en-US" baseline="0" dirty="0">
                <a:effectLst/>
              </a:rPr>
              <a:t> has not be overlooked. Microsoft Azure SQL Database takes security seriously.</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Set security</a:t>
            </a:r>
            <a:r>
              <a:rPr lang="en-US" baseline="0" dirty="0">
                <a:effectLst/>
                <a:latin typeface="Segoe UI" panose="020B0502040204020203" pitchFamily="34" charset="0"/>
              </a:rPr>
              <a:t> options on the server itself</a:t>
            </a:r>
            <a:endParaRPr lang="en-US" dirty="0">
              <a:effectLst/>
            </a:endParaRPr>
          </a:p>
          <a:p>
            <a:pPr rtl="0"/>
            <a:r>
              <a:rPr lang="en-US" dirty="0">
                <a:effectLst/>
                <a:latin typeface="Segoe UI" panose="020B0502040204020203" pitchFamily="34" charset="0"/>
              </a:rPr>
              <a:t>Security within the database</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This</a:t>
            </a:r>
            <a:r>
              <a:rPr lang="en-US" baseline="0" dirty="0">
                <a:effectLst/>
                <a:latin typeface="Segoe UI" panose="020B0502040204020203" pitchFamily="34" charset="0"/>
              </a:rPr>
              <a:t> doesn’t leave the application free of any responsibility…some settings are required to be set within the application.</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Tree>
    <p:extLst>
      <p:ext uri="{BB962C8B-B14F-4D97-AF65-F5344CB8AC3E}">
        <p14:creationId xmlns:p14="http://schemas.microsoft.com/office/powerpoint/2010/main" val="208294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rPr>
              <a:t>Highlight the important server security aspects and benefits of SQL Database security.</a:t>
            </a: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From</a:t>
            </a:r>
            <a:r>
              <a:rPr lang="en-US" baseline="0" dirty="0">
                <a:effectLst/>
                <a:latin typeface="Segoe UI" panose="020B0502040204020203" pitchFamily="34" charset="0"/>
              </a:rPr>
              <a:t> the server perspective, there are several things that should be things that should be considered when managing the security of your SQL Database. </a:t>
            </a:r>
            <a:endParaRPr lang="en-US" dirty="0">
              <a:effectLst/>
            </a:endParaRPr>
          </a:p>
          <a:p>
            <a:pPr rtl="0"/>
            <a:r>
              <a:rPr lang="en-US" b="1" dirty="0">
                <a:effectLst/>
                <a:latin typeface="Segoe UI" panose="020B0502040204020203" pitchFamily="34" charset="0"/>
              </a:rPr>
              <a:t>Speaking Points:</a:t>
            </a:r>
            <a:endParaRPr lang="en-US" dirty="0">
              <a:effectLst/>
            </a:endParaRPr>
          </a:p>
          <a:p>
            <a:r>
              <a:rPr lang="en-US" dirty="0"/>
              <a:t>No</a:t>
            </a:r>
            <a:r>
              <a:rPr lang="en-US" baseline="0" dirty="0"/>
              <a:t> Integrated Authentication</a:t>
            </a:r>
            <a:endParaRPr lang="en-US" dirty="0"/>
          </a:p>
          <a:p>
            <a:r>
              <a:rPr lang="en-US" dirty="0"/>
              <a:t>Use Master to create and drop databases</a:t>
            </a:r>
          </a:p>
          <a:p>
            <a:r>
              <a:rPr lang="en-US" dirty="0"/>
              <a:t>The </a:t>
            </a:r>
            <a:r>
              <a:rPr lang="en-US" b="1" dirty="0"/>
              <a:t>Admin</a:t>
            </a:r>
            <a:r>
              <a:rPr lang="en-US" baseline="0" dirty="0"/>
              <a:t> login (</a:t>
            </a:r>
            <a:r>
              <a:rPr lang="en-US" i="1" baseline="0" dirty="0"/>
              <a:t>which was created during server provisioning</a:t>
            </a:r>
            <a:r>
              <a:rPr lang="en-US" baseline="0" dirty="0"/>
              <a:t>) is equivalent to </a:t>
            </a:r>
            <a:r>
              <a:rPr lang="en-US" b="1" baseline="0" dirty="0" err="1"/>
              <a:t>sa</a:t>
            </a:r>
            <a:r>
              <a:rPr lang="en-US" baseline="0" dirty="0"/>
              <a:t>. It has full rights on the server (and all databases) and should only be used for administration.</a:t>
            </a:r>
          </a:p>
          <a:p>
            <a:r>
              <a:rPr lang="en-US" baseline="0" dirty="0"/>
              <a:t>The </a:t>
            </a:r>
            <a:r>
              <a:rPr lang="en-US" b="1" baseline="0" dirty="0" err="1"/>
              <a:t>loginmanager</a:t>
            </a:r>
            <a:r>
              <a:rPr lang="en-US" baseline="0" dirty="0"/>
              <a:t> role is used for creating logins: membership in this role grants CREATE / ALTER / DROP Login privileges</a:t>
            </a:r>
          </a:p>
          <a:p>
            <a:r>
              <a:rPr lang="en-US" baseline="0" dirty="0"/>
              <a:t>The </a:t>
            </a:r>
            <a:r>
              <a:rPr lang="en-US" baseline="0" dirty="0" err="1"/>
              <a:t>db</a:t>
            </a:r>
            <a:r>
              <a:rPr lang="en-US" b="1" baseline="0" dirty="0" err="1"/>
              <a:t>manager</a:t>
            </a:r>
            <a:r>
              <a:rPr lang="en-US" baseline="0" dirty="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a:t>Manage logins with  CREATE / ALTER / DROP LOGIN commands</a:t>
            </a:r>
          </a:p>
          <a:p>
            <a:pPr rtl="0"/>
            <a:r>
              <a:rPr lang="en-US" b="1" dirty="0">
                <a:effectLst/>
                <a:latin typeface="Segoe UI" panose="020B0502040204020203" pitchFamily="34" charset="0"/>
              </a:rPr>
              <a:t>Notes:</a:t>
            </a:r>
            <a:endParaRPr lang="en-US" dirty="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a:t>Although the server-level principal login is not a member of the two database roles </a:t>
            </a:r>
            <a:r>
              <a:rPr lang="en-US" sz="1600" dirty="0" err="1"/>
              <a:t>dbmanager</a:t>
            </a:r>
            <a:r>
              <a:rPr lang="en-US" sz="1600" dirty="0"/>
              <a:t> and </a:t>
            </a:r>
            <a:r>
              <a:rPr lang="en-US" sz="1600" dirty="0" err="1"/>
              <a:t>loginmanager</a:t>
            </a:r>
            <a:r>
              <a:rPr lang="en-US" sz="1600" dirty="0"/>
              <a:t> in the master database, it has all permissions granted to these two roles.</a:t>
            </a:r>
            <a:endParaRPr lang="en-US" sz="1600" spc="-51"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extLst>
      <p:ext uri="{BB962C8B-B14F-4D97-AF65-F5344CB8AC3E}">
        <p14:creationId xmlns:p14="http://schemas.microsoft.com/office/powerpoint/2010/main" val="25096482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rPr>
              <a:t>Highlight the important server security aspects and benefits of SQL Database security.</a:t>
            </a: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From</a:t>
            </a:r>
            <a:r>
              <a:rPr lang="en-US" baseline="0" dirty="0">
                <a:effectLst/>
                <a:latin typeface="Segoe UI" panose="020B0502040204020203" pitchFamily="34" charset="0"/>
              </a:rPr>
              <a:t> the server perspective, there are several things that should be things that should be considered when managing the security of your SQL Database. </a:t>
            </a:r>
            <a:endParaRPr lang="en-US" dirty="0">
              <a:effectLst/>
            </a:endParaRPr>
          </a:p>
          <a:p>
            <a:pPr rtl="0"/>
            <a:r>
              <a:rPr lang="en-US" b="1" dirty="0">
                <a:effectLst/>
                <a:latin typeface="Segoe UI" panose="020B0502040204020203" pitchFamily="34" charset="0"/>
              </a:rPr>
              <a:t>Speaking Points:</a:t>
            </a:r>
            <a:endParaRPr lang="en-US" dirty="0">
              <a:effectLst/>
            </a:endParaRPr>
          </a:p>
          <a:p>
            <a:r>
              <a:rPr lang="en-US" dirty="0"/>
              <a:t>No</a:t>
            </a:r>
            <a:r>
              <a:rPr lang="en-US" baseline="0" dirty="0"/>
              <a:t> Integrated Authentication</a:t>
            </a:r>
            <a:endParaRPr lang="en-US" dirty="0"/>
          </a:p>
          <a:p>
            <a:r>
              <a:rPr lang="en-US" dirty="0"/>
              <a:t>Use Master to create and drop databases</a:t>
            </a:r>
          </a:p>
          <a:p>
            <a:r>
              <a:rPr lang="en-US" dirty="0"/>
              <a:t>The </a:t>
            </a:r>
            <a:r>
              <a:rPr lang="en-US" b="1" dirty="0"/>
              <a:t>Admin</a:t>
            </a:r>
            <a:r>
              <a:rPr lang="en-US" baseline="0" dirty="0"/>
              <a:t> login (</a:t>
            </a:r>
            <a:r>
              <a:rPr lang="en-US" i="1" baseline="0" dirty="0"/>
              <a:t>which was created during server provisioning</a:t>
            </a:r>
            <a:r>
              <a:rPr lang="en-US" baseline="0" dirty="0"/>
              <a:t>) is equivalent to </a:t>
            </a:r>
            <a:r>
              <a:rPr lang="en-US" b="1" baseline="0" dirty="0" err="1"/>
              <a:t>sa</a:t>
            </a:r>
            <a:r>
              <a:rPr lang="en-US" baseline="0" dirty="0"/>
              <a:t>. It has full rights on the server (and all databases) and should only be used for administration.</a:t>
            </a:r>
          </a:p>
          <a:p>
            <a:r>
              <a:rPr lang="en-US" baseline="0" dirty="0"/>
              <a:t>The </a:t>
            </a:r>
            <a:r>
              <a:rPr lang="en-US" b="1" baseline="0" dirty="0" err="1"/>
              <a:t>loginmanager</a:t>
            </a:r>
            <a:r>
              <a:rPr lang="en-US" baseline="0" dirty="0"/>
              <a:t> role is used for creating logins: membership in this role grants CREATE / ALTER / DROP Login privileges</a:t>
            </a:r>
          </a:p>
          <a:p>
            <a:r>
              <a:rPr lang="en-US" baseline="0" dirty="0"/>
              <a:t>The </a:t>
            </a:r>
            <a:r>
              <a:rPr lang="en-US" baseline="0" dirty="0" err="1"/>
              <a:t>db</a:t>
            </a:r>
            <a:r>
              <a:rPr lang="en-US" b="1" baseline="0" dirty="0" err="1"/>
              <a:t>manager</a:t>
            </a:r>
            <a:r>
              <a:rPr lang="en-US" baseline="0" dirty="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a:t>Manage logins with  CREATE / ALTER / DROP LOGIN commands</a:t>
            </a:r>
          </a:p>
          <a:p>
            <a:pPr rtl="0"/>
            <a:r>
              <a:rPr lang="en-US" b="1" dirty="0">
                <a:effectLst/>
                <a:latin typeface="Segoe UI" panose="020B0502040204020203" pitchFamily="34" charset="0"/>
              </a:rPr>
              <a:t>Notes:</a:t>
            </a:r>
            <a:endParaRPr lang="en-US" dirty="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a:t>Although the server-level principal login is not a member of the two database roles </a:t>
            </a:r>
            <a:r>
              <a:rPr lang="en-US" sz="1600" dirty="0" err="1"/>
              <a:t>dbmanager</a:t>
            </a:r>
            <a:r>
              <a:rPr lang="en-US" sz="1600" dirty="0"/>
              <a:t> and </a:t>
            </a:r>
            <a:r>
              <a:rPr lang="en-US" sz="1600" dirty="0" err="1"/>
              <a:t>loginmanager</a:t>
            </a:r>
            <a:r>
              <a:rPr lang="en-US" sz="1600" dirty="0"/>
              <a:t> in the master database, it has all permissions granted to these two roles.</a:t>
            </a:r>
            <a:endParaRPr lang="en-US" sz="1600" spc="-51"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Tree>
    <p:extLst>
      <p:ext uri="{BB962C8B-B14F-4D97-AF65-F5344CB8AC3E}">
        <p14:creationId xmlns:p14="http://schemas.microsoft.com/office/powerpoint/2010/main" val="2215388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Illustrate</a:t>
            </a:r>
            <a:r>
              <a:rPr lang="en-US" baseline="0" dirty="0">
                <a:effectLst/>
                <a:latin typeface="Segoe UI" panose="020B0502040204020203" pitchFamily="34" charset="0"/>
              </a:rPr>
              <a:t> the how SQL Database Firewall </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Transition statement(s) to setup the slide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By</a:t>
            </a:r>
            <a:r>
              <a:rPr lang="en-US" baseline="0" dirty="0">
                <a:effectLst/>
                <a:latin typeface="Segoe UI" panose="020B0502040204020203" pitchFamily="34" charset="0"/>
              </a:rPr>
              <a:t> default, no-one is allowed to access the database.</a:t>
            </a:r>
          </a:p>
          <a:p>
            <a:pPr rtl="0"/>
            <a:r>
              <a:rPr lang="en-US" baseline="0" dirty="0">
                <a:effectLst/>
                <a:latin typeface="Segoe UI" panose="020B0502040204020203" pitchFamily="34" charset="0"/>
              </a:rPr>
              <a:t>Server Rules enable clients to access your entire SQL Database server</a:t>
            </a:r>
          </a:p>
          <a:p>
            <a:pPr rtl="0"/>
            <a:r>
              <a:rPr lang="en-US" baseline="0" dirty="0">
                <a:effectLst/>
                <a:latin typeface="Segoe UI" panose="020B0502040204020203" pitchFamily="34" charset="0"/>
              </a:rPr>
              <a:t>Database rules enable clients to access individual databases within your SQL Database server</a:t>
            </a:r>
            <a:endParaRPr lang="en-US" dirty="0">
              <a:effectLst/>
            </a:endParaRPr>
          </a:p>
          <a:p>
            <a:pPr rtl="0"/>
            <a:r>
              <a:rPr lang="en-US" dirty="0">
                <a:effectLst/>
                <a:latin typeface="Segoe UI" panose="020B0502040204020203" pitchFamily="34" charset="0"/>
              </a:rPr>
              <a:t>Rules are originating IP Address</a:t>
            </a:r>
            <a:r>
              <a:rPr lang="en-US" baseline="0" dirty="0">
                <a:effectLst/>
                <a:latin typeface="Segoe UI" panose="020B0502040204020203" pitchFamily="34" charset="0"/>
              </a:rPr>
              <a:t>-based.</a:t>
            </a:r>
            <a:endParaRPr lang="en-US" dirty="0">
              <a:effectLst/>
            </a:endParaRPr>
          </a:p>
          <a:p>
            <a:pPr rtl="0"/>
            <a:r>
              <a:rPr lang="en-US" b="1" dirty="0">
                <a:effectLst/>
                <a:latin typeface="Segoe UI" panose="020B0502040204020203" pitchFamily="34" charset="0"/>
              </a:rPr>
              <a:t>Notes:</a:t>
            </a:r>
            <a:endParaRPr lang="en-US" dirty="0">
              <a:effectLst/>
            </a:endParaRPr>
          </a:p>
          <a:p>
            <a:r>
              <a:rPr lang="en-US" sz="1200" b="0" i="0" u="none" strike="noStrike" kern="1200" baseline="0" dirty="0">
                <a:solidFill>
                  <a:schemeClr val="tx1"/>
                </a:solidFill>
                <a:latin typeface="Segoe UI" pitchFamily="34" charset="0"/>
                <a:ea typeface="+mn-ea"/>
                <a:cs typeface="+mn-cs"/>
              </a:rPr>
              <a:t>Maximum of 128 Rules</a:t>
            </a:r>
          </a:p>
          <a:p>
            <a:endParaRPr lang="en-US" sz="1200" b="0" i="0" u="none" strike="noStrike" kern="1200" baseline="0" dirty="0">
              <a:solidFill>
                <a:schemeClr val="tx1"/>
              </a:solidFill>
              <a:latin typeface="Segoe UI" pitchFamily="34" charset="0"/>
              <a:ea typeface="+mn-ea"/>
              <a:cs typeface="+mn-cs"/>
            </a:endParaRPr>
          </a:p>
          <a:p>
            <a:r>
              <a:rPr lang="en-US" sz="1200" b="0" i="0" u="none" strike="noStrike" kern="1200" baseline="0" dirty="0">
                <a:solidFill>
                  <a:schemeClr val="tx1"/>
                </a:solidFill>
                <a:latin typeface="Segoe UI" pitchFamily="34" charset="0"/>
                <a:ea typeface="+mn-ea"/>
                <a:cs typeface="+mn-cs"/>
              </a:rPr>
              <a:t>Rather than using a REST API like the other Azure storage services, SQL Database is accessed via Tabular Data Stream (TDS), the same protocol used by Microsoft SQL Server (operating over port TCP/1433). </a:t>
            </a:r>
            <a:r>
              <a:rPr lang="en-US" dirty="0"/>
              <a:t>To help protect the</a:t>
            </a:r>
            <a:r>
              <a:rPr lang="en-US" baseline="0" dirty="0"/>
              <a:t> </a:t>
            </a:r>
            <a:r>
              <a:rPr lang="en-US" dirty="0"/>
              <a:t>data, the SQL Database firewall prevents all access to your SQL Database server until you specify which computers have permission. </a:t>
            </a:r>
            <a:endParaRPr lang="en-US" sz="1200" b="0" i="0" u="none" strike="noStrike" kern="1200" baseline="0" dirty="0">
              <a:solidFill>
                <a:schemeClr val="tx1"/>
              </a:solidFill>
              <a:latin typeface="Segoe UI" pitchFamily="34" charset="0"/>
              <a:ea typeface="+mn-ea"/>
              <a:cs typeface="+mn-cs"/>
            </a:endParaRPr>
          </a:p>
          <a:p>
            <a:endParaRPr lang="en-US" dirty="0"/>
          </a:p>
          <a:p>
            <a:r>
              <a:rPr lang="en-US" dirty="0"/>
              <a:t>Initially, all access to your SQL Database server is blocked by the SQL Database firewall; connection attempts originating from the Internet or Microsoft Azure will not be able to reach your SQL Database server. In order to begin using your SQL Database server, you must go to the SQL Database</a:t>
            </a:r>
            <a:r>
              <a:rPr lang="en-US" baseline="0" dirty="0"/>
              <a:t> Portal</a:t>
            </a:r>
            <a:r>
              <a:rPr lang="en-US" dirty="0"/>
              <a:t> and specify one or more firewall settings that enable access to your SQL Database server. Use the firewall settings to specify which IP address ranges from the Internet are allowed, and whether or not Microsoft Azure applications can attempt to connect to your SQL Database server.</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ADA9749E-FBCD-4239-AFBA-6C4AFE6C59B7}" type="slidenum">
              <a:rPr lang="en-US" smtClean="0"/>
              <a:pPr/>
              <a:t>49</a:t>
            </a:fld>
            <a:endParaRPr lang="en-US"/>
          </a:p>
        </p:txBody>
      </p:sp>
    </p:spTree>
    <p:extLst>
      <p:ext uri="{BB962C8B-B14F-4D97-AF65-F5344CB8AC3E}">
        <p14:creationId xmlns:p14="http://schemas.microsoft.com/office/powerpoint/2010/main" val="10921649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Highlight</a:t>
            </a:r>
            <a:r>
              <a:rPr lang="en-US" baseline="0" dirty="0">
                <a:effectLst/>
                <a:latin typeface="Segoe UI" panose="020B0502040204020203" pitchFamily="34" charset="0"/>
              </a:rPr>
              <a:t> application connectivity requirement, considerations and best practices to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While connecting</a:t>
            </a:r>
            <a:r>
              <a:rPr lang="en-US" baseline="0" dirty="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a:effectLst/>
            </a:endParaRPr>
          </a:p>
          <a:p>
            <a:pPr rtl="0"/>
            <a:r>
              <a:rPr lang="en-US" b="1" dirty="0">
                <a:effectLst/>
                <a:latin typeface="Segoe UI" panose="020B0502040204020203" pitchFamily="34" charset="0"/>
              </a:rPr>
              <a:t>Speaking Points:</a:t>
            </a:r>
            <a:endParaRPr lang="en-US" dirty="0">
              <a:effectLst/>
            </a:endParaRPr>
          </a:p>
          <a:p>
            <a:pPr marL="171450" indent="-171450">
              <a:buFont typeface="Arial" pitchFamily="34" charset="0"/>
              <a:buChar char="•"/>
            </a:pPr>
            <a:r>
              <a:rPr lang="en-US" dirty="0"/>
              <a:t>Login: </a:t>
            </a:r>
          </a:p>
          <a:p>
            <a:pPr marL="171450" indent="-171450">
              <a:buFont typeface="Arial" pitchFamily="34" charset="0"/>
              <a:buChar char="•"/>
            </a:pPr>
            <a:r>
              <a:rPr lang="en-US" dirty="0"/>
              <a:t>Idle connections terminated</a:t>
            </a:r>
            <a:r>
              <a:rPr lang="en-US" baseline="0" dirty="0"/>
              <a:t> after 30 minutes</a:t>
            </a:r>
          </a:p>
          <a:p>
            <a:pPr marL="171450" indent="-171450">
              <a:buFont typeface="Arial" pitchFamily="34" charset="0"/>
              <a:buChar char="•"/>
            </a:pPr>
            <a:r>
              <a:rPr lang="en-US" baseline="0" dirty="0"/>
              <a:t>Long running transactions terminated after 24 hours</a:t>
            </a:r>
          </a:p>
          <a:p>
            <a:pPr marL="171450" indent="-171450">
              <a:buFont typeface="Arial" pitchFamily="34" charset="0"/>
              <a:buChar char="•"/>
            </a:pPr>
            <a:r>
              <a:rPr lang="en-US" baseline="0" dirty="0"/>
              <a:t>DoS guard terminates suspect connections with no error message</a:t>
            </a:r>
          </a:p>
          <a:p>
            <a:pPr marL="171450" indent="-171450">
              <a:buFont typeface="Arial" pitchFamily="34" charset="0"/>
              <a:buChar char="•"/>
            </a:pPr>
            <a:r>
              <a:rPr lang="en-US" baseline="0" dirty="0"/>
              <a:t>Failover events terminate connections</a:t>
            </a:r>
          </a:p>
          <a:p>
            <a:pPr marL="171450" indent="-171450">
              <a:buFont typeface="Arial" pitchFamily="34" charset="0"/>
              <a:buChar char="•"/>
            </a:pPr>
            <a:r>
              <a:rPr lang="en-US" baseline="0" dirty="0"/>
              <a:t>Throttling may generate errors…which leads to:</a:t>
            </a:r>
          </a:p>
          <a:p>
            <a:pPr marL="171450" indent="-171450">
              <a:buFont typeface="Arial" pitchFamily="34" charset="0"/>
              <a:buChar char="•"/>
            </a:pPr>
            <a:r>
              <a:rPr lang="en-US" baseline="0" dirty="0"/>
              <a:t>Implement Connection Pooling and Retry logic to handle transient failures</a:t>
            </a:r>
          </a:p>
          <a:p>
            <a:pPr marL="171450" indent="-171450">
              <a:buFont typeface="Arial" pitchFamily="34" charset="0"/>
              <a:buChar char="•"/>
            </a:pPr>
            <a:r>
              <a:rPr lang="en-US" baseline="0" dirty="0"/>
              <a:t>Latency introduced for updates due to HA replicas</a:t>
            </a:r>
          </a:p>
          <a:p>
            <a:pPr marL="171450" indent="-171450">
              <a:buFont typeface="Arial" pitchFamily="34" charset="0"/>
              <a:buChar char="•"/>
            </a:pPr>
            <a:r>
              <a:rPr lang="en-US" baseline="0" dirty="0"/>
              <a:t>No cross-database dependencies: </a:t>
            </a:r>
            <a:r>
              <a:rPr lang="en-US" baseline="0" dirty="0" err="1"/>
              <a:t>resultsets</a:t>
            </a:r>
            <a:r>
              <a:rPr lang="en-US" baseline="0" dirty="0"/>
              <a:t> from different database must be combined in the application tier (Fan out queries)</a:t>
            </a:r>
            <a:endParaRPr lang="en-US" dirty="0">
              <a:effectLst/>
            </a:endParaRPr>
          </a:p>
          <a:p>
            <a:pPr rtl="0"/>
            <a:r>
              <a:rPr lang="en-US" b="1" dirty="0">
                <a:effectLst/>
                <a:latin typeface="Segoe UI" panose="020B0502040204020203" pitchFamily="34" charset="0"/>
              </a:rPr>
              <a:t>Notes:</a:t>
            </a:r>
            <a:endParaRPr lang="en-US" dirty="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50</a:t>
            </a:fld>
            <a:endParaRPr lang="en-US"/>
          </a:p>
        </p:txBody>
      </p:sp>
    </p:spTree>
    <p:extLst>
      <p:ext uri="{BB962C8B-B14F-4D97-AF65-F5344CB8AC3E}">
        <p14:creationId xmlns:p14="http://schemas.microsoft.com/office/powerpoint/2010/main" val="8763191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Highlight</a:t>
            </a:r>
            <a:r>
              <a:rPr lang="en-US" baseline="0" dirty="0">
                <a:effectLst/>
                <a:latin typeface="Segoe UI" panose="020B0502040204020203" pitchFamily="34" charset="0"/>
              </a:rPr>
              <a:t> application connectivity requirement, considerations and best practices to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While connecting</a:t>
            </a:r>
            <a:r>
              <a:rPr lang="en-US" baseline="0" dirty="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a:effectLst/>
            </a:endParaRPr>
          </a:p>
          <a:p>
            <a:pPr rtl="0"/>
            <a:r>
              <a:rPr lang="en-US" b="1" dirty="0">
                <a:effectLst/>
                <a:latin typeface="Segoe UI" panose="020B0502040204020203" pitchFamily="34" charset="0"/>
              </a:rPr>
              <a:t>Speaking Points:</a:t>
            </a:r>
            <a:endParaRPr lang="en-US" dirty="0">
              <a:effectLst/>
            </a:endParaRPr>
          </a:p>
          <a:p>
            <a:pPr marL="171450" indent="-171450">
              <a:buFont typeface="Arial" pitchFamily="34" charset="0"/>
              <a:buChar char="•"/>
            </a:pPr>
            <a:r>
              <a:rPr lang="en-US" dirty="0"/>
              <a:t>Login: </a:t>
            </a:r>
          </a:p>
          <a:p>
            <a:pPr marL="171450" indent="-171450">
              <a:buFont typeface="Arial" pitchFamily="34" charset="0"/>
              <a:buChar char="•"/>
            </a:pPr>
            <a:r>
              <a:rPr lang="en-US" dirty="0"/>
              <a:t>Idle connections terminated</a:t>
            </a:r>
            <a:r>
              <a:rPr lang="en-US" baseline="0" dirty="0"/>
              <a:t> after 30 minutes</a:t>
            </a:r>
          </a:p>
          <a:p>
            <a:pPr marL="171450" indent="-171450">
              <a:buFont typeface="Arial" pitchFamily="34" charset="0"/>
              <a:buChar char="•"/>
            </a:pPr>
            <a:r>
              <a:rPr lang="en-US" baseline="0" dirty="0"/>
              <a:t>Long running transactions terminated after 24 hours</a:t>
            </a:r>
          </a:p>
          <a:p>
            <a:pPr marL="0" indent="0">
              <a:buFont typeface="Arial" pitchFamily="34" charset="0"/>
              <a:buNone/>
            </a:pPr>
            <a:endParaRPr lang="en-US" dirty="0">
              <a:effectLst/>
            </a:endParaRPr>
          </a:p>
          <a:p>
            <a:pPr rtl="0"/>
            <a:r>
              <a:rPr lang="en-US" b="1" dirty="0">
                <a:effectLst/>
                <a:latin typeface="Segoe UI" panose="020B0502040204020203" pitchFamily="34" charset="0"/>
              </a:rPr>
              <a:t>Notes:</a:t>
            </a:r>
            <a:endParaRPr lang="en-US" dirty="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51</a:t>
            </a:fld>
            <a:endParaRPr lang="en-US"/>
          </a:p>
        </p:txBody>
      </p:sp>
    </p:spTree>
    <p:extLst>
      <p:ext uri="{BB962C8B-B14F-4D97-AF65-F5344CB8AC3E}">
        <p14:creationId xmlns:p14="http://schemas.microsoft.com/office/powerpoint/2010/main" val="3074815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Highlight</a:t>
            </a:r>
            <a:r>
              <a:rPr lang="en-US" baseline="0" dirty="0">
                <a:effectLst/>
                <a:latin typeface="Segoe UI" panose="020B0502040204020203" pitchFamily="34" charset="0"/>
              </a:rPr>
              <a:t> application connectivity requirement, considerations and best practices to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While connecting</a:t>
            </a:r>
            <a:r>
              <a:rPr lang="en-US" baseline="0" dirty="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a:effectLst/>
            </a:endParaRPr>
          </a:p>
          <a:p>
            <a:pPr rtl="0"/>
            <a:r>
              <a:rPr lang="en-US" b="1" dirty="0">
                <a:effectLst/>
                <a:latin typeface="Segoe UI" panose="020B0502040204020203" pitchFamily="34" charset="0"/>
              </a:rPr>
              <a:t>Speaking Points:</a:t>
            </a:r>
            <a:endParaRPr lang="en-US" dirty="0">
              <a:effectLst/>
            </a:endParaRPr>
          </a:p>
          <a:p>
            <a:pPr marL="171450" indent="-171450">
              <a:buFont typeface="Arial" pitchFamily="34" charset="0"/>
              <a:buChar char="•"/>
            </a:pPr>
            <a:r>
              <a:rPr lang="en-US" baseline="0" dirty="0" err="1"/>
              <a:t>DoS</a:t>
            </a:r>
            <a:r>
              <a:rPr lang="en-US" baseline="0" dirty="0"/>
              <a:t> guard terminates suspect connections with no error message</a:t>
            </a:r>
          </a:p>
          <a:p>
            <a:pPr marL="171450" indent="-171450">
              <a:buFont typeface="Arial" pitchFamily="34" charset="0"/>
              <a:buChar char="•"/>
            </a:pPr>
            <a:r>
              <a:rPr lang="en-US" baseline="0" dirty="0"/>
              <a:t>Failover events terminate connections</a:t>
            </a:r>
          </a:p>
          <a:p>
            <a:pPr marL="171450" indent="-171450">
              <a:buFont typeface="Arial" pitchFamily="34" charset="0"/>
              <a:buChar char="•"/>
            </a:pPr>
            <a:r>
              <a:rPr lang="en-US" baseline="0" dirty="0"/>
              <a:t>Throttling may generate errors…which leads to:</a:t>
            </a:r>
          </a:p>
          <a:p>
            <a:pPr marL="171450" lvl="0" indent="-171450">
              <a:buFont typeface="Arial" pitchFamily="34" charset="0"/>
              <a:buChar char="•"/>
            </a:pPr>
            <a:r>
              <a:rPr lang="en-US" baseline="0" dirty="0"/>
              <a:t>Implement Connection Pooling and Retry logic to handle transient failures</a:t>
            </a:r>
          </a:p>
          <a:p>
            <a:pPr marL="171450" indent="-171450">
              <a:buFont typeface="Arial" pitchFamily="34" charset="0"/>
              <a:buChar char="•"/>
            </a:pPr>
            <a:r>
              <a:rPr lang="en-US" baseline="0" dirty="0"/>
              <a:t>Latency introduced for updates due to HA replicas</a:t>
            </a:r>
          </a:p>
          <a:p>
            <a:pPr marL="171450" indent="-171450">
              <a:buFont typeface="Arial" pitchFamily="34" charset="0"/>
              <a:buChar char="•"/>
            </a:pPr>
            <a:r>
              <a:rPr lang="en-US" baseline="0" dirty="0"/>
              <a:t>No cross-database dependencies: </a:t>
            </a:r>
            <a:r>
              <a:rPr lang="en-US" baseline="0" dirty="0" err="1"/>
              <a:t>resultsets</a:t>
            </a:r>
            <a:r>
              <a:rPr lang="en-US" baseline="0" dirty="0"/>
              <a:t> from different database must be combined in the application tier (Fan out queries)</a:t>
            </a:r>
            <a:endParaRPr lang="en-US" dirty="0">
              <a:effectLst/>
            </a:endParaRPr>
          </a:p>
          <a:p>
            <a:pPr rtl="0"/>
            <a:r>
              <a:rPr lang="en-US" b="1" dirty="0">
                <a:effectLst/>
                <a:latin typeface="Segoe UI" panose="020B0502040204020203" pitchFamily="34" charset="0"/>
              </a:rPr>
              <a:t>Notes:</a:t>
            </a:r>
            <a:endParaRPr lang="en-US" dirty="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52</a:t>
            </a:fld>
            <a:endParaRPr lang="en-US"/>
          </a:p>
        </p:txBody>
      </p:sp>
    </p:spTree>
    <p:extLst>
      <p:ext uri="{BB962C8B-B14F-4D97-AF65-F5344CB8AC3E}">
        <p14:creationId xmlns:p14="http://schemas.microsoft.com/office/powerpoint/2010/main" val="1696950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a:t>
            </a:r>
          </a:p>
          <a:p>
            <a:r>
              <a:rPr lang="en-US" b="0" dirty="0"/>
              <a:t>Understand page blob</a:t>
            </a:r>
          </a:p>
          <a:p>
            <a:endParaRPr lang="en-US" b="0" dirty="0"/>
          </a:p>
          <a:p>
            <a:r>
              <a:rPr lang="en-US" b="1" dirty="0"/>
              <a:t>Speaker Notes</a:t>
            </a:r>
          </a:p>
          <a:p>
            <a:pPr marL="0" indent="0">
              <a:buFont typeface="Arial" pitchFamily="34" charset="0"/>
              <a:buNone/>
            </a:pPr>
            <a:endParaRPr lang="en-NZ" baseline="0" dirty="0"/>
          </a:p>
          <a:p>
            <a:pPr marL="171450" indent="-171450">
              <a:buFont typeface="Arial" pitchFamily="34" charset="0"/>
              <a:buChar char="•"/>
            </a:pPr>
            <a:r>
              <a:rPr lang="en-NZ" dirty="0"/>
              <a:t>Page blobs are a collection of pages. </a:t>
            </a:r>
          </a:p>
          <a:p>
            <a:pPr marL="384431" lvl="1" indent="-171450">
              <a:buFont typeface="Arial" pitchFamily="34" charset="0"/>
              <a:buChar char="•"/>
            </a:pPr>
            <a:r>
              <a:rPr lang="en-NZ" dirty="0"/>
              <a:t>A page is a range of data that is identified by its offset from the start of the blob. </a:t>
            </a:r>
          </a:p>
          <a:p>
            <a:pPr marL="171450" indent="-171450">
              <a:buFont typeface="Arial" pitchFamily="34" charset="0"/>
              <a:buChar char="•"/>
            </a:pPr>
            <a:r>
              <a:rPr lang="en-NZ" dirty="0"/>
              <a:t>To create a page blob, you initialize the page blob by calling </a:t>
            </a:r>
            <a:r>
              <a:rPr lang="en-NZ" dirty="0">
                <a:hlinkClick r:id="rId3"/>
              </a:rPr>
              <a:t>Put Blob</a:t>
            </a:r>
            <a:r>
              <a:rPr lang="en-NZ" dirty="0"/>
              <a:t> and specifying its maximum size. </a:t>
            </a:r>
          </a:p>
          <a:p>
            <a:pPr marL="171450" indent="-171450">
              <a:buFont typeface="Arial" pitchFamily="34" charset="0"/>
              <a:buChar char="•"/>
            </a:pPr>
            <a:r>
              <a:rPr lang="en-NZ" dirty="0"/>
              <a:t>To add content to or update a page blob, you call the </a:t>
            </a:r>
            <a:r>
              <a:rPr lang="en-NZ" dirty="0">
                <a:hlinkClick r:id="rId4"/>
              </a:rPr>
              <a:t>Put Page</a:t>
            </a:r>
            <a:r>
              <a:rPr lang="en-NZ" dirty="0"/>
              <a:t> operation to modify a page or range of pages by specifying an offset and range. All pages must align 512-byte page boundaries.</a:t>
            </a:r>
          </a:p>
          <a:p>
            <a:pPr marL="384431" lvl="1" indent="-171450">
              <a:buFont typeface="Arial" pitchFamily="34" charset="0"/>
              <a:buChar char="•"/>
            </a:pPr>
            <a:r>
              <a:rPr lang="en-NZ" dirty="0"/>
              <a:t>Unlike writes to block blobs, writes to page blobs happen in-place and are immediately committed to the blob.</a:t>
            </a:r>
          </a:p>
          <a:p>
            <a:pPr marL="171450" indent="-171450">
              <a:buFont typeface="Arial" pitchFamily="34" charset="0"/>
              <a:buChar char="•"/>
            </a:pPr>
            <a:r>
              <a:rPr lang="en-NZ" dirty="0"/>
              <a:t>The maximum size for a page blob is 1 TB. </a:t>
            </a:r>
          </a:p>
          <a:p>
            <a:pPr marL="384431" lvl="1" indent="-171450">
              <a:buFont typeface="Arial" pitchFamily="34" charset="0"/>
              <a:buChar char="•"/>
            </a:pPr>
            <a:r>
              <a:rPr lang="en-NZ" dirty="0"/>
              <a:t>A page written to a page blob may be up to 1 TB in size</a:t>
            </a:r>
            <a:r>
              <a:rPr lang="en-NZ" baseline="0" dirty="0"/>
              <a:t> but will typically be much smaller</a:t>
            </a:r>
            <a:endParaRPr lang="en-NZ" dirty="0"/>
          </a:p>
          <a:p>
            <a:pPr marL="171450" indent="-171450">
              <a:buFont typeface="Arial" pitchFamily="34" charset="0"/>
              <a:buChar char="•"/>
            </a:pPr>
            <a:endParaRPr lang="en-US" baseline="0" dirty="0"/>
          </a:p>
          <a:p>
            <a:r>
              <a:rPr lang="en-US" b="1" baseline="0" dirty="0"/>
              <a:t>Notes</a:t>
            </a:r>
          </a:p>
          <a:p>
            <a:r>
              <a:rPr lang="en-US" dirty="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7982131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Highlight</a:t>
            </a:r>
            <a:r>
              <a:rPr lang="en-US" baseline="0" dirty="0">
                <a:effectLst/>
                <a:latin typeface="Segoe UI" panose="020B0502040204020203" pitchFamily="34" charset="0"/>
              </a:rPr>
              <a:t> application connectivity requirement, considerations and best practices to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While connecting</a:t>
            </a:r>
            <a:r>
              <a:rPr lang="en-US" baseline="0" dirty="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a:effectLst/>
            </a:endParaRPr>
          </a:p>
          <a:p>
            <a:pPr rtl="0"/>
            <a:r>
              <a:rPr lang="en-US" b="1" dirty="0">
                <a:effectLst/>
                <a:latin typeface="Segoe UI" panose="020B0502040204020203" pitchFamily="34" charset="0"/>
              </a:rPr>
              <a:t>Speaking Points:</a:t>
            </a:r>
            <a:endParaRPr lang="en-US" dirty="0">
              <a:effectLst/>
            </a:endParaRPr>
          </a:p>
          <a:p>
            <a:pPr marL="171450" indent="-171450">
              <a:buFont typeface="Arial" pitchFamily="34" charset="0"/>
              <a:buChar char="•"/>
            </a:pPr>
            <a:r>
              <a:rPr lang="en-US" dirty="0"/>
              <a:t>Login: </a:t>
            </a:r>
          </a:p>
          <a:p>
            <a:pPr marL="171450" indent="-171450">
              <a:buFont typeface="Arial" pitchFamily="34" charset="0"/>
              <a:buChar char="•"/>
            </a:pPr>
            <a:r>
              <a:rPr lang="en-US" dirty="0"/>
              <a:t>Idle connections terminated</a:t>
            </a:r>
            <a:r>
              <a:rPr lang="en-US" baseline="0" dirty="0"/>
              <a:t> after 30 minutes</a:t>
            </a:r>
          </a:p>
          <a:p>
            <a:pPr marL="171450" indent="-171450">
              <a:buFont typeface="Arial" pitchFamily="34" charset="0"/>
              <a:buChar char="•"/>
            </a:pPr>
            <a:r>
              <a:rPr lang="en-US" baseline="0" dirty="0"/>
              <a:t>Long running transactions terminated after 24 hours</a:t>
            </a:r>
          </a:p>
          <a:p>
            <a:pPr marL="171450" indent="-171450">
              <a:buFont typeface="Arial" pitchFamily="34" charset="0"/>
              <a:buChar char="•"/>
            </a:pPr>
            <a:r>
              <a:rPr lang="en-US" baseline="0" dirty="0"/>
              <a:t>DoS guard terminates suspect connections with no error message</a:t>
            </a:r>
          </a:p>
          <a:p>
            <a:pPr marL="171450" indent="-171450">
              <a:buFont typeface="Arial" pitchFamily="34" charset="0"/>
              <a:buChar char="•"/>
            </a:pPr>
            <a:r>
              <a:rPr lang="en-US" baseline="0" dirty="0"/>
              <a:t>Failover events terminate connections</a:t>
            </a:r>
          </a:p>
          <a:p>
            <a:pPr marL="171450" indent="-171450">
              <a:buFont typeface="Arial" pitchFamily="34" charset="0"/>
              <a:buChar char="•"/>
            </a:pPr>
            <a:r>
              <a:rPr lang="en-US" baseline="0" dirty="0"/>
              <a:t>Throttling may generate errors…which leads to:</a:t>
            </a:r>
          </a:p>
          <a:p>
            <a:pPr marL="171450" indent="-171450">
              <a:buFont typeface="Arial" pitchFamily="34" charset="0"/>
              <a:buChar char="•"/>
            </a:pPr>
            <a:r>
              <a:rPr lang="en-US" baseline="0" dirty="0"/>
              <a:t>Implement Connection Pooling and Retry logic to handle transient failures</a:t>
            </a:r>
          </a:p>
          <a:p>
            <a:pPr marL="171450" indent="-171450">
              <a:buFont typeface="Arial" pitchFamily="34" charset="0"/>
              <a:buChar char="•"/>
            </a:pPr>
            <a:r>
              <a:rPr lang="en-US" baseline="0" dirty="0"/>
              <a:t>Latency introduced for updates due to HA replicas</a:t>
            </a:r>
          </a:p>
          <a:p>
            <a:pPr marL="171450" indent="-171450">
              <a:buFont typeface="Arial" pitchFamily="34" charset="0"/>
              <a:buChar char="•"/>
            </a:pPr>
            <a:r>
              <a:rPr lang="en-US" baseline="0" dirty="0"/>
              <a:t>No cross-database dependencies: </a:t>
            </a:r>
            <a:r>
              <a:rPr lang="en-US" baseline="0" dirty="0" err="1"/>
              <a:t>resultsets</a:t>
            </a:r>
            <a:r>
              <a:rPr lang="en-US" baseline="0" dirty="0"/>
              <a:t> from different database must be combined in the application tier (Fan out queries)</a:t>
            </a:r>
            <a:endParaRPr lang="en-US" dirty="0">
              <a:effectLst/>
            </a:endParaRPr>
          </a:p>
          <a:p>
            <a:pPr rtl="0"/>
            <a:r>
              <a:rPr lang="en-US" b="1" dirty="0">
                <a:effectLst/>
                <a:latin typeface="Segoe UI" panose="020B0502040204020203" pitchFamily="34" charset="0"/>
              </a:rPr>
              <a:t>Notes:</a:t>
            </a:r>
            <a:endParaRPr lang="en-US" dirty="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53</a:t>
            </a:fld>
            <a:endParaRPr lang="en-US"/>
          </a:p>
        </p:txBody>
      </p:sp>
    </p:spTree>
    <p:extLst>
      <p:ext uri="{BB962C8B-B14F-4D97-AF65-F5344CB8AC3E}">
        <p14:creationId xmlns:p14="http://schemas.microsoft.com/office/powerpoint/2010/main" val="1972484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Extra </a:t>
            </a:r>
            <a:r>
              <a:rPr lang="sv-SE" dirty="0" err="1"/>
              <a:t>Elastic</a:t>
            </a:r>
            <a:r>
              <a:rPr lang="sv-SE" dirty="0"/>
              <a:t> </a:t>
            </a:r>
            <a:r>
              <a:rPr lang="sv-SE" dirty="0" err="1"/>
              <a:t>Scale</a:t>
            </a:r>
            <a:r>
              <a:rPr lang="sv-SE" dirty="0"/>
              <a:t> </a:t>
            </a:r>
            <a:r>
              <a:rPr lang="sv-SE" dirty="0" err="1"/>
              <a:t>slides</a:t>
            </a:r>
            <a:r>
              <a:rPr lang="sv-SE" dirty="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54</a:t>
            </a:fld>
            <a:endParaRPr lang="en-US"/>
          </a:p>
        </p:txBody>
      </p:sp>
    </p:spTree>
    <p:extLst>
      <p:ext uri="{BB962C8B-B14F-4D97-AF65-F5344CB8AC3E}">
        <p14:creationId xmlns:p14="http://schemas.microsoft.com/office/powerpoint/2010/main" val="38361987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4/15/2016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3495741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239C03-E349-43E9-8322-F5531FE72EB8}" type="slidenum">
              <a:rPr lang="en-US" smtClean="0">
                <a:solidFill>
                  <a:prstClr val="black"/>
                </a:solidFill>
              </a:rPr>
              <a:pPr/>
              <a:t>69</a:t>
            </a:fld>
            <a:endParaRPr lang="en-US">
              <a:solidFill>
                <a:prstClr val="black"/>
              </a:solidFill>
            </a:endParaRPr>
          </a:p>
        </p:txBody>
      </p:sp>
    </p:spTree>
    <p:extLst>
      <p:ext uri="{BB962C8B-B14F-4D97-AF65-F5344CB8AC3E}">
        <p14:creationId xmlns:p14="http://schemas.microsoft.com/office/powerpoint/2010/main" val="24121838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239C03-E349-43E9-8322-F5531FE72EB8}" type="slidenum">
              <a:rPr lang="en-US" smtClean="0">
                <a:solidFill>
                  <a:prstClr val="black"/>
                </a:solidFill>
              </a:rPr>
              <a:pPr/>
              <a:t>76</a:t>
            </a:fld>
            <a:endParaRPr lang="en-US">
              <a:solidFill>
                <a:prstClr val="black"/>
              </a:solidFill>
            </a:endParaRPr>
          </a:p>
        </p:txBody>
      </p:sp>
    </p:spTree>
    <p:extLst>
      <p:ext uri="{BB962C8B-B14F-4D97-AF65-F5344CB8AC3E}">
        <p14:creationId xmlns:p14="http://schemas.microsoft.com/office/powerpoint/2010/main" val="2312173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that</a:t>
            </a:r>
            <a:r>
              <a:rPr lang="en-US" baseline="0" dirty="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The key to understanding SQL Database</a:t>
            </a:r>
            <a:r>
              <a:rPr lang="en-US" baseline="0" dirty="0">
                <a:effectLst/>
                <a:latin typeface="Segoe UI" panose="020B0502040204020203" pitchFamily="34" charset="0"/>
              </a:rPr>
              <a:t> is understanding while SQL Database is SQL Server, we do not interact with them in the same physical manner.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In an on-premises</a:t>
            </a:r>
            <a:r>
              <a:rPr lang="en-US" baseline="0" dirty="0">
                <a:effectLst/>
                <a:latin typeface="Segoe UI" panose="020B0502040204020203" pitchFamily="34" charset="0"/>
              </a:rPr>
              <a:t> environment, we typically have physical access to the actual </a:t>
            </a:r>
            <a:r>
              <a:rPr lang="en-US" dirty="0">
                <a:effectLst/>
                <a:latin typeface="Segoe UI" panose="020B0502040204020203" pitchFamily="34" charset="0"/>
              </a:rPr>
              <a:t>SQL Server </a:t>
            </a:r>
            <a:r>
              <a:rPr lang="en-US" dirty="0" err="1">
                <a:effectLst/>
                <a:latin typeface="Segoe UI" panose="020B0502040204020203" pitchFamily="34" charset="0"/>
              </a:rPr>
              <a:t>server</a:t>
            </a:r>
            <a:r>
              <a:rPr lang="en-US" dirty="0">
                <a:effectLst/>
                <a:latin typeface="Segoe UI" panose="020B0502040204020203" pitchFamily="34" charset="0"/>
              </a:rPr>
              <a:t>.</a:t>
            </a:r>
            <a:endParaRPr lang="en-US" dirty="0">
              <a:effectLst/>
            </a:endParaRPr>
          </a:p>
          <a:p>
            <a:pPr rtl="0"/>
            <a:r>
              <a:rPr lang="en-US" dirty="0">
                <a:effectLst/>
                <a:latin typeface="Segoe UI" panose="020B0502040204020203" pitchFamily="34" charset="0"/>
              </a:rPr>
              <a:t>In</a:t>
            </a:r>
            <a:r>
              <a:rPr lang="en-US" baseline="0" dirty="0">
                <a:effectLst/>
                <a:latin typeface="Segoe UI" panose="020B0502040204020203" pitchFamily="34" charset="0"/>
              </a:rPr>
              <a:t> Microsoft Azure, we do not have physical access to the actual server.</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It is</a:t>
            </a:r>
            <a:r>
              <a:rPr lang="en-US" baseline="0" dirty="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Tree>
    <p:extLst>
      <p:ext uri="{BB962C8B-B14F-4D97-AF65-F5344CB8AC3E}">
        <p14:creationId xmlns:p14="http://schemas.microsoft.com/office/powerpoint/2010/main" val="36160842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the overall</a:t>
            </a:r>
            <a:r>
              <a:rPr lang="en-US" baseline="0" dirty="0">
                <a:effectLst/>
                <a:latin typeface="Segoe UI" panose="020B0502040204020203" pitchFamily="34" charset="0"/>
              </a:rPr>
              <a:t> concepts and benefits of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Let’s clear up</a:t>
            </a:r>
            <a:r>
              <a:rPr lang="en-US" baseline="0" dirty="0">
                <a:effectLst/>
                <a:latin typeface="Segoe UI" panose="020B0502040204020203" pitchFamily="34" charset="0"/>
              </a:rPr>
              <a:t> any confusion and look at the basics of what SQL Database really is and some of its benefits.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The same great SQL Server database technology that you know, love, and use on-premises provided</a:t>
            </a:r>
            <a:r>
              <a:rPr lang="en-US" baseline="0" dirty="0">
                <a:effectLst/>
                <a:latin typeface="Segoe UI" panose="020B0502040204020203" pitchFamily="34" charset="0"/>
              </a:rPr>
              <a:t> as a service</a:t>
            </a:r>
            <a:endParaRPr lang="en-US" dirty="0">
              <a:effectLst/>
            </a:endParaRPr>
          </a:p>
          <a:p>
            <a:pPr rtl="0"/>
            <a:r>
              <a:rPr lang="en-US" dirty="0">
                <a:effectLst/>
                <a:latin typeface="Segoe UI" panose="020B0502040204020203" pitchFamily="34" charset="0"/>
              </a:rPr>
              <a:t>Enterprise-ready</a:t>
            </a:r>
            <a:r>
              <a:rPr lang="en-US" baseline="0" dirty="0">
                <a:effectLst/>
                <a:latin typeface="Segoe UI" panose="020B0502040204020203" pitchFamily="34" charset="0"/>
              </a:rPr>
              <a:t> </a:t>
            </a:r>
          </a:p>
          <a:p>
            <a:pPr rtl="0"/>
            <a:r>
              <a:rPr lang="en-US" baseline="0" dirty="0">
                <a:effectLst/>
                <a:latin typeface="Segoe UI" panose="020B0502040204020203" pitchFamily="34" charset="0"/>
              </a:rPr>
              <a:t>Automatic support for High-Availability</a:t>
            </a:r>
          </a:p>
          <a:p>
            <a:pPr rtl="0"/>
            <a:r>
              <a:rPr lang="en-US" baseline="0" dirty="0">
                <a:effectLst/>
                <a:latin typeface="Segoe UI" panose="020B0502040204020203" pitchFamily="34" charset="0"/>
              </a:rPr>
              <a:t>Designed to scale on-demand to provide the same great elasticity</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High-availability – 3 copies of the database free for the cost of the one database. Always</a:t>
            </a:r>
            <a:r>
              <a:rPr lang="en-US" baseline="0" dirty="0">
                <a:effectLst/>
                <a:latin typeface="Segoe UI" panose="020B0502040204020203" pitchFamily="34" charset="0"/>
              </a:rPr>
              <a:t> in sync. The cost to do this on-premises isn’t cheap. This is </a:t>
            </a:r>
            <a:r>
              <a:rPr lang="en-US" b="1" baseline="0" dirty="0">
                <a:effectLst/>
                <a:latin typeface="Segoe UI" panose="020B0502040204020203" pitchFamily="34" charset="0"/>
              </a:rPr>
              <a:t>FREE</a:t>
            </a:r>
            <a:r>
              <a:rPr lang="en-US" baseline="0" dirty="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78</a:t>
            </a:fld>
            <a:endParaRPr lang="en-US" dirty="0"/>
          </a:p>
        </p:txBody>
      </p:sp>
    </p:spTree>
    <p:extLst>
      <p:ext uri="{BB962C8B-B14F-4D97-AF65-F5344CB8AC3E}">
        <p14:creationId xmlns:p14="http://schemas.microsoft.com/office/powerpoint/2010/main" val="3852282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Microsoft Azure</a:t>
            </a:r>
            <a:r>
              <a:rPr lang="sv-SE" baseline="0" dirty="0"/>
              <a:t> SQL Database the PaaS service!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79</a:t>
            </a:fld>
            <a:endParaRPr lang="en-US"/>
          </a:p>
        </p:txBody>
      </p:sp>
    </p:spTree>
    <p:extLst>
      <p:ext uri="{BB962C8B-B14F-4D97-AF65-F5344CB8AC3E}">
        <p14:creationId xmlns:p14="http://schemas.microsoft.com/office/powerpoint/2010/main" val="2447693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Microsoft’ continuous Private to Public Cloud Offering</a:t>
            </a:r>
            <a:r>
              <a:rPr lang="en-US" baseline="0" dirty="0">
                <a:effectLst/>
                <a:latin typeface="Segoe UI" panose="020B0502040204020203" pitchFamily="34" charset="0"/>
              </a:rPr>
              <a:t>, but this presentation will focus on Microsoft’s relational database </a:t>
            </a:r>
            <a:r>
              <a:rPr lang="en-US" baseline="0" dirty="0" err="1">
                <a:effectLst/>
                <a:latin typeface="Segoe UI" panose="020B0502040204020203" pitchFamily="34" charset="0"/>
              </a:rPr>
              <a:t>PaaS</a:t>
            </a:r>
            <a:r>
              <a:rPr lang="en-US" baseline="0" dirty="0">
                <a:effectLst/>
                <a:latin typeface="Segoe UI" panose="020B0502040204020203" pitchFamily="34" charset="0"/>
              </a:rPr>
              <a:t> offering.</a:t>
            </a:r>
            <a:endParaRPr lang="en-US" dirty="0">
              <a:effectLst/>
            </a:endParaRPr>
          </a:p>
          <a:p>
            <a:pPr rtl="0"/>
            <a:r>
              <a:rPr lang="en-US" b="1" dirty="0">
                <a:effectLst/>
                <a:latin typeface="Segoe UI" panose="020B0502040204020203" pitchFamily="34" charset="0"/>
              </a:rPr>
              <a:t>Transition:</a:t>
            </a:r>
            <a:endParaRPr lang="en-US" dirty="0">
              <a:effectLst/>
            </a:endParaRPr>
          </a:p>
          <a:p>
            <a:pPr>
              <a:spcBef>
                <a:spcPct val="0"/>
              </a:spcBef>
            </a:pPr>
            <a:r>
              <a:rPr lang="en-US" dirty="0"/>
              <a:t>Microsoft provides a</a:t>
            </a:r>
            <a:r>
              <a:rPr lang="en-US" baseline="0" dirty="0"/>
              <a:t> continuous solution from private cloud to the public cloud. No matter where you are on your technology roadmap we have a solution to fit your needs. </a:t>
            </a:r>
          </a:p>
          <a:p>
            <a:pPr>
              <a:spcBef>
                <a:spcPct val="0"/>
              </a:spcBef>
            </a:pPr>
            <a:r>
              <a:rPr lang="en-US" baseline="0" dirty="0"/>
              <a:t>We are a trusted advisor and platform in the traditional enterprise and ISV space with new </a:t>
            </a:r>
            <a:r>
              <a:rPr lang="en-US" baseline="0" dirty="0" err="1"/>
              <a:t>IaaS</a:t>
            </a:r>
            <a:r>
              <a:rPr lang="en-US" baseline="0" dirty="0"/>
              <a:t> offerings that making it easier to bring this same level of trust and ease of use to the public cloud. </a:t>
            </a:r>
            <a:r>
              <a:rPr lang="en-US" sz="800" b="1" baseline="0" dirty="0"/>
              <a:t>However, Microsoft Azure SQL Database extends SQL Server capabilities to the cloud by offering SQL Server as a relational database service.</a:t>
            </a:r>
            <a:endParaRPr lang="en-US" sz="800" dirty="0">
              <a:effectLst/>
            </a:endParaRPr>
          </a:p>
          <a:p>
            <a:pPr rtl="0"/>
            <a:r>
              <a:rPr lang="en-US" sz="1000" b="1" dirty="0">
                <a:effectLst/>
                <a:latin typeface="Segoe UI" panose="020B0502040204020203" pitchFamily="34" charset="0"/>
              </a:rPr>
              <a:t>Speaking Points:</a:t>
            </a:r>
            <a:endParaRPr lang="en-US" sz="1000" dirty="0">
              <a:effectLst/>
            </a:endParaRPr>
          </a:p>
          <a:p>
            <a:pPr rtl="0"/>
            <a:r>
              <a:rPr lang="en-US" dirty="0">
                <a:effectLst/>
                <a:latin typeface="Segoe UI" panose="020B0502040204020203" pitchFamily="34" charset="0"/>
              </a:rPr>
              <a:t>SQL</a:t>
            </a:r>
            <a:r>
              <a:rPr lang="en-US" baseline="0" dirty="0">
                <a:effectLst/>
                <a:latin typeface="Segoe UI" panose="020B0502040204020203" pitchFamily="34" charset="0"/>
              </a:rPr>
              <a:t> Database provides SQL Server as a relational service.</a:t>
            </a:r>
            <a:endParaRPr lang="en-US" dirty="0">
              <a:effectLst/>
            </a:endParaRPr>
          </a:p>
          <a:p>
            <a:pPr rtl="0"/>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80</a:t>
            </a:fld>
            <a:endParaRPr lang="en-US"/>
          </a:p>
        </p:txBody>
      </p:sp>
    </p:spTree>
    <p:extLst>
      <p:ext uri="{BB962C8B-B14F-4D97-AF65-F5344CB8AC3E}">
        <p14:creationId xmlns:p14="http://schemas.microsoft.com/office/powerpoint/2010/main" val="38335156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81</a:t>
            </a:fld>
            <a:endParaRPr lang="en-US" dirty="0"/>
          </a:p>
        </p:txBody>
      </p:sp>
    </p:spTree>
    <p:extLst>
      <p:ext uri="{BB962C8B-B14F-4D97-AF65-F5344CB8AC3E}">
        <p14:creationId xmlns:p14="http://schemas.microsoft.com/office/powerpoint/2010/main" val="397690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a:t>Slide Objectives</a:t>
            </a:r>
          </a:p>
          <a:p>
            <a:pPr marL="171450" indent="-171450">
              <a:buFont typeface="Arial" pitchFamily="34" charset="0"/>
              <a:buChar char="•"/>
            </a:pPr>
            <a:r>
              <a:rPr lang="en-US" b="0" dirty="0"/>
              <a:t>Understand the hierarchy of Blob storage</a:t>
            </a:r>
          </a:p>
          <a:p>
            <a:endParaRPr lang="en-US" b="0" dirty="0"/>
          </a:p>
          <a:p>
            <a:r>
              <a:rPr lang="en-US" b="1" dirty="0"/>
              <a:t>Speaker Notes</a:t>
            </a:r>
          </a:p>
          <a:p>
            <a:pPr marL="171450" indent="-171450">
              <a:buFont typeface="Arial" pitchFamily="34" charset="0"/>
              <a:buChar char="•"/>
            </a:pPr>
            <a:r>
              <a:rPr lang="en-NZ" dirty="0"/>
              <a:t>The Blob service provides storage for entities, such as binary files and text files. </a:t>
            </a:r>
          </a:p>
          <a:p>
            <a:pPr marL="171450" indent="-171450">
              <a:buFont typeface="Arial" pitchFamily="34" charset="0"/>
              <a:buChar char="•"/>
            </a:pPr>
            <a:r>
              <a:rPr lang="en-NZ" dirty="0"/>
              <a:t>The REST API for the Blob service exposes two resources: </a:t>
            </a:r>
          </a:p>
          <a:p>
            <a:pPr marL="384431" lvl="1" indent="-171450">
              <a:buFont typeface="Arial" pitchFamily="34" charset="0"/>
              <a:buChar char="•"/>
            </a:pPr>
            <a:r>
              <a:rPr lang="en-NZ" dirty="0"/>
              <a:t>Containers </a:t>
            </a:r>
          </a:p>
          <a:p>
            <a:pPr marL="384431" lvl="1" indent="-171450">
              <a:buFont typeface="Arial" pitchFamily="34" charset="0"/>
              <a:buChar char="•"/>
            </a:pPr>
            <a:r>
              <a:rPr lang="en-NZ" dirty="0"/>
              <a:t>Blobs. </a:t>
            </a:r>
          </a:p>
          <a:p>
            <a:pPr marL="384431" lvl="1" indent="-171450">
              <a:buFont typeface="Arial" pitchFamily="34" charset="0"/>
              <a:buChar char="•"/>
            </a:pPr>
            <a:r>
              <a:rPr lang="en-NZ" dirty="0"/>
              <a:t>A container is a set of blobs; every blob must belong to a container. </a:t>
            </a:r>
          </a:p>
          <a:p>
            <a:pPr marL="171450" lvl="0" indent="-171450">
              <a:buFont typeface="Arial" pitchFamily="34" charset="0"/>
              <a:buChar char="•"/>
            </a:pPr>
            <a:r>
              <a:rPr lang="en-NZ" dirty="0"/>
              <a:t>The Blob service defines two types of blobs:</a:t>
            </a:r>
          </a:p>
          <a:p>
            <a:pPr marL="384431" lvl="1" indent="-171450">
              <a:buFont typeface="Arial" pitchFamily="34" charset="0"/>
              <a:buChar char="•"/>
            </a:pPr>
            <a:r>
              <a:rPr lang="en-NZ" dirty="0"/>
              <a:t>Block blobs, which are optimized for streaming. </a:t>
            </a:r>
          </a:p>
          <a:p>
            <a:pPr marL="384431" lvl="1" indent="-171450">
              <a:buFont typeface="Arial" pitchFamily="34" charset="0"/>
              <a:buChar char="•"/>
            </a:pPr>
            <a:r>
              <a:rPr lang="en-NZ" dirty="0"/>
              <a:t>Page blobs, which are optimized for random read/write operations and which provide the ability to write to a range of bytes in a blob. </a:t>
            </a:r>
          </a:p>
          <a:p>
            <a:pPr marL="171450" lvl="0" indent="-171450">
              <a:buFont typeface="Arial" pitchFamily="34" charset="0"/>
              <a:buChar char="•"/>
            </a:pPr>
            <a:endParaRPr lang="en-NZ" dirty="0"/>
          </a:p>
          <a:p>
            <a:pPr marL="171450" lvl="0" indent="-171450">
              <a:buFont typeface="Arial" pitchFamily="34" charset="0"/>
              <a:buChar char="•"/>
            </a:pPr>
            <a:r>
              <a:rPr lang="en-NZ" dirty="0"/>
              <a:t>Blobs can be read by calling the </a:t>
            </a:r>
            <a:r>
              <a:rPr lang="en-NZ" dirty="0">
                <a:hlinkClick r:id="rId3"/>
              </a:rPr>
              <a:t>Get Blob</a:t>
            </a:r>
            <a:r>
              <a:rPr lang="en-NZ" dirty="0"/>
              <a:t> operation. A client may read the entire blob, or an arbitrary range of bytes. </a:t>
            </a:r>
          </a:p>
          <a:p>
            <a:pPr marL="171450" lvl="0" indent="-171450">
              <a:buFont typeface="Arial" pitchFamily="34" charset="0"/>
              <a:buChar char="•"/>
            </a:pPr>
            <a:endParaRPr lang="en-NZ" dirty="0"/>
          </a:p>
          <a:p>
            <a:pPr marL="171450" lvl="0" indent="-171450">
              <a:buFont typeface="Arial" pitchFamily="34" charset="0"/>
              <a:buChar char="•"/>
            </a:pPr>
            <a:r>
              <a:rPr lang="en-NZ" dirty="0"/>
              <a:t>Block blobs less than or equal to 64 MB in size can be uploaded by calling the </a:t>
            </a:r>
            <a:r>
              <a:rPr lang="en-NZ" dirty="0">
                <a:hlinkClick r:id="rId4"/>
              </a:rPr>
              <a:t>Put Blob</a:t>
            </a:r>
            <a:r>
              <a:rPr lang="en-NZ" dirty="0"/>
              <a:t> operation. </a:t>
            </a:r>
          </a:p>
          <a:p>
            <a:pPr marL="171450" lvl="0" indent="-171450">
              <a:buFont typeface="Arial" pitchFamily="34" charset="0"/>
              <a:buChar char="•"/>
            </a:pPr>
            <a:r>
              <a:rPr lang="en-NZ" dirty="0"/>
              <a:t>Block blobs larger than 64 MB must be uploaded as a set of blocks, each of which must be less than or equal to 4 MB in size. </a:t>
            </a:r>
            <a:br>
              <a:rPr lang="en-NZ" dirty="0"/>
            </a:br>
            <a:endParaRPr lang="en-NZ" dirty="0"/>
          </a:p>
          <a:p>
            <a:pPr marL="171450" lvl="0" indent="-171450">
              <a:buFont typeface="Arial" pitchFamily="34" charset="0"/>
              <a:buChar char="•"/>
            </a:pPr>
            <a:r>
              <a:rPr lang="en-NZ" dirty="0"/>
              <a:t>Page blobs are created and initialized with a maximum size with a call to </a:t>
            </a:r>
            <a:r>
              <a:rPr lang="en-NZ" dirty="0">
                <a:hlinkClick r:id="rId4"/>
              </a:rPr>
              <a:t>Put Blob</a:t>
            </a:r>
            <a:r>
              <a:rPr lang="en-NZ" dirty="0"/>
              <a:t>. </a:t>
            </a:r>
          </a:p>
          <a:p>
            <a:pPr marL="171450" lvl="0" indent="-171450">
              <a:buFont typeface="Arial" pitchFamily="34" charset="0"/>
              <a:buChar char="•"/>
            </a:pPr>
            <a:r>
              <a:rPr lang="en-NZ" dirty="0"/>
              <a:t>To write content to a page blob, you call the </a:t>
            </a:r>
            <a:r>
              <a:rPr lang="en-NZ" dirty="0">
                <a:hlinkClick r:id="rId5"/>
              </a:rPr>
              <a:t>Put Page</a:t>
            </a:r>
            <a:r>
              <a:rPr lang="en-NZ" dirty="0"/>
              <a:t> operation. The maximum size currently supported for a page blob is 1 TB.</a:t>
            </a:r>
          </a:p>
          <a:p>
            <a:endParaRPr lang="en-US" b="1" dirty="0"/>
          </a:p>
          <a:p>
            <a:r>
              <a:rPr lang="en-US" b="1" dirty="0"/>
              <a:t>Notes</a:t>
            </a:r>
          </a:p>
          <a:p>
            <a:r>
              <a:rPr lang="en-US" dirty="0"/>
              <a:t>http://msdn.microsoft.com/en-us/library/dd573356.aspx</a:t>
            </a:r>
          </a:p>
          <a:p>
            <a:r>
              <a:rPr lang="en-NZ" dirty="0"/>
              <a:t>Using the REST API for the Blob service, developers can create a hierarchical namespace similar to a file system. Blob names may encode a hierarchy by using a configurable path separator. For example, the blob names </a:t>
            </a:r>
            <a:r>
              <a:rPr lang="en-NZ" i="1" dirty="0"/>
              <a:t>MyGroup/MyBlob1</a:t>
            </a:r>
            <a:r>
              <a:rPr lang="en-NZ" dirty="0"/>
              <a:t> and </a:t>
            </a:r>
            <a:r>
              <a:rPr lang="en-NZ" i="1" dirty="0"/>
              <a:t>MyGroup/MyBlob2</a:t>
            </a:r>
            <a:r>
              <a:rPr lang="en-NZ" dirty="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a:t>MyGroup/</a:t>
            </a:r>
            <a:r>
              <a:rPr lang="en-NZ" dirty="0"/>
              <a:t>.</a:t>
            </a:r>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5725708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that</a:t>
            </a:r>
            <a:r>
              <a:rPr lang="en-US" baseline="0" dirty="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The key to understanding SQL Database</a:t>
            </a:r>
            <a:r>
              <a:rPr lang="en-US" baseline="0" dirty="0">
                <a:effectLst/>
                <a:latin typeface="Segoe UI" panose="020B0502040204020203" pitchFamily="34" charset="0"/>
              </a:rPr>
              <a:t> is understanding while SQL Database is SQL Server, we do not interact with them in the same physical manner.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In an on-premises</a:t>
            </a:r>
            <a:r>
              <a:rPr lang="en-US" baseline="0" dirty="0">
                <a:effectLst/>
                <a:latin typeface="Segoe UI" panose="020B0502040204020203" pitchFamily="34" charset="0"/>
              </a:rPr>
              <a:t> environment, we typically have physical access to the actual </a:t>
            </a:r>
            <a:r>
              <a:rPr lang="en-US" dirty="0">
                <a:effectLst/>
                <a:latin typeface="Segoe UI" panose="020B0502040204020203" pitchFamily="34" charset="0"/>
              </a:rPr>
              <a:t>SQL Server </a:t>
            </a:r>
            <a:r>
              <a:rPr lang="en-US" dirty="0" err="1">
                <a:effectLst/>
                <a:latin typeface="Segoe UI" panose="020B0502040204020203" pitchFamily="34" charset="0"/>
              </a:rPr>
              <a:t>server</a:t>
            </a:r>
            <a:r>
              <a:rPr lang="en-US" dirty="0">
                <a:effectLst/>
                <a:latin typeface="Segoe UI" panose="020B0502040204020203" pitchFamily="34" charset="0"/>
              </a:rPr>
              <a:t>.</a:t>
            </a:r>
            <a:endParaRPr lang="en-US" dirty="0">
              <a:effectLst/>
            </a:endParaRPr>
          </a:p>
          <a:p>
            <a:pPr rtl="0"/>
            <a:r>
              <a:rPr lang="en-US" dirty="0">
                <a:effectLst/>
                <a:latin typeface="Segoe UI" panose="020B0502040204020203" pitchFamily="34" charset="0"/>
              </a:rPr>
              <a:t>In</a:t>
            </a:r>
            <a:r>
              <a:rPr lang="en-US" baseline="0" dirty="0">
                <a:effectLst/>
                <a:latin typeface="Segoe UI" panose="020B0502040204020203" pitchFamily="34" charset="0"/>
              </a:rPr>
              <a:t> Microsoft Azure, we do not have physical access to the actual server.</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It is</a:t>
            </a:r>
            <a:r>
              <a:rPr lang="en-US" baseline="0" dirty="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82</a:t>
            </a:fld>
            <a:endParaRPr lang="en-US" dirty="0"/>
          </a:p>
        </p:txBody>
      </p:sp>
    </p:spTree>
    <p:extLst>
      <p:ext uri="{BB962C8B-B14F-4D97-AF65-F5344CB8AC3E}">
        <p14:creationId xmlns:p14="http://schemas.microsoft.com/office/powerpoint/2010/main" val="19185995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the overall</a:t>
            </a:r>
            <a:r>
              <a:rPr lang="en-US" baseline="0" dirty="0">
                <a:effectLst/>
                <a:latin typeface="Segoe UI" panose="020B0502040204020203" pitchFamily="34" charset="0"/>
              </a:rPr>
              <a:t> concepts and benefits of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Let’s clear up</a:t>
            </a:r>
            <a:r>
              <a:rPr lang="en-US" baseline="0" dirty="0">
                <a:effectLst/>
                <a:latin typeface="Segoe UI" panose="020B0502040204020203" pitchFamily="34" charset="0"/>
              </a:rPr>
              <a:t> any confusion and look at the basics of what SQL Database really is and some of its benefits.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The same great SQL Server database technology that you know, love, and use on-premises provided</a:t>
            </a:r>
            <a:r>
              <a:rPr lang="en-US" baseline="0" dirty="0">
                <a:effectLst/>
                <a:latin typeface="Segoe UI" panose="020B0502040204020203" pitchFamily="34" charset="0"/>
              </a:rPr>
              <a:t> as a service</a:t>
            </a:r>
            <a:endParaRPr lang="en-US" dirty="0">
              <a:effectLst/>
            </a:endParaRPr>
          </a:p>
          <a:p>
            <a:pPr rtl="0"/>
            <a:r>
              <a:rPr lang="en-US" dirty="0">
                <a:effectLst/>
                <a:latin typeface="Segoe UI" panose="020B0502040204020203" pitchFamily="34" charset="0"/>
              </a:rPr>
              <a:t>Enterprise-ready</a:t>
            </a:r>
            <a:r>
              <a:rPr lang="en-US" baseline="0" dirty="0">
                <a:effectLst/>
                <a:latin typeface="Segoe UI" panose="020B0502040204020203" pitchFamily="34" charset="0"/>
              </a:rPr>
              <a:t> </a:t>
            </a:r>
          </a:p>
          <a:p>
            <a:pPr rtl="0"/>
            <a:r>
              <a:rPr lang="en-US" baseline="0" dirty="0">
                <a:effectLst/>
                <a:latin typeface="Segoe UI" panose="020B0502040204020203" pitchFamily="34" charset="0"/>
              </a:rPr>
              <a:t>Automatic support for High-Availability</a:t>
            </a:r>
          </a:p>
          <a:p>
            <a:pPr rtl="0"/>
            <a:r>
              <a:rPr lang="en-US" baseline="0" dirty="0">
                <a:effectLst/>
                <a:latin typeface="Segoe UI" panose="020B0502040204020203" pitchFamily="34" charset="0"/>
              </a:rPr>
              <a:t>Designed to scale on-demand to provide the same great elasticity</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High-availability – 3 copies of the database free for the cost of the one database. Always</a:t>
            </a:r>
            <a:r>
              <a:rPr lang="en-US" baseline="0" dirty="0">
                <a:effectLst/>
                <a:latin typeface="Segoe UI" panose="020B0502040204020203" pitchFamily="34" charset="0"/>
              </a:rPr>
              <a:t> in sync. The cost to do this on-premises isn’t cheap. This is </a:t>
            </a:r>
            <a:r>
              <a:rPr lang="en-US" b="1" baseline="0" dirty="0">
                <a:effectLst/>
                <a:latin typeface="Segoe UI" panose="020B0502040204020203" pitchFamily="34" charset="0"/>
              </a:rPr>
              <a:t>FREE</a:t>
            </a:r>
            <a:r>
              <a:rPr lang="en-US" baseline="0" dirty="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83</a:t>
            </a:fld>
            <a:endParaRPr lang="en-US" dirty="0"/>
          </a:p>
        </p:txBody>
      </p:sp>
    </p:spTree>
    <p:extLst>
      <p:ext uri="{BB962C8B-B14F-4D97-AF65-F5344CB8AC3E}">
        <p14:creationId xmlns:p14="http://schemas.microsoft.com/office/powerpoint/2010/main" val="21309487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the overall</a:t>
            </a:r>
            <a:r>
              <a:rPr lang="en-US" baseline="0" dirty="0">
                <a:effectLst/>
                <a:latin typeface="Segoe UI" panose="020B0502040204020203" pitchFamily="34" charset="0"/>
              </a:rPr>
              <a:t> concepts and benefits of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Let’s clear up</a:t>
            </a:r>
            <a:r>
              <a:rPr lang="en-US" baseline="0" dirty="0">
                <a:effectLst/>
                <a:latin typeface="Segoe UI" panose="020B0502040204020203" pitchFamily="34" charset="0"/>
              </a:rPr>
              <a:t> any confusion and look at the basics of what SQL Database really is and some of its benefits.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The same great SQL Server database technology that you know, love, and use on-premises provided</a:t>
            </a:r>
            <a:r>
              <a:rPr lang="en-US" baseline="0" dirty="0">
                <a:effectLst/>
                <a:latin typeface="Segoe UI" panose="020B0502040204020203" pitchFamily="34" charset="0"/>
              </a:rPr>
              <a:t> as a service</a:t>
            </a:r>
            <a:endParaRPr lang="en-US" dirty="0">
              <a:effectLst/>
            </a:endParaRPr>
          </a:p>
          <a:p>
            <a:pPr rtl="0"/>
            <a:r>
              <a:rPr lang="en-US" dirty="0">
                <a:effectLst/>
                <a:latin typeface="Segoe UI" panose="020B0502040204020203" pitchFamily="34" charset="0"/>
              </a:rPr>
              <a:t>Enterprise-ready</a:t>
            </a:r>
            <a:r>
              <a:rPr lang="en-US" baseline="0" dirty="0">
                <a:effectLst/>
                <a:latin typeface="Segoe UI" panose="020B0502040204020203" pitchFamily="34" charset="0"/>
              </a:rPr>
              <a:t> </a:t>
            </a:r>
          </a:p>
          <a:p>
            <a:pPr rtl="0"/>
            <a:r>
              <a:rPr lang="en-US" baseline="0" dirty="0">
                <a:effectLst/>
                <a:latin typeface="Segoe UI" panose="020B0502040204020203" pitchFamily="34" charset="0"/>
              </a:rPr>
              <a:t>Automatic support for High-Availability</a:t>
            </a:r>
          </a:p>
          <a:p>
            <a:pPr rtl="0"/>
            <a:r>
              <a:rPr lang="en-US" baseline="0" dirty="0">
                <a:effectLst/>
                <a:latin typeface="Segoe UI" panose="020B0502040204020203" pitchFamily="34" charset="0"/>
              </a:rPr>
              <a:t>Designed to scale on-demand to provide the same great elasticity</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High-availability – 3 copies of the database free for the cost of the one database. Always</a:t>
            </a:r>
            <a:r>
              <a:rPr lang="en-US" baseline="0" dirty="0">
                <a:effectLst/>
                <a:latin typeface="Segoe UI" panose="020B0502040204020203" pitchFamily="34" charset="0"/>
              </a:rPr>
              <a:t> in sync. The cost to do this on-premises isn’t cheap. This is </a:t>
            </a:r>
            <a:r>
              <a:rPr lang="en-US" b="1" baseline="0" dirty="0">
                <a:effectLst/>
                <a:latin typeface="Segoe UI" panose="020B0502040204020203" pitchFamily="34" charset="0"/>
              </a:rPr>
              <a:t>FREE</a:t>
            </a:r>
            <a:r>
              <a:rPr lang="en-US" baseline="0" dirty="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84</a:t>
            </a:fld>
            <a:endParaRPr lang="en-US" dirty="0"/>
          </a:p>
        </p:txBody>
      </p:sp>
    </p:spTree>
    <p:extLst>
      <p:ext uri="{BB962C8B-B14F-4D97-AF65-F5344CB8AC3E}">
        <p14:creationId xmlns:p14="http://schemas.microsoft.com/office/powerpoint/2010/main" val="27725113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Client</a:t>
            </a:r>
            <a:r>
              <a:rPr lang="en-US" baseline="0" dirty="0"/>
              <a:t> - </a:t>
            </a:r>
            <a:r>
              <a:rPr lang="en-US" dirty="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85</a:t>
            </a:fld>
            <a:endParaRPr lang="en-US" dirty="0"/>
          </a:p>
        </p:txBody>
      </p:sp>
    </p:spTree>
    <p:extLst>
      <p:ext uri="{BB962C8B-B14F-4D97-AF65-F5344CB8AC3E}">
        <p14:creationId xmlns:p14="http://schemas.microsoft.com/office/powerpoint/2010/main" val="11211225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Services</a:t>
            </a:r>
            <a:r>
              <a:rPr lang="en-US" dirty="0"/>
              <a:t> - The services layer functions as a gateway between the client layer and the platform layer, where the data resides. The services layer provides three functions: provisioning, billing and metering, and connection routing. </a:t>
            </a:r>
          </a:p>
          <a:p>
            <a:r>
              <a:rPr lang="en-US" dirty="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86</a:t>
            </a:fld>
            <a:endParaRPr lang="en-US" dirty="0"/>
          </a:p>
        </p:txBody>
      </p:sp>
    </p:spTree>
    <p:extLst>
      <p:ext uri="{BB962C8B-B14F-4D97-AF65-F5344CB8AC3E}">
        <p14:creationId xmlns:p14="http://schemas.microsoft.com/office/powerpoint/2010/main" val="19054919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Platform</a:t>
            </a:r>
            <a:r>
              <a:rPr lang="en-US" dirty="0"/>
              <a:t> - The platform layer includes the physical servers and services that support the services layer. The platform layer consists of many instances of SQL Server, each of which is managed by the SQL Database fabric. </a:t>
            </a:r>
          </a:p>
          <a:p>
            <a:r>
              <a:rPr lang="en-US" dirty="0"/>
              <a:t>The SQL Database fabric is a distributed computing system composed of tightly integrated networks, servers, and storage. It enables automatic failover, load balancing, and automatic replication between physical servers. </a:t>
            </a:r>
          </a:p>
          <a:p>
            <a:r>
              <a:rPr lang="en-US" dirty="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87</a:t>
            </a:fld>
            <a:endParaRPr lang="en-US" dirty="0"/>
          </a:p>
        </p:txBody>
      </p:sp>
    </p:spTree>
    <p:extLst>
      <p:ext uri="{BB962C8B-B14F-4D97-AF65-F5344CB8AC3E}">
        <p14:creationId xmlns:p14="http://schemas.microsoft.com/office/powerpoint/2010/main" val="11384674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Infrastructure</a:t>
            </a:r>
            <a:r>
              <a:rPr lang="en-US" baseline="0" dirty="0"/>
              <a:t> - </a:t>
            </a:r>
            <a:r>
              <a:rPr lang="en-US" dirty="0"/>
              <a:t>The infrastructure layer represents the IT administration of the physical hardware and operating systems that support the services layer.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88</a:t>
            </a:fld>
            <a:endParaRPr lang="en-US" dirty="0"/>
          </a:p>
        </p:txBody>
      </p:sp>
    </p:spTree>
    <p:extLst>
      <p:ext uri="{BB962C8B-B14F-4D97-AF65-F5344CB8AC3E}">
        <p14:creationId xmlns:p14="http://schemas.microsoft.com/office/powerpoint/2010/main" val="3410525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To understand the actual architecture</a:t>
            </a:r>
            <a:r>
              <a:rPr lang="en-US" baseline="0" dirty="0">
                <a:effectLst/>
                <a:latin typeface="Segoe UI" panose="020B0502040204020203" pitchFamily="34" charset="0"/>
              </a:rPr>
              <a:t> that provides the enterprise-ready SQL Database service.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Developers have spent years working</a:t>
            </a:r>
            <a:r>
              <a:rPr lang="en-US" baseline="0" dirty="0">
                <a:effectLst/>
              </a:rPr>
              <a:t> with their technology of choice, and Microsoft wanted to ensure that the technologies and tools you use today will continue to work with SQL Database without learning a whole new set of technologies.</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Familiar technology</a:t>
            </a:r>
            <a:r>
              <a:rPr lang="en-US" baseline="0" dirty="0">
                <a:effectLst/>
                <a:latin typeface="Segoe UI" panose="020B0502040204020203" pitchFamily="34" charset="0"/>
              </a:rPr>
              <a:t> and tools</a:t>
            </a:r>
          </a:p>
          <a:p>
            <a:pPr rtl="0"/>
            <a:r>
              <a:rPr lang="en-US" baseline="0" dirty="0">
                <a:effectLst/>
                <a:latin typeface="Segoe UI" panose="020B0502040204020203" pitchFamily="34" charset="0"/>
              </a:rPr>
              <a:t>Similar architecture as that of on-premises</a:t>
            </a:r>
            <a:endParaRPr lang="en-US" dirty="0">
              <a:effectLst/>
            </a:endParaRPr>
          </a:p>
          <a:p>
            <a:pPr rtl="0"/>
            <a:r>
              <a:rPr lang="en-US" dirty="0">
                <a:effectLst/>
                <a:latin typeface="Segoe UI" panose="020B0502040204020203" pitchFamily="34" charset="0"/>
              </a:rPr>
              <a:t>Additional layer providing</a:t>
            </a:r>
            <a:r>
              <a:rPr lang="en-US" baseline="0" dirty="0">
                <a:effectLst/>
                <a:latin typeface="Segoe UI" panose="020B0502040204020203" pitchFamily="34" charset="0"/>
              </a:rPr>
              <a:t> server and database partitioning, client connection routing, and billing. </a:t>
            </a:r>
          </a:p>
          <a:p>
            <a:pPr rtl="0"/>
            <a:r>
              <a:rPr lang="en-US" baseline="0" dirty="0">
                <a:effectLst/>
                <a:latin typeface="Segoe UI" panose="020B0502040204020203" pitchFamily="34" charset="0"/>
              </a:rPr>
              <a:t>Same great SQL Server technology on the backend.</a:t>
            </a:r>
          </a:p>
          <a:p>
            <a:pPr rtl="0"/>
            <a:r>
              <a:rPr lang="en-US" baseline="0" dirty="0">
                <a:effectLst/>
                <a:latin typeface="Segoe UI" panose="020B0502040204020203" pitchFamily="34" charset="0"/>
              </a:rPr>
              <a:t>Additional services (SQL Database Fabric) to ensure SLAs are met and to ensure optimum performance.</a:t>
            </a:r>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89</a:t>
            </a:fld>
            <a:endParaRPr lang="en-US" dirty="0"/>
          </a:p>
        </p:txBody>
      </p:sp>
    </p:spTree>
    <p:extLst>
      <p:ext uri="{BB962C8B-B14F-4D97-AF65-F5344CB8AC3E}">
        <p14:creationId xmlns:p14="http://schemas.microsoft.com/office/powerpoint/2010/main" val="25421474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Provision servers interactively using the Management Portal</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While</a:t>
            </a:r>
            <a:r>
              <a:rPr lang="en-US" baseline="0" dirty="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90</a:t>
            </a:fld>
            <a:endParaRPr lang="en-US" dirty="0"/>
          </a:p>
        </p:txBody>
      </p:sp>
    </p:spTree>
    <p:extLst>
      <p:ext uri="{BB962C8B-B14F-4D97-AF65-F5344CB8AC3E}">
        <p14:creationId xmlns:p14="http://schemas.microsoft.com/office/powerpoint/2010/main" val="25578418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Segoe UI" panose="020B0502040204020203" pitchFamily="34" charset="0"/>
              </a:rPr>
              <a:t>Slide Objectives:</a:t>
            </a:r>
            <a:endParaRPr lang="en-US" dirty="0">
              <a:effectLst/>
            </a:endParaRPr>
          </a:p>
          <a:p>
            <a:r>
              <a:rPr lang="en-US" dirty="0"/>
              <a:t>Explain SQL Server Database Connectivity.</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Segoe UI" panose="020B0502040204020203" pitchFamily="34" charset="0"/>
              </a:rPr>
              <a:t>Speaking Points:</a:t>
            </a:r>
            <a:endParaRPr lang="en-US" dirty="0">
              <a:effectLst/>
            </a:endParaRPr>
          </a:p>
          <a:p>
            <a:r>
              <a:rPr lang="en-US" b="0" dirty="0"/>
              <a:t>Explain</a:t>
            </a:r>
            <a:r>
              <a:rPr lang="en-US" b="0" baseline="0" dirty="0"/>
              <a:t> how data is protected using </a:t>
            </a:r>
            <a:r>
              <a:rPr lang="en-US" sz="1200" b="0" i="0" kern="1200" baseline="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erver-level firewall and database-level firewall rules. </a:t>
            </a:r>
          </a:p>
          <a:p>
            <a:r>
              <a:rPr lang="en-US" sz="1200" b="0" i="0" kern="1200" baseline="0" dirty="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91</a:t>
            </a:fld>
            <a:endParaRPr lang="en-US"/>
          </a:p>
        </p:txBody>
      </p:sp>
    </p:spTree>
    <p:extLst>
      <p:ext uri="{BB962C8B-B14F-4D97-AF65-F5344CB8AC3E}">
        <p14:creationId xmlns:p14="http://schemas.microsoft.com/office/powerpoint/2010/main" val="1906273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a:t>
            </a:r>
          </a:p>
          <a:p>
            <a:r>
              <a:rPr lang="en-US" b="0" dirty="0"/>
              <a:t>Understand containers</a:t>
            </a:r>
          </a:p>
          <a:p>
            <a:r>
              <a:rPr lang="en-US" b="0" dirty="0">
                <a:latin typeface="Calibri"/>
              </a:rPr>
              <a:t/>
            </a:r>
            <a:br>
              <a:rPr lang="en-US" b="0" dirty="0">
                <a:latin typeface="Calibri"/>
              </a:rPr>
            </a:br>
            <a:endParaRPr lang="en-US" b="0" dirty="0">
              <a:latin typeface="Calibri"/>
            </a:endParaRPr>
          </a:p>
          <a:p>
            <a:r>
              <a:rPr lang="en-US" b="1" dirty="0"/>
              <a:t>Speaker Notes</a:t>
            </a:r>
          </a:p>
          <a:p>
            <a:r>
              <a:rPr lang="en-US" dirty="0">
                <a:latin typeface="Calibri"/>
              </a:rPr>
              <a:t/>
            </a:r>
            <a:br>
              <a:rPr lang="en-US" dirty="0">
                <a:latin typeface="Calibri"/>
              </a:rPr>
            </a:br>
            <a:endParaRPr lang="en-US" dirty="0">
              <a:latin typeface="Calibri"/>
            </a:endParaRPr>
          </a:p>
          <a:p>
            <a:pPr marL="171450" indent="-171450">
              <a:buFont typeface="Arial" pitchFamily="34" charset="0"/>
              <a:buChar char="•"/>
            </a:pPr>
            <a:r>
              <a:rPr lang="en-US" baseline="0" dirty="0"/>
              <a:t>Metadata is up to 8KB of name value pairs per container</a:t>
            </a:r>
          </a:p>
          <a:p>
            <a:r>
              <a:rPr lang="en-US" baseline="0" dirty="0">
                <a:latin typeface="Calibri"/>
              </a:rPr>
              <a:t/>
            </a:r>
            <a:br>
              <a:rPr lang="en-US" baseline="0" dirty="0">
                <a:latin typeface="Calibri"/>
              </a:rPr>
            </a:br>
            <a:endParaRPr lang="en-US" baseline="0" dirty="0">
              <a:latin typeface="Calibri"/>
            </a:endParaRPr>
          </a:p>
          <a:p>
            <a:r>
              <a:rPr lang="en-US" b="1" baseline="0" dirty="0"/>
              <a:t>Notes</a:t>
            </a:r>
          </a:p>
          <a:p>
            <a:r>
              <a:rPr lang="en-US" dirty="0"/>
              <a:t>http://msdn.microsoft.com/en-us/library/dd179361.aspx</a:t>
            </a:r>
          </a:p>
          <a:p>
            <a:r>
              <a:rPr lang="en-US" dirty="0"/>
              <a:t>http://msdn.microsoft.com/en-us/library/ee395424.aspx</a:t>
            </a:r>
          </a:p>
        </p:txBody>
      </p:sp>
      <p:sp>
        <p:nvSpPr>
          <p:cNvPr id="4" name="Slide Number Placeholder 3"/>
          <p:cNvSpPr>
            <a:spLocks noGrp="1"/>
          </p:cNvSpPr>
          <p:nvPr>
            <p:ph type="sldNum" sz="quarter" idx="10"/>
          </p:nvPr>
        </p:nvSpPr>
        <p:spPr/>
        <p:txBody>
          <a:bodyPr/>
          <a:lstStyle/>
          <a:p>
            <a:fld id="{97F3309C-40B0-400F-9DDF-37D5F192F07E}" type="slidenum">
              <a:rPr lang="en-US" smtClean="0"/>
              <a:pPr/>
              <a:t>9</a:t>
            </a:fld>
            <a:endParaRPr lang="en-US" dirty="0"/>
          </a:p>
        </p:txBody>
      </p:sp>
    </p:spTree>
    <p:extLst>
      <p:ext uri="{BB962C8B-B14F-4D97-AF65-F5344CB8AC3E}">
        <p14:creationId xmlns:p14="http://schemas.microsoft.com/office/powerpoint/2010/main" val="32678982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Speaker notes:</a:t>
            </a:r>
            <a:br>
              <a:rPr lang="en-US" sz="1200" kern="1200" dirty="0">
                <a:solidFill>
                  <a:schemeClr val="tx1"/>
                </a:solidFill>
                <a:effectLst/>
                <a:latin typeface="Segoe UI Light" pitchFamily="34" charset="0"/>
                <a:ea typeface="+mn-ea"/>
                <a:cs typeface="+mn-cs"/>
              </a:rPr>
            </a:br>
            <a:endParaRPr lang="en-US" sz="12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Limit sensitive data(e.g. customer</a:t>
            </a:r>
            <a:r>
              <a:rPr lang="en-US" sz="1200" b="0" i="0" kern="1200" baseline="0" dirty="0">
                <a:solidFill>
                  <a:schemeClr val="tx1"/>
                </a:solidFill>
                <a:effectLst/>
                <a:latin typeface="+mn-lt"/>
                <a:ea typeface="+mn-ea"/>
                <a:cs typeface="+mn-cs"/>
              </a:rPr>
              <a:t> or PII)</a:t>
            </a:r>
            <a:r>
              <a:rPr lang="en-US" sz="1200" b="0" i="0" kern="1200" dirty="0">
                <a:solidFill>
                  <a:schemeClr val="tx1"/>
                </a:solidFill>
                <a:effectLst/>
                <a:latin typeface="+mn-lt"/>
                <a:ea typeface="+mn-ea"/>
                <a:cs typeface="+mn-cs"/>
              </a:rPr>
              <a:t> exposure by masking data</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non-privileged users in real time</a:t>
            </a:r>
            <a:endParaRPr lang="en-US" sz="12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dirty="0">
                <a:solidFill>
                  <a:schemeClr val="tx1"/>
                </a:solidFill>
                <a:effectLst/>
                <a:latin typeface="Segoe UI Light" pitchFamily="34" charset="0"/>
                <a:ea typeface="+mn-ea"/>
                <a:cs typeface="+mn-cs"/>
              </a:rPr>
              <a:t>Limit the exposure of sensitive data to meet industry compliance policies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Policy-based security feature hides the sensitive data in the result set of a query over designated database fields, while the data in the database is not changed</a:t>
            </a:r>
            <a:r>
              <a:rPr lang="en-US" sz="1200" b="0" i="0" kern="1200" baseline="0" dirty="0">
                <a:solidFill>
                  <a:schemeClr val="tx1"/>
                </a:solidFill>
                <a:effectLst/>
                <a:latin typeface="+mn-lt"/>
                <a:ea typeface="+mn-ea"/>
                <a:cs typeface="+mn-cs"/>
              </a:rPr>
              <a:t> and as a result require no changes to the Application layer.</a:t>
            </a:r>
            <a:endParaRPr lang="en-US" sz="1200" kern="1200" dirty="0">
              <a:solidFill>
                <a:schemeClr val="tx1"/>
              </a:solidFill>
              <a:effectLst/>
              <a:latin typeface="Segoe UI Light" pitchFamily="34" charset="0"/>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developer can query production environments for troubleshooting purposes without violating compliance regulations</a:t>
            </a:r>
          </a:p>
          <a:p>
            <a:pPr marL="17145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7657838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Speaker</a:t>
            </a:r>
            <a:r>
              <a:rPr lang="en-US" sz="1200" kern="1200" baseline="0" dirty="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Protect your data by encrypting your database, associated backups, and transaction log files at rest in real-time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without requiring changes to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Help you meet regulatory</a:t>
            </a:r>
            <a:r>
              <a:rPr lang="en-US" sz="1200" kern="1200" baseline="0" dirty="0">
                <a:solidFill>
                  <a:schemeClr val="tx1"/>
                </a:solidFill>
                <a:effectLst/>
                <a:latin typeface="+mn-lt"/>
                <a:ea typeface="+mn-ea"/>
                <a:cs typeface="+mn-cs"/>
              </a:rPr>
              <a:t> compliance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entire database is encrypted by using an industry standard AES-256 symmetric key</a:t>
            </a:r>
            <a:r>
              <a:rPr lang="en-US" sz="1200" kern="1200" baseline="0" dirty="0">
                <a:solidFill>
                  <a:schemeClr val="tx1"/>
                </a:solidFill>
                <a:effectLst/>
                <a:latin typeface="+mn-lt"/>
                <a:ea typeface="+mn-ea"/>
                <a:cs typeface="+mn-cs"/>
              </a:rPr>
              <a:t>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Easy</a:t>
            </a:r>
            <a:r>
              <a:rPr lang="en-US" sz="1200" kern="1200" baseline="0" dirty="0">
                <a:solidFill>
                  <a:schemeClr val="tx1"/>
                </a:solidFill>
                <a:effectLst/>
                <a:latin typeface="+mn-lt"/>
                <a:ea typeface="+mn-ea"/>
                <a:cs typeface="+mn-cs"/>
              </a:rPr>
              <a:t> as a 2 clicks to provision the service and a</a:t>
            </a:r>
            <a:r>
              <a:rPr lang="en-US" sz="1200" kern="1200" dirty="0">
                <a:solidFill>
                  <a:schemeClr val="tx1"/>
                </a:solidFill>
                <a:effectLst/>
                <a:latin typeface="+mn-lt"/>
                <a:ea typeface="+mn-ea"/>
                <a:cs typeface="+mn-cs"/>
              </a:rPr>
              <a:t>ll key management for database copying, Geo-Replication, and database restores anywhere in SQL Database is handled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Support for Intel AES-NI hardware acceleration of encryption. This will reduce the CPU/DTU overhead of turning on Transparent Data Encryption</a:t>
            </a:r>
          </a:p>
          <a:p>
            <a:pPr marL="17145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val="18944352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Speaker</a:t>
            </a:r>
            <a:r>
              <a:rPr lang="en-US" sz="1200" b="1" kern="1200" baseline="0" dirty="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Allow</a:t>
            </a:r>
            <a:r>
              <a:rPr lang="en-US" sz="1200" kern="1200" baseline="0" dirty="0">
                <a:solidFill>
                  <a:schemeClr val="tx1"/>
                </a:solidFill>
                <a:effectLst/>
                <a:latin typeface="+mn-lt"/>
                <a:ea typeface="+mn-ea"/>
                <a:cs typeface="+mn-cs"/>
              </a:rPr>
              <a:t> for </a:t>
            </a:r>
            <a:r>
              <a:rPr lang="en-US" sz="1200" kern="1200" dirty="0">
                <a:solidFill>
                  <a:schemeClr val="tx1"/>
                </a:solidFill>
                <a:effectLst/>
                <a:latin typeface="+mn-lt"/>
                <a:ea typeface="+mn-ea"/>
                <a:cs typeface="+mn-cs"/>
              </a:rPr>
              <a:t>data protection when multiple users or applications need to access different records in the same database tables.</a:t>
            </a:r>
            <a:r>
              <a:rPr lang="en-US" sz="1200" kern="1200" baseline="0" dirty="0">
                <a:solidFill>
                  <a:schemeClr val="tx1"/>
                </a:solidFill>
                <a:effectLst/>
                <a:latin typeface="+mn-lt"/>
                <a:ea typeface="+mn-ea"/>
                <a:cs typeface="+mn-cs"/>
              </a:rPr>
              <a:t> For example, i</a:t>
            </a:r>
            <a:r>
              <a:rPr lang="en-US" sz="1200" kern="1200" dirty="0">
                <a:solidFill>
                  <a:schemeClr val="tx1"/>
                </a:solidFill>
                <a:effectLst/>
                <a:latin typeface="+mn-lt"/>
                <a:ea typeface="+mn-ea"/>
                <a:cs typeface="+mn-cs"/>
              </a:rPr>
              <a:t>mplement restrictions on data rows</a:t>
            </a:r>
            <a:r>
              <a:rPr lang="en-US" sz="1200" kern="1200" baseline="0" dirty="0">
                <a:solidFill>
                  <a:schemeClr val="tx1"/>
                </a:solidFill>
                <a:effectLst/>
                <a:latin typeface="+mn-lt"/>
                <a:ea typeface="+mn-ea"/>
                <a:cs typeface="+mn-cs"/>
              </a:rPr>
              <a:t> to users </a:t>
            </a:r>
            <a:r>
              <a:rPr lang="en-US" sz="1200" kern="1200" dirty="0">
                <a:solidFill>
                  <a:schemeClr val="tx1"/>
                </a:solidFill>
                <a:effectLst/>
                <a:latin typeface="+mn-lt"/>
                <a:ea typeface="+mn-ea"/>
                <a:cs typeface="+mn-cs"/>
              </a:rPr>
              <a:t>pertinent to their department or restricting a customer's data access to only the data relevant to their company.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access restriction logic is located in the database tier rather than away from the data in another application tier. Simplifies the design and coding of security in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Makes your security system more reliable and robust by reducing the surface area of your security system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94</a:t>
            </a:fld>
            <a:endParaRPr lang="en-US">
              <a:solidFill>
                <a:prstClr val="black"/>
              </a:solidFill>
            </a:endParaRPr>
          </a:p>
        </p:txBody>
      </p:sp>
    </p:spTree>
    <p:extLst>
      <p:ext uri="{BB962C8B-B14F-4D97-AF65-F5344CB8AC3E}">
        <p14:creationId xmlns:p14="http://schemas.microsoft.com/office/powerpoint/2010/main" val="17856985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Speaker</a:t>
            </a:r>
            <a:r>
              <a:rPr lang="en-US" sz="1200" kern="1200" baseline="0" dirty="0">
                <a:solidFill>
                  <a:schemeClr val="tx1"/>
                </a:solidFill>
                <a:effectLst/>
                <a:latin typeface="+mn-lt"/>
                <a:ea typeface="+mn-ea"/>
                <a:cs typeface="+mn-cs"/>
              </a:rPr>
              <a:t> Notes:</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SQL Database authenticate at the database level by using contained database users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making databases more portable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Parallel Queries</a:t>
            </a:r>
            <a:r>
              <a:rPr lang="en-US" sz="1200" b="0" i="0" kern="1200" baseline="0" dirty="0">
                <a:solidFill>
                  <a:schemeClr val="tx1"/>
                </a:solidFill>
                <a:effectLst/>
                <a:latin typeface="+mn-lt"/>
                <a:ea typeface="+mn-ea"/>
                <a:cs typeface="+mn-cs"/>
              </a:rPr>
              <a:t> s</a:t>
            </a:r>
            <a:r>
              <a:rPr lang="en-US" sz="1200" b="0" i="0" kern="1200" dirty="0">
                <a:solidFill>
                  <a:schemeClr val="tx1"/>
                </a:solidFill>
                <a:effectLst/>
                <a:latin typeface="+mn-lt"/>
                <a:ea typeface="+mn-ea"/>
                <a:cs typeface="+mn-cs"/>
              </a:rPr>
              <a:t>upport heavier workloads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Author stored procedures, triggers, user-defined functions, user-defined types, and user-defined aggregates in managed code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95</a:t>
            </a:fld>
            <a:endParaRPr lang="en-US">
              <a:solidFill>
                <a:prstClr val="black"/>
              </a:solidFill>
            </a:endParaRPr>
          </a:p>
        </p:txBody>
      </p:sp>
    </p:spTree>
    <p:extLst>
      <p:ext uri="{BB962C8B-B14F-4D97-AF65-F5344CB8AC3E}">
        <p14:creationId xmlns:p14="http://schemas.microsoft.com/office/powerpoint/2010/main" val="21038899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a:effectLst/>
                <a:latin typeface="Segoe UI" panose="020B0502040204020203" pitchFamily="34" charset="0"/>
              </a:rPr>
              <a:t>Important</a:t>
            </a:r>
            <a:r>
              <a:rPr lang="sv-SE" b="1" dirty="0">
                <a:effectLst/>
                <a:latin typeface="Segoe UI" panose="020B0502040204020203" pitchFamily="34" charset="0"/>
              </a:rPr>
              <a:t>:</a:t>
            </a:r>
            <a:r>
              <a:rPr lang="sv-SE" b="0" dirty="0">
                <a:effectLst/>
                <a:latin typeface="Segoe UI" panose="020B0502040204020203" pitchFamily="34" charset="0"/>
              </a:rPr>
              <a:t> In the Preview Management Portal </a:t>
            </a:r>
            <a:r>
              <a:rPr lang="sv-SE" b="0" dirty="0" err="1">
                <a:effectLst/>
                <a:latin typeface="Segoe UI" panose="020B0502040204020203" pitchFamily="34" charset="0"/>
              </a:rPr>
              <a:t>you</a:t>
            </a:r>
            <a:r>
              <a:rPr lang="sv-SE" b="0" dirty="0">
                <a:effectLst/>
                <a:latin typeface="Segoe UI" panose="020B0502040204020203" pitchFamily="34" charset="0"/>
              </a:rPr>
              <a:t> </a:t>
            </a:r>
            <a:r>
              <a:rPr lang="sv-SE" b="0" dirty="0" err="1">
                <a:effectLst/>
                <a:latin typeface="Segoe UI" panose="020B0502040204020203" pitchFamily="34" charset="0"/>
              </a:rPr>
              <a:t>are</a:t>
            </a:r>
            <a:r>
              <a:rPr lang="sv-SE" b="0" dirty="0">
                <a:effectLst/>
                <a:latin typeface="Segoe UI" panose="020B0502040204020203" pitchFamily="34" charset="0"/>
              </a:rPr>
              <a:t> </a:t>
            </a:r>
            <a:r>
              <a:rPr lang="sv-SE" b="0" dirty="0" err="1">
                <a:effectLst/>
                <a:latin typeface="Segoe UI" panose="020B0502040204020203" pitchFamily="34" charset="0"/>
              </a:rPr>
              <a:t>able</a:t>
            </a:r>
            <a:r>
              <a:rPr lang="sv-SE" b="0" dirty="0">
                <a:effectLst/>
                <a:latin typeface="Segoe UI" panose="020B0502040204020203" pitchFamily="34" charset="0"/>
              </a:rPr>
              <a:t> to </a:t>
            </a:r>
            <a:r>
              <a:rPr lang="sv-SE" b="0" dirty="0" err="1">
                <a:effectLst/>
                <a:latin typeface="Segoe UI" panose="020B0502040204020203" pitchFamily="34" charset="0"/>
              </a:rPr>
              <a:t>create</a:t>
            </a:r>
            <a:r>
              <a:rPr lang="sv-SE" b="0" dirty="0">
                <a:effectLst/>
                <a:latin typeface="Segoe UI" panose="020B0502040204020203" pitchFamily="34" charset="0"/>
              </a:rPr>
              <a:t> a </a:t>
            </a:r>
            <a:r>
              <a:rPr lang="sv-SE" b="0" dirty="0" err="1">
                <a:effectLst/>
                <a:latin typeface="Segoe UI" panose="020B0502040204020203" pitchFamily="34" charset="0"/>
              </a:rPr>
              <a:t>custom</a:t>
            </a:r>
            <a:r>
              <a:rPr lang="sv-SE" b="0" dirty="0">
                <a:effectLst/>
                <a:latin typeface="Segoe UI" panose="020B0502040204020203" pitchFamily="34" charset="0"/>
              </a:rPr>
              <a:t> server FQDN! In the Management Portal </a:t>
            </a:r>
            <a:r>
              <a:rPr lang="sv-SE" b="0" dirty="0" err="1">
                <a:effectLst/>
                <a:latin typeface="Segoe UI" panose="020B0502040204020203" pitchFamily="34" charset="0"/>
              </a:rPr>
              <a:t>that</a:t>
            </a:r>
            <a:r>
              <a:rPr lang="sv-SE" b="0" dirty="0">
                <a:effectLst/>
                <a:latin typeface="Segoe UI" panose="020B0502040204020203" pitchFamily="34" charset="0"/>
              </a:rPr>
              <a:t> </a:t>
            </a:r>
            <a:r>
              <a:rPr lang="sv-SE" b="0" dirty="0" err="1">
                <a:effectLst/>
                <a:latin typeface="Segoe UI" panose="020B0502040204020203" pitchFamily="34" charset="0"/>
              </a:rPr>
              <a:t>name</a:t>
            </a:r>
            <a:r>
              <a:rPr lang="sv-SE" b="0" dirty="0">
                <a:effectLst/>
                <a:latin typeface="Segoe UI" panose="020B0502040204020203" pitchFamily="34" charset="0"/>
              </a:rPr>
              <a:t> is </a:t>
            </a:r>
            <a:r>
              <a:rPr lang="sv-SE" b="0" dirty="0" err="1">
                <a:effectLst/>
                <a:latin typeface="Segoe UI" panose="020B0502040204020203" pitchFamily="34" charset="0"/>
              </a:rPr>
              <a:t>randomized</a:t>
            </a:r>
            <a:r>
              <a:rPr lang="sv-SE" b="0" dirty="0">
                <a:effectLst/>
                <a:latin typeface="Segoe UI" panose="020B0502040204020203" pitchFamily="34" charset="0"/>
              </a:rPr>
              <a:t>.</a:t>
            </a:r>
            <a:endParaRPr lang="en-US" b="0" dirty="0">
              <a:effectLst/>
              <a:latin typeface="Segoe UI" panose="020B0502040204020203" pitchFamily="34" charset="0"/>
            </a:endParaRPr>
          </a:p>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baseline="0" noProof="0" dirty="0">
              <a:effectLst/>
              <a:latin typeface="Segoe UI" panose="020B0502040204020203" pitchFamily="34" charset="0"/>
            </a:endParaRPr>
          </a:p>
          <a:p>
            <a:pPr rtl="0"/>
            <a:r>
              <a:rPr lang="en-US" baseline="0" noProof="0" dirty="0">
                <a:effectLst/>
                <a:latin typeface="Segoe UI" panose="020B0502040204020203" pitchFamily="34" charset="0"/>
              </a:rPr>
              <a:t>In the Preview Portal you can select the name of the server you create!</a:t>
            </a:r>
            <a:endParaRPr lang="en-US" noProof="0"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Provision servers interactively using the Management Portal</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While</a:t>
            </a:r>
            <a:r>
              <a:rPr lang="en-US" baseline="0" dirty="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96</a:t>
            </a:fld>
            <a:endParaRPr lang="en-US" dirty="0"/>
          </a:p>
        </p:txBody>
      </p:sp>
    </p:spTree>
    <p:extLst>
      <p:ext uri="{BB962C8B-B14F-4D97-AF65-F5344CB8AC3E}">
        <p14:creationId xmlns:p14="http://schemas.microsoft.com/office/powerpoint/2010/main" val="39533602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a:t>
            </a:r>
            <a:r>
              <a:rPr lang="en-US" baseline="0" dirty="0">
                <a:effectLst/>
                <a:latin typeface="Segoe UI" panose="020B0502040204020203" pitchFamily="34" charset="0"/>
              </a:rPr>
              <a:t> how to configure IP-Filtering in the firewall for the SQL </a:t>
            </a:r>
            <a:r>
              <a:rPr lang="en-US" baseline="0">
                <a:effectLst/>
                <a:latin typeface="Segoe UI" panose="020B0502040204020203" pitchFamily="34" charset="0"/>
              </a:rPr>
              <a:t>Database Server.</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97</a:t>
            </a:fld>
            <a:endParaRPr lang="en-US" dirty="0"/>
          </a:p>
        </p:txBody>
      </p:sp>
    </p:spTree>
    <p:extLst>
      <p:ext uri="{BB962C8B-B14F-4D97-AF65-F5344CB8AC3E}">
        <p14:creationId xmlns:p14="http://schemas.microsoft.com/office/powerpoint/2010/main" val="24017705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Provision servers interactively using the Management Portal</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While</a:t>
            </a:r>
            <a:r>
              <a:rPr lang="en-US" baseline="0" dirty="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98</a:t>
            </a:fld>
            <a:endParaRPr lang="en-US" dirty="0"/>
          </a:p>
        </p:txBody>
      </p:sp>
    </p:spTree>
    <p:extLst>
      <p:ext uri="{BB962C8B-B14F-4D97-AF65-F5344CB8AC3E}">
        <p14:creationId xmlns:p14="http://schemas.microsoft.com/office/powerpoint/2010/main" val="29340416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 or xplat-cli.</a:t>
            </a:r>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99</a:t>
            </a:fld>
            <a:endParaRPr lang="en-US" dirty="0"/>
          </a:p>
        </p:txBody>
      </p:sp>
    </p:spTree>
    <p:extLst>
      <p:ext uri="{BB962C8B-B14F-4D97-AF65-F5344CB8AC3E}">
        <p14:creationId xmlns:p14="http://schemas.microsoft.com/office/powerpoint/2010/main" val="40261686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a:t>Demo 1)</a:t>
            </a:r>
            <a:endParaRPr lang="en-US" sz="700" baseline="0" dirty="0"/>
          </a:p>
        </p:txBody>
      </p:sp>
      <p:sp>
        <p:nvSpPr>
          <p:cNvPr id="4" name="Slide Number Placeholder 3"/>
          <p:cNvSpPr>
            <a:spLocks noGrp="1"/>
          </p:cNvSpPr>
          <p:nvPr>
            <p:ph type="sldNum" sz="quarter" idx="10"/>
          </p:nvPr>
        </p:nvSpPr>
        <p:spPr/>
        <p:txBody>
          <a:bodyPr/>
          <a:lstStyle/>
          <a:p>
            <a:fld id="{2C52CFDC-D2D5-4B9F-BA75-89F771E01AEB}" type="slidenum">
              <a:rPr lang="en-US" smtClean="0"/>
              <a:t>100</a:t>
            </a:fld>
            <a:endParaRPr lang="en-US"/>
          </a:p>
        </p:txBody>
      </p:sp>
    </p:spTree>
    <p:extLst>
      <p:ext uri="{BB962C8B-B14F-4D97-AF65-F5344CB8AC3E}">
        <p14:creationId xmlns:p14="http://schemas.microsoft.com/office/powerpoint/2010/main" val="19242559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baseline="0" dirty="0">
                <a:effectLst/>
                <a:latin typeface="Segoe UI" panose="020B0502040204020203" pitchFamily="34" charset="0"/>
              </a:rPr>
              <a:t>Highlight what’s new in the latest SQL Database service update.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In late September</a:t>
            </a:r>
            <a:r>
              <a:rPr lang="en-US" baseline="0" dirty="0">
                <a:effectLst/>
              </a:rPr>
              <a:t> a service update was deployed to Microsoft Azure SQL Database that included new functionality.</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Linked Server – </a:t>
            </a:r>
            <a:r>
              <a:rPr lang="en-US" dirty="0"/>
              <a:t>This is a new component for database hybrid solutions spanning on-premises corporate networks and the Microsoft Azure cloud. </a:t>
            </a:r>
            <a:endParaRPr lang="en-US" dirty="0">
              <a:effectLst/>
              <a:latin typeface="Segoe UI" panose="020B0502040204020203" pitchFamily="34" charset="0"/>
            </a:endParaRPr>
          </a:p>
          <a:p>
            <a:pPr rtl="0"/>
            <a:r>
              <a:rPr lang="en-US" dirty="0">
                <a:effectLst/>
                <a:latin typeface="Segoe UI" panose="020B0502040204020203" pitchFamily="34" charset="0"/>
              </a:rPr>
              <a:t>Recursive Trigger – </a:t>
            </a:r>
            <a:r>
              <a:rPr lang="en-US" dirty="0"/>
              <a:t>Just like SQL Server 2012, the option can be configured via ALTER</a:t>
            </a:r>
            <a:r>
              <a:rPr lang="en-US" baseline="0" dirty="0"/>
              <a:t> DATABASE </a:t>
            </a:r>
            <a:r>
              <a:rPr lang="en-US" baseline="0" dirty="0" err="1"/>
              <a:t>dbname</a:t>
            </a:r>
            <a:r>
              <a:rPr lang="en-US" baseline="0" dirty="0"/>
              <a:t> SET RECURSIVE_TRIGGERS ON|OFF </a:t>
            </a:r>
            <a:endParaRPr lang="en-US" dirty="0">
              <a:effectLst/>
              <a:latin typeface="Segoe UI" panose="020B0502040204020203" pitchFamily="34" charset="0"/>
            </a:endParaRPr>
          </a:p>
          <a:p>
            <a:pPr rtl="0"/>
            <a:r>
              <a:rPr lang="en-US" dirty="0">
                <a:effectLst/>
                <a:latin typeface="Segoe UI" panose="020B0502040204020203" pitchFamily="34" charset="0"/>
              </a:rPr>
              <a:t>DBCC –</a:t>
            </a:r>
            <a:r>
              <a:rPr lang="en-US" baseline="0" dirty="0">
                <a:effectLst/>
                <a:latin typeface="Segoe UI" panose="020B0502040204020203" pitchFamily="34" charset="0"/>
              </a:rPr>
              <a:t> </a:t>
            </a:r>
            <a:r>
              <a:rPr lang="en-US" dirty="0"/>
              <a:t>The query optimizer uses statistics to estimate the cardinality or number of rows in the query result, which enables the query optimizer to create a high quality query plan.</a:t>
            </a:r>
            <a:endParaRPr lang="en-US" baseline="0" dirty="0">
              <a:effectLst/>
              <a:latin typeface="Segoe UI" panose="020B0502040204020203" pitchFamily="34" charset="0"/>
            </a:endParaRPr>
          </a:p>
          <a:p>
            <a:pPr rtl="0"/>
            <a:r>
              <a:rPr lang="en-US" baseline="0" dirty="0">
                <a:effectLst/>
                <a:latin typeface="Segoe UI" panose="020B0502040204020203" pitchFamily="34" charset="0"/>
              </a:rPr>
              <a:t>Firewall Rules – </a:t>
            </a:r>
            <a:r>
              <a:rPr lang="en-US" dirty="0"/>
              <a:t>different rules for different databases hosted on the same logical SQL Database server</a:t>
            </a:r>
            <a:endParaRPr lang="en-US" dirty="0">
              <a:effectLst/>
            </a:endParaRPr>
          </a:p>
          <a:p>
            <a:pPr rtl="0"/>
            <a:r>
              <a:rPr lang="en-US" b="1" dirty="0">
                <a:effectLst/>
                <a:latin typeface="Segoe UI" panose="020B0502040204020203" pitchFamily="34" charset="0"/>
              </a:rPr>
              <a:t>Notes:</a:t>
            </a:r>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101</a:t>
            </a:fld>
            <a:endParaRPr lang="en-US" dirty="0"/>
          </a:p>
        </p:txBody>
      </p:sp>
    </p:spTree>
    <p:extLst>
      <p:ext uri="{BB962C8B-B14F-4D97-AF65-F5344CB8AC3E}">
        <p14:creationId xmlns:p14="http://schemas.microsoft.com/office/powerpoint/2010/main" val="142535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10</a:t>
            </a:fld>
            <a:endParaRPr lang="en-US" dirty="0"/>
          </a:p>
        </p:txBody>
      </p:sp>
    </p:spTree>
    <p:extLst>
      <p:ext uri="{BB962C8B-B14F-4D97-AF65-F5344CB8AC3E}">
        <p14:creationId xmlns:p14="http://schemas.microsoft.com/office/powerpoint/2010/main" val="1772085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102</a:t>
            </a:fld>
            <a:endParaRPr lang="en-US" dirty="0"/>
          </a:p>
        </p:txBody>
      </p:sp>
    </p:spTree>
    <p:extLst>
      <p:ext uri="{BB962C8B-B14F-4D97-AF65-F5344CB8AC3E}">
        <p14:creationId xmlns:p14="http://schemas.microsoft.com/office/powerpoint/2010/main" val="22464465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103</a:t>
            </a:fld>
            <a:endParaRPr lang="en-US" dirty="0"/>
          </a:p>
        </p:txBody>
      </p:sp>
    </p:spTree>
    <p:extLst>
      <p:ext uri="{BB962C8B-B14F-4D97-AF65-F5344CB8AC3E}">
        <p14:creationId xmlns:p14="http://schemas.microsoft.com/office/powerpoint/2010/main" val="18528271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RTO </a:t>
            </a:r>
            <a:r>
              <a:rPr lang="sv-SE" dirty="0" err="1"/>
              <a:t>Recovery</a:t>
            </a:r>
            <a:r>
              <a:rPr lang="sv-SE" dirty="0"/>
              <a:t> </a:t>
            </a:r>
            <a:r>
              <a:rPr lang="sv-SE" dirty="0" err="1"/>
              <a:t>time</a:t>
            </a:r>
            <a:r>
              <a:rPr lang="sv-SE" dirty="0"/>
              <a:t> </a:t>
            </a:r>
            <a:r>
              <a:rPr lang="sv-SE" dirty="0" err="1"/>
              <a:t>objective</a:t>
            </a:r>
            <a:r>
              <a:rPr lang="sv-SE" dirty="0"/>
              <a:t> http://en.wikipedia.org/wiki/Recovery_time_objective</a:t>
            </a:r>
          </a:p>
          <a:p>
            <a:r>
              <a:rPr lang="sv-SE" dirty="0"/>
              <a:t>RPO</a:t>
            </a:r>
            <a:r>
              <a:rPr lang="sv-SE" baseline="0" dirty="0"/>
              <a:t> </a:t>
            </a:r>
            <a:r>
              <a:rPr lang="sv-SE" baseline="0" dirty="0" err="1"/>
              <a:t>Recovery</a:t>
            </a:r>
            <a:r>
              <a:rPr lang="sv-SE" baseline="0" dirty="0"/>
              <a:t> </a:t>
            </a:r>
            <a:r>
              <a:rPr lang="sv-SE" baseline="0" dirty="0" err="1"/>
              <a:t>point</a:t>
            </a:r>
            <a:r>
              <a:rPr lang="sv-SE" baseline="0" dirty="0"/>
              <a:t> </a:t>
            </a:r>
            <a:r>
              <a:rPr lang="sv-SE" baseline="0" dirty="0" err="1"/>
              <a:t>objective</a:t>
            </a:r>
            <a:r>
              <a:rPr lang="sv-SE" baseline="0" dirty="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104</a:t>
            </a:fld>
            <a:endParaRPr lang="en-US" dirty="0"/>
          </a:p>
        </p:txBody>
      </p:sp>
    </p:spTree>
    <p:extLst>
      <p:ext uri="{BB962C8B-B14F-4D97-AF65-F5344CB8AC3E}">
        <p14:creationId xmlns:p14="http://schemas.microsoft.com/office/powerpoint/2010/main" val="10794975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RTO </a:t>
            </a:r>
            <a:r>
              <a:rPr lang="sv-SE" dirty="0" err="1"/>
              <a:t>Recovery</a:t>
            </a:r>
            <a:r>
              <a:rPr lang="sv-SE" dirty="0"/>
              <a:t> </a:t>
            </a:r>
            <a:r>
              <a:rPr lang="sv-SE" dirty="0" err="1"/>
              <a:t>time</a:t>
            </a:r>
            <a:r>
              <a:rPr lang="sv-SE" dirty="0"/>
              <a:t> </a:t>
            </a:r>
            <a:r>
              <a:rPr lang="sv-SE" dirty="0" err="1"/>
              <a:t>objective</a:t>
            </a:r>
            <a:r>
              <a:rPr lang="sv-SE" dirty="0"/>
              <a:t> http://en.wikipedia.org/wiki/Recovery_time_objective</a:t>
            </a:r>
          </a:p>
          <a:p>
            <a:r>
              <a:rPr lang="sv-SE" dirty="0"/>
              <a:t>RPO</a:t>
            </a:r>
            <a:r>
              <a:rPr lang="sv-SE" baseline="0" dirty="0"/>
              <a:t> </a:t>
            </a:r>
            <a:r>
              <a:rPr lang="sv-SE" baseline="0" dirty="0" err="1"/>
              <a:t>Recovery</a:t>
            </a:r>
            <a:r>
              <a:rPr lang="sv-SE" baseline="0" dirty="0"/>
              <a:t> </a:t>
            </a:r>
            <a:r>
              <a:rPr lang="sv-SE" baseline="0" dirty="0" err="1"/>
              <a:t>point</a:t>
            </a:r>
            <a:r>
              <a:rPr lang="sv-SE" baseline="0" dirty="0"/>
              <a:t> </a:t>
            </a:r>
            <a:r>
              <a:rPr lang="sv-SE" baseline="0" dirty="0" err="1"/>
              <a:t>objective</a:t>
            </a:r>
            <a:r>
              <a:rPr lang="sv-SE" baseline="0" dirty="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105</a:t>
            </a:fld>
            <a:endParaRPr lang="en-US" dirty="0"/>
          </a:p>
        </p:txBody>
      </p:sp>
    </p:spTree>
    <p:extLst>
      <p:ext uri="{BB962C8B-B14F-4D97-AF65-F5344CB8AC3E}">
        <p14:creationId xmlns:p14="http://schemas.microsoft.com/office/powerpoint/2010/main" val="23042904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106</a:t>
            </a:fld>
            <a:endParaRPr lang="en-US" dirty="0"/>
          </a:p>
        </p:txBody>
      </p:sp>
    </p:spTree>
    <p:extLst>
      <p:ext uri="{BB962C8B-B14F-4D97-AF65-F5344CB8AC3E}">
        <p14:creationId xmlns:p14="http://schemas.microsoft.com/office/powerpoint/2010/main" val="9858358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 notes: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Full-Text Search allows fast and flexible indexing for keyword-based query of text data stored in tables with columns of following data types: char, </a:t>
            </a:r>
            <a:r>
              <a:rPr lang="en-US" sz="1200" b="0" i="0" kern="1200" dirty="0" err="1">
                <a:solidFill>
                  <a:schemeClr val="tx1"/>
                </a:solidFill>
                <a:effectLst/>
                <a:latin typeface="+mn-lt"/>
                <a:ea typeface="+mn-ea"/>
                <a:cs typeface="+mn-cs"/>
              </a:rPr>
              <a:t>varchar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nchar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nvarchar</a:t>
            </a:r>
            <a:r>
              <a:rPr lang="en-US" sz="1200" b="0" i="0" kern="1200" dirty="0">
                <a:solidFill>
                  <a:schemeClr val="tx1"/>
                </a:solidFill>
                <a:effectLst/>
                <a:latin typeface="+mn-lt"/>
                <a:ea typeface="+mn-ea"/>
                <a:cs typeface="+mn-cs"/>
              </a:rPr>
              <a:t>, text, </a:t>
            </a:r>
            <a:r>
              <a:rPr lang="en-US" sz="1200" b="0" i="0" kern="1200" dirty="0" err="1">
                <a:solidFill>
                  <a:schemeClr val="tx1"/>
                </a:solidFill>
                <a:effectLst/>
                <a:latin typeface="+mn-lt"/>
                <a:ea typeface="+mn-ea"/>
                <a:cs typeface="+mn-cs"/>
              </a:rPr>
              <a:t>ntext</a:t>
            </a:r>
            <a:r>
              <a:rPr lang="en-US" sz="1200" b="0" i="0" kern="1200" dirty="0">
                <a:solidFill>
                  <a:schemeClr val="tx1"/>
                </a:solidFill>
                <a:effectLst/>
                <a:latin typeface="+mn-lt"/>
                <a:ea typeface="+mn-ea"/>
                <a:cs typeface="+mn-cs"/>
              </a:rPr>
              <a:t>, image, xml, or </a:t>
            </a:r>
            <a:r>
              <a:rPr lang="en-US" sz="1200" b="0" i="0" kern="1200" dirty="0" err="1">
                <a:solidFill>
                  <a:schemeClr val="tx1"/>
                </a:solidFill>
                <a:effectLst/>
                <a:latin typeface="+mn-lt"/>
                <a:ea typeface="+mn-ea"/>
                <a:cs typeface="+mn-cs"/>
              </a:rPr>
              <a:t>varbinary</a:t>
            </a:r>
            <a:r>
              <a:rPr lang="en-US" sz="1200" b="0" i="0" kern="1200" dirty="0">
                <a:solidFill>
                  <a:schemeClr val="tx1"/>
                </a:solidFill>
                <a:effectLst/>
                <a:latin typeface="+mn-lt"/>
                <a:ea typeface="+mn-ea"/>
                <a:cs typeface="+mn-cs"/>
              </a:rPr>
              <a:t>(max)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Full-text queries can include simple words and phrases or multiple forms of a word or phrase.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Full-text queries perform linguistic searches against text data in full-text indexes by operating on words and phrases based on rules of a particular language such as English or Japanese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Full-text search is applicable to a wide range of business scenarios such as e-businesses—searching for items on a web site; law firms—searching for case histories in a legal-data repository; or human resources departments—matching job descriptions with stored resumes.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107</a:t>
            </a:fld>
            <a:endParaRPr lang="en-US" dirty="0">
              <a:solidFill>
                <a:prstClr val="black"/>
              </a:solidFill>
            </a:endParaRPr>
          </a:p>
        </p:txBody>
      </p:sp>
    </p:spTree>
    <p:extLst>
      <p:ext uri="{BB962C8B-B14F-4D97-AF65-F5344CB8AC3E}">
        <p14:creationId xmlns:p14="http://schemas.microsoft.com/office/powerpoint/2010/main" val="19917078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XML</a:t>
            </a:r>
            <a:r>
              <a:rPr lang="en-US" b="0" baseline="0" dirty="0"/>
              <a:t> indexes speedup XQuery-based query response</a:t>
            </a:r>
          </a:p>
          <a:p>
            <a:endParaRPr lang="en-US" b="0" baseline="0" dirty="0"/>
          </a:p>
          <a:p>
            <a:r>
              <a:rPr lang="en-US" b="1" baseline="0" dirty="0"/>
              <a:t>Speaker notes:</a:t>
            </a:r>
          </a:p>
          <a:p>
            <a:endParaRPr lang="en-US" b="1" baseline="0"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 XML index is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like a copy of an XML object tree that is saved into the database for rapid reuse</a:t>
            </a:r>
            <a:r>
              <a:rPr lang="en-US" sz="1200" kern="1200" baseline="0" dirty="0">
                <a:solidFill>
                  <a:schemeClr val="tx1"/>
                </a:solidFill>
                <a:effectLst/>
                <a:latin typeface="+mn-lt"/>
                <a:ea typeface="+mn-ea"/>
                <a:cs typeface="+mn-cs"/>
              </a:rPr>
              <a:t> rather than an object created in memory and traversed during query time </a:t>
            </a:r>
            <a:r>
              <a:rPr lang="en-US" sz="1200" kern="1200" dirty="0">
                <a:solidFill>
                  <a:schemeClr val="tx1"/>
                </a:solidFill>
                <a:effectLst/>
                <a:latin typeface="+mn-lt"/>
                <a:ea typeface="+mn-ea"/>
                <a:cs typeface="+mn-cs"/>
              </a:rPr>
              <a:t>which is a relatively slow process.</a:t>
            </a:r>
            <a:endParaRPr lang="en-US" sz="1200" kern="1200" baseline="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Before you can create a primary XML index on a table, the table must have a clustered primary key.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Secondary indexes are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designed to speed up a particular type of query</a:t>
            </a:r>
            <a:r>
              <a:rPr lang="en-US" sz="1200" kern="1200" baseline="0" dirty="0">
                <a:solidFill>
                  <a:schemeClr val="tx1"/>
                </a:solidFill>
                <a:effectLst/>
                <a:latin typeface="+mn-lt"/>
                <a:ea typeface="+mn-ea"/>
                <a:cs typeface="+mn-cs"/>
              </a:rPr>
              <a:t> such as </a:t>
            </a:r>
            <a:r>
              <a:rPr lang="en-US" sz="1200" kern="1200" dirty="0">
                <a:solidFill>
                  <a:schemeClr val="tx1"/>
                </a:solidFill>
                <a:effectLst/>
                <a:latin typeface="+mn-lt"/>
                <a:ea typeface="+mn-ea"/>
                <a:cs typeface="+mn-cs"/>
              </a:rPr>
              <a:t>PATH, VALUE, and PROPERTY indexes</a:t>
            </a:r>
            <a:r>
              <a:rPr lang="en-US" sz="120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PATH index helps to decide whether a particular path to an element or attribute is valid. It is typically used with the </a:t>
            </a:r>
            <a:r>
              <a:rPr lang="en-US" sz="1200" b="1" kern="1200" dirty="0">
                <a:solidFill>
                  <a:schemeClr val="tx1"/>
                </a:solidFill>
                <a:effectLst/>
                <a:latin typeface="+mn-lt"/>
                <a:ea typeface="+mn-ea"/>
                <a:cs typeface="+mn-cs"/>
              </a:rPr>
              <a:t>exist() XQuery</a:t>
            </a:r>
            <a:r>
              <a:rPr lang="en-US" sz="1200" kern="1200" dirty="0">
                <a:solidFill>
                  <a:schemeClr val="tx1"/>
                </a:solidFill>
                <a:effectLst/>
                <a:latin typeface="+mn-lt"/>
                <a:ea typeface="+mn-ea"/>
                <a:cs typeface="+mn-cs"/>
              </a:rPr>
              <a:t> method.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VALUE index helps to obtain the value of an element or attribute.</a:t>
            </a:r>
            <a:endParaRPr lang="en-GB"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PROPERTY index is used when retrieving multiple values through PATH expressions.</a:t>
            </a:r>
            <a:endParaRPr lang="en-GB"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b="1" baseline="0" dirty="0"/>
          </a:p>
          <a:p>
            <a:endParaRPr lang="en-US" b="1"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108</a:t>
            </a:fld>
            <a:endParaRPr lang="en-US" dirty="0">
              <a:solidFill>
                <a:prstClr val="black"/>
              </a:solidFill>
            </a:endParaRPr>
          </a:p>
        </p:txBody>
      </p:sp>
    </p:spTree>
    <p:extLst>
      <p:ext uri="{BB962C8B-B14F-4D97-AF65-F5344CB8AC3E}">
        <p14:creationId xmlns:p14="http://schemas.microsoft.com/office/powerpoint/2010/main" val="11516728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b="1" dirty="0"/>
              <a:t>Slide objective:</a:t>
            </a:r>
          </a:p>
          <a:p>
            <a:pPr marL="0" indent="0">
              <a:buNone/>
            </a:pPr>
            <a:r>
              <a:rPr lang="en-US" sz="1200" kern="1200" dirty="0">
                <a:solidFill>
                  <a:schemeClr val="tx1"/>
                </a:solidFill>
                <a:effectLst/>
                <a:latin typeface="+mn-lt"/>
                <a:ea typeface="+mn-ea"/>
                <a:cs typeface="+mn-cs"/>
              </a:rPr>
              <a:t>Emphasize</a:t>
            </a:r>
            <a:r>
              <a:rPr lang="en-US" sz="1200" kern="1200" baseline="0" dirty="0">
                <a:solidFill>
                  <a:schemeClr val="tx1"/>
                </a:solidFill>
                <a:effectLst/>
                <a:latin typeface="+mn-lt"/>
                <a:ea typeface="+mn-ea"/>
                <a:cs typeface="+mn-cs"/>
              </a:rPr>
              <a:t> Azure SQL Database service has e</a:t>
            </a:r>
            <a:r>
              <a:rPr lang="en-US" sz="1200" kern="1200" dirty="0">
                <a:solidFill>
                  <a:schemeClr val="tx1"/>
                </a:solidFill>
                <a:effectLst/>
                <a:latin typeface="+mn-lt"/>
                <a:ea typeface="+mn-ea"/>
                <a:cs typeface="+mn-cs"/>
              </a:rPr>
              <a:t>xtremely rich environment for monitoring the status of your databases using DMVs.</a:t>
            </a:r>
          </a:p>
          <a:p>
            <a:pPr marL="0" indent="0">
              <a:buNone/>
            </a:pPr>
            <a:endParaRPr lang="en-US" sz="1200" kern="1200" dirty="0">
              <a:solidFill>
                <a:schemeClr val="tx1"/>
              </a:solidFill>
              <a:effectLst/>
              <a:latin typeface="+mn-lt"/>
              <a:ea typeface="+mn-ea"/>
              <a:cs typeface="+mn-cs"/>
            </a:endParaRPr>
          </a:p>
          <a:p>
            <a:pPr marL="0" indent="0">
              <a:buNone/>
            </a:pPr>
            <a:r>
              <a:rPr lang="en-US" sz="1200" b="1" kern="1200" dirty="0">
                <a:solidFill>
                  <a:schemeClr val="tx1"/>
                </a:solidFill>
                <a:effectLst/>
                <a:latin typeface="+mn-lt"/>
                <a:ea typeface="+mn-ea"/>
                <a:cs typeface="+mn-cs"/>
              </a:rPr>
              <a:t>Speaker notes:</a:t>
            </a:r>
            <a:endParaRPr lang="en-US" sz="2000" b="1" dirty="0"/>
          </a:p>
          <a:p>
            <a:pPr marL="0" indent="0">
              <a:buNone/>
            </a:pPr>
            <a:endParaRPr lang="en-US" sz="2000" dirty="0"/>
          </a:p>
          <a:p>
            <a:pPr marL="342900" indent="-342900">
              <a:buFont typeface="Arial" panose="020B0604020202020204" pitchFamily="34" charset="0"/>
              <a:buChar char="•"/>
            </a:pPr>
            <a:r>
              <a:rPr lang="en-US" sz="2000" dirty="0"/>
              <a:t>Microsoft Azure SQL Database partially supports three categories of dynamic management views:</a:t>
            </a:r>
            <a:br>
              <a:rPr lang="en-US" sz="2000" dirty="0"/>
            </a:br>
            <a:endParaRPr lang="en-US" sz="2000" dirty="0"/>
          </a:p>
          <a:p>
            <a:pPr lvl="1"/>
            <a:r>
              <a:rPr lang="en-US" sz="1600" dirty="0"/>
              <a:t>Database-related dynamic management views (indexes, partitions and waits)</a:t>
            </a:r>
            <a:br>
              <a:rPr lang="en-US" sz="1600" dirty="0"/>
            </a:br>
            <a:endParaRPr lang="en-US" sz="1600" dirty="0"/>
          </a:p>
          <a:p>
            <a:pPr lvl="1"/>
            <a:r>
              <a:rPr lang="en-US" sz="1600" dirty="0"/>
              <a:t>Execution-related dynamic management views (connections, sessions, requests)</a:t>
            </a:r>
            <a:br>
              <a:rPr lang="en-US" sz="1600" dirty="0"/>
            </a:br>
            <a:r>
              <a:rPr lang="en-US" sz="1600" dirty="0"/>
              <a:t/>
            </a:r>
            <a:br>
              <a:rPr lang="en-US" sz="1600" dirty="0"/>
            </a:br>
            <a:r>
              <a:rPr lang="en-US" sz="1600" dirty="0"/>
              <a:t>Transaction-related dynamic management views (transactions and locks)</a:t>
            </a:r>
            <a:br>
              <a:rPr lang="en-US" sz="1600" dirty="0"/>
            </a:b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Identify expensive queries</a:t>
            </a:r>
            <a:r>
              <a:rPr lang="en-US" sz="1200" kern="1200" baseline="0" dirty="0">
                <a:solidFill>
                  <a:schemeClr val="tx1"/>
                </a:solidFill>
                <a:effectLst/>
                <a:latin typeface="+mn-lt"/>
                <a:ea typeface="+mn-ea"/>
                <a:cs typeface="+mn-cs"/>
              </a:rPr>
              <a:t> and g</a:t>
            </a:r>
            <a:r>
              <a:rPr lang="en-US" sz="1200" kern="1200" dirty="0">
                <a:solidFill>
                  <a:schemeClr val="tx1"/>
                </a:solidFill>
                <a:effectLst/>
                <a:latin typeface="+mn-lt"/>
                <a:ea typeface="+mn-ea"/>
                <a:cs typeface="+mn-cs"/>
              </a:rPr>
              <a:t>ain an understanding of long running queries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View the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status of your query within the execution plan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Detect the queries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that run for long may be getting throttled by Azure SQL Database</a:t>
            </a:r>
            <a:r>
              <a:rPr lang="en-US" sz="1200" kern="1200" baseline="0" dirty="0">
                <a:solidFill>
                  <a:schemeClr val="tx1"/>
                </a:solidFill>
                <a:effectLst/>
                <a:latin typeface="+mn-lt"/>
                <a:ea typeface="+mn-ea"/>
                <a:cs typeface="+mn-cs"/>
              </a:rPr>
              <a:t> service</a:t>
            </a:r>
            <a:endParaRPr lang="en-US" sz="1200" kern="1200" dirty="0">
              <a:solidFill>
                <a:schemeClr val="tx1"/>
              </a:solidFill>
              <a:effectLst/>
              <a:latin typeface="+mn-lt"/>
              <a:ea typeface="+mn-ea"/>
              <a:cs typeface="+mn-cs"/>
            </a:endParaRPr>
          </a:p>
          <a:p>
            <a:pPr marL="171450" lvl="0" indent="-171450" algn="l">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Monitor</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size of transactions and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transaction log usage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Helps with capacity planning - If these percentages remain near 100% utilization, you should consider improving performance by scaling out, scaling up, or optimizing your database design.</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285750" lvl="0" indent="-285750" algn="l">
              <a:buFont typeface="Arial" panose="020B0604020202020204" pitchFamily="34" charset="0"/>
              <a:buChar char="•"/>
            </a:pPr>
            <a:endParaRPr lang="en-US" sz="16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109</a:t>
            </a:fld>
            <a:endParaRPr lang="en-US" dirty="0">
              <a:solidFill>
                <a:prstClr val="black"/>
              </a:solidFill>
            </a:endParaRPr>
          </a:p>
        </p:txBody>
      </p:sp>
    </p:spTree>
    <p:extLst>
      <p:ext uri="{BB962C8B-B14F-4D97-AF65-F5344CB8AC3E}">
        <p14:creationId xmlns:p14="http://schemas.microsoft.com/office/powerpoint/2010/main" val="1712413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2)</a:t>
            </a:r>
            <a:endParaRPr lang="en-US" sz="800" baseline="0" dirty="0"/>
          </a:p>
        </p:txBody>
      </p:sp>
      <p:sp>
        <p:nvSpPr>
          <p:cNvPr id="4" name="Slide Number Placeholder 3"/>
          <p:cNvSpPr>
            <a:spLocks noGrp="1"/>
          </p:cNvSpPr>
          <p:nvPr>
            <p:ph type="sldNum" sz="quarter" idx="10"/>
          </p:nvPr>
        </p:nvSpPr>
        <p:spPr/>
        <p:txBody>
          <a:bodyPr/>
          <a:lstStyle/>
          <a:p>
            <a:fld id="{2C52CFDC-D2D5-4B9F-BA75-89F771E01AEB}" type="slidenum">
              <a:rPr lang="en-US" smtClean="0"/>
              <a:t>110</a:t>
            </a:fld>
            <a:endParaRPr lang="en-US"/>
          </a:p>
        </p:txBody>
      </p:sp>
    </p:spTree>
    <p:extLst>
      <p:ext uri="{BB962C8B-B14F-4D97-AF65-F5344CB8AC3E}">
        <p14:creationId xmlns:p14="http://schemas.microsoft.com/office/powerpoint/2010/main" val="401282144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111</a:t>
            </a:fld>
            <a:endParaRPr lang="en-US" dirty="0"/>
          </a:p>
        </p:txBody>
      </p:sp>
    </p:spTree>
    <p:extLst>
      <p:ext uri="{BB962C8B-B14F-4D97-AF65-F5344CB8AC3E}">
        <p14:creationId xmlns:p14="http://schemas.microsoft.com/office/powerpoint/2010/main" val="2646018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latin typeface="Calibri"/>
              </a:rPr>
              <a:t>Slide Objectives</a:t>
            </a:r>
          </a:p>
          <a:p>
            <a:pPr marL="171450" indent="-171450">
              <a:buFont typeface="Arial" panose="020B0604020202020204" pitchFamily="34" charset="0"/>
              <a:buChar char="•"/>
            </a:pPr>
            <a:r>
              <a:rPr lang="en-US" dirty="0">
                <a:latin typeface="Calibri"/>
              </a:rPr>
              <a:t>Understand the hierarchy of Blob storage</a:t>
            </a:r>
          </a:p>
          <a:p>
            <a:r>
              <a:rPr lang="en-US" dirty="0">
                <a:latin typeface="Calibri"/>
              </a:rPr>
              <a:t/>
            </a:r>
            <a:br>
              <a:rPr lang="en-US" dirty="0">
                <a:latin typeface="Calibri"/>
              </a:rPr>
            </a:br>
            <a:endParaRPr lang="en-US" dirty="0">
              <a:latin typeface="Calibri"/>
            </a:endParaRPr>
          </a:p>
          <a:p>
            <a:r>
              <a:rPr lang="en-US" b="1" dirty="0">
                <a:latin typeface="Calibri"/>
              </a:rPr>
              <a:t>Speaker Notes</a:t>
            </a:r>
          </a:p>
          <a:p>
            <a:r>
              <a:rPr lang="en-US" b="1" dirty="0">
                <a:latin typeface="Calibri"/>
              </a:rPr>
              <a:t/>
            </a:r>
            <a:br>
              <a:rPr lang="en-US" b="1" dirty="0">
                <a:latin typeface="Calibri"/>
              </a:rPr>
            </a:br>
            <a:endParaRPr lang="en-NZ" b="1" dirty="0">
              <a:latin typeface="Calibri"/>
            </a:endParaRPr>
          </a:p>
          <a:p>
            <a:pPr marL="171450" indent="-171450">
              <a:buFont typeface="Arial" panose="020B0604020202020204" pitchFamily="34" charset="0"/>
              <a:buChar char="•"/>
            </a:pPr>
            <a:r>
              <a:rPr lang="en-NZ" dirty="0">
                <a:latin typeface="Calibri"/>
              </a:rPr>
              <a:t>Put Blob - Creates a new blob or replaces an existing blob within a container.</a:t>
            </a:r>
          </a:p>
          <a:p>
            <a:pPr marL="171450" indent="-171450">
              <a:buFont typeface="Arial" panose="020B0604020202020204" pitchFamily="34" charset="0"/>
              <a:buChar char="•"/>
            </a:pPr>
            <a:r>
              <a:rPr lang="en-NZ" dirty="0">
                <a:latin typeface="Calibri"/>
              </a:rPr>
              <a:t>Get Blob - Reads or downloads a blob from the system, including its metadata and properties.</a:t>
            </a:r>
          </a:p>
          <a:p>
            <a:pPr marL="171450" indent="-171450">
              <a:buFont typeface="Arial" panose="020B0604020202020204" pitchFamily="34" charset="0"/>
              <a:buChar char="•"/>
            </a:pPr>
            <a:r>
              <a:rPr lang="en-NZ" dirty="0">
                <a:latin typeface="Calibri"/>
              </a:rPr>
              <a:t>Delete Blob - Deletes a blob</a:t>
            </a:r>
          </a:p>
          <a:p>
            <a:pPr marL="171450" indent="-171450">
              <a:buFont typeface="Arial" panose="020B0604020202020204" pitchFamily="34" charset="0"/>
              <a:buChar char="•"/>
            </a:pPr>
            <a:r>
              <a:rPr lang="en-NZ" dirty="0">
                <a:latin typeface="Calibri"/>
              </a:rPr>
              <a:t>Copy Blob - Copies a source blob to a destination blob within the same storage account.</a:t>
            </a:r>
          </a:p>
          <a:p>
            <a:pPr marL="171450" indent="-171450">
              <a:buFont typeface="Arial" panose="020B0604020202020204" pitchFamily="34" charset="0"/>
              <a:buChar char="•"/>
            </a:pPr>
            <a:r>
              <a:rPr lang="en-NZ" dirty="0">
                <a:latin typeface="Calibri"/>
              </a:rPr>
              <a:t>SnapShot Blob - The Snapshot Blob operation creates a read-only snapshot of a blob.</a:t>
            </a:r>
          </a:p>
          <a:p>
            <a:pPr marL="171450" indent="-171450">
              <a:buFont typeface="Arial" panose="020B0604020202020204" pitchFamily="34" charset="0"/>
              <a:buChar char="•"/>
            </a:pPr>
            <a:r>
              <a:rPr lang="en-NZ" dirty="0">
                <a:latin typeface="Calibri"/>
              </a:rPr>
              <a:t>Lease Blob - Establishes an exclusive one-minute write lock on a blob. To write to a locked blob, a client must provide a lease ID.</a:t>
            </a:r>
          </a:p>
          <a:p>
            <a:pPr marL="171450" indent="-171450">
              <a:buFont typeface="Arial" panose="020B0604020202020204" pitchFamily="34" charset="0"/>
              <a:buChar char="•"/>
            </a:pPr>
            <a:r>
              <a:rPr lang="en-NZ" dirty="0">
                <a:latin typeface="Calibri"/>
              </a:rPr>
              <a:t/>
            </a:r>
            <a:br>
              <a:rPr lang="en-NZ" dirty="0">
                <a:latin typeface="Calibri"/>
              </a:rPr>
            </a:br>
            <a:endParaRPr lang="en-NZ" dirty="0">
              <a:latin typeface="Calibri"/>
            </a:endParaRPr>
          </a:p>
          <a:p>
            <a:pPr marL="171450" indent="-171450">
              <a:buFont typeface="Arial" panose="020B0604020202020204" pitchFamily="34" charset="0"/>
              <a:buChar char="•"/>
            </a:pPr>
            <a:r>
              <a:rPr lang="en-NZ" dirty="0">
                <a:latin typeface="Calibri"/>
              </a:rPr>
              <a:t>Using the REST API for the Blob service, developers can create a hierarchical namespace similar to a file system. </a:t>
            </a:r>
          </a:p>
          <a:p>
            <a:pPr marL="171450" indent="-171450">
              <a:buFont typeface="Arial" panose="020B0604020202020204" pitchFamily="34" charset="0"/>
              <a:buChar char="•"/>
            </a:pPr>
            <a:r>
              <a:rPr lang="en-NZ" dirty="0">
                <a:latin typeface="Calibri"/>
              </a:rPr>
              <a:t>Blob names may encode a hierarchy by using a configurable path separator. For example, the blob names </a:t>
            </a:r>
            <a:r>
              <a:rPr lang="en-NZ" i="1" dirty="0">
                <a:latin typeface="Calibri"/>
              </a:rPr>
              <a:t>MyGroup/MyBlob1</a:t>
            </a:r>
            <a:r>
              <a:rPr lang="en-NZ" dirty="0">
                <a:latin typeface="Calibri"/>
              </a:rPr>
              <a:t> and </a:t>
            </a:r>
            <a:r>
              <a:rPr lang="en-NZ" i="1" dirty="0">
                <a:latin typeface="Calibri"/>
              </a:rPr>
              <a:t>MyGroup/MyBlob2</a:t>
            </a:r>
            <a:r>
              <a:rPr lang="en-NZ" dirty="0">
                <a:latin typeface="Calibri"/>
              </a:rPr>
              <a:t> imply a virtual level of organization for blobs. </a:t>
            </a:r>
          </a:p>
          <a:p>
            <a:pPr marL="171450" indent="-171450">
              <a:buFont typeface="Arial" panose="020B0604020202020204" pitchFamily="34" charset="0"/>
              <a:buChar char="•"/>
            </a:pPr>
            <a:r>
              <a:rPr lang="en-NZ" dirty="0">
                <a:latin typeface="Calibri"/>
              </a:rPr>
              <a:t>The enumeration operation for blobs supports traversing the virtual hierarchy in a manner similar to that of a file system, so that you can return a set of blobs that are organized beneath a group. </a:t>
            </a:r>
          </a:p>
          <a:p>
            <a:pPr marL="171450" indent="-171450">
              <a:buFont typeface="Arial" panose="020B0604020202020204" pitchFamily="34" charset="0"/>
              <a:buChar char="•"/>
            </a:pPr>
            <a:r>
              <a:rPr lang="en-NZ" dirty="0">
                <a:latin typeface="Calibri"/>
              </a:rPr>
              <a:t>  For example, you can enumerate all blobs organized under </a:t>
            </a:r>
            <a:r>
              <a:rPr lang="en-NZ" i="1" dirty="0">
                <a:latin typeface="Calibri"/>
              </a:rPr>
              <a:t>MyGroup/</a:t>
            </a:r>
            <a:r>
              <a:rPr lang="en-NZ" dirty="0">
                <a:latin typeface="Calibri"/>
              </a:rPr>
              <a:t>.</a:t>
            </a:r>
            <a:endParaRPr lang="en-US" dirty="0">
              <a:latin typeface="Calibri"/>
            </a:endParaRPr>
          </a:p>
          <a:p>
            <a:r>
              <a:rPr lang="en-US" b="1" dirty="0">
                <a:latin typeface="Calibri"/>
              </a:rPr>
              <a:t/>
            </a:r>
            <a:br>
              <a:rPr lang="en-US" b="1" dirty="0">
                <a:latin typeface="Calibri"/>
              </a:rPr>
            </a:br>
            <a:endParaRPr lang="en-US" b="1" dirty="0">
              <a:latin typeface="Calibri"/>
            </a:endParaRPr>
          </a:p>
          <a:p>
            <a:r>
              <a:rPr lang="en-US" b="1" dirty="0">
                <a:latin typeface="Calibri"/>
              </a:rPr>
              <a:t>Notes</a:t>
            </a:r>
            <a:endParaRPr lang="en-NZ" b="1" dirty="0">
              <a:latin typeface="Calibri"/>
            </a:endParaRPr>
          </a:p>
          <a:p>
            <a:r>
              <a:rPr lang="en-NZ" dirty="0">
                <a:latin typeface="Calibri"/>
              </a:rPr>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r>
              <a:rPr lang="en-NZ" dirty="0">
                <a:latin typeface="Calibri"/>
              </a:rPr>
              <a:t/>
            </a:r>
            <a:br>
              <a:rPr lang="en-NZ" dirty="0">
                <a:latin typeface="Calibri"/>
              </a:rPr>
            </a:br>
            <a:endParaRPr lang="en-NZ" dirty="0">
              <a:latin typeface="Calibri"/>
            </a:endParaRPr>
          </a:p>
          <a:p>
            <a:r>
              <a:rPr lang="en-NZ" dirty="0">
                <a:latin typeface="Calibri"/>
              </a:rPr>
              <a:t>Block blobs, which are optimized for streaming. This type of blob is the only blob type available with versions prior to 2009-09-19.</a:t>
            </a:r>
          </a:p>
          <a:p>
            <a:r>
              <a:rPr lang="en-NZ" dirty="0">
                <a:latin typeface="Calibri"/>
              </a:rPr>
              <a:t/>
            </a:r>
            <a:br>
              <a:rPr lang="en-NZ" dirty="0">
                <a:latin typeface="Calibri"/>
              </a:rPr>
            </a:br>
            <a:endParaRPr lang="en-NZ" dirty="0">
              <a:latin typeface="Calibri"/>
            </a:endParaRPr>
          </a:p>
          <a:p>
            <a:r>
              <a:rPr lang="en-NZ" dirty="0">
                <a:latin typeface="Calibri"/>
              </a:rPr>
              <a:t/>
            </a:r>
            <a:br>
              <a:rPr lang="en-NZ" dirty="0">
                <a:latin typeface="Calibri"/>
              </a:rPr>
            </a:br>
            <a:endParaRPr lang="en-NZ" dirty="0">
              <a:latin typeface="Calibri"/>
            </a:endParaRPr>
          </a:p>
          <a:p>
            <a:r>
              <a:rPr lang="en-NZ" dirty="0">
                <a:latin typeface="Calibri"/>
              </a:rPr>
              <a:t>Page blobs, which are optimized for random read/write operations and which provide the ability to write to a range of bytes in a blob. Page blobs are available only with version 2009-09-19.</a:t>
            </a:r>
          </a:p>
          <a:p>
            <a:r>
              <a:rPr lang="en-NZ" dirty="0">
                <a:latin typeface="Calibri"/>
              </a:rPr>
              <a:t/>
            </a:r>
            <a:br>
              <a:rPr lang="en-NZ" dirty="0">
                <a:latin typeface="Calibri"/>
              </a:rPr>
            </a:br>
            <a:endParaRPr lang="en-NZ" dirty="0">
              <a:latin typeface="Calibri"/>
            </a:endParaRPr>
          </a:p>
          <a:p>
            <a:r>
              <a:rPr lang="en-NZ" dirty="0">
                <a:latin typeface="Calibri"/>
              </a:rPr>
              <a:t/>
            </a:r>
            <a:br>
              <a:rPr lang="en-NZ" dirty="0">
                <a:latin typeface="Calibri"/>
              </a:rPr>
            </a:br>
            <a:endParaRPr lang="en-NZ" dirty="0">
              <a:latin typeface="Calibri"/>
            </a:endParaRPr>
          </a:p>
          <a:p>
            <a:r>
              <a:rPr lang="en-NZ" dirty="0">
                <a:latin typeface="Calibri"/>
              </a:rPr>
              <a:t>Containers and blobs support user-defined metadata in the form of name-value pairs specified as headers on a request operation.</a:t>
            </a:r>
          </a:p>
          <a:p>
            <a:r>
              <a:rPr lang="en-NZ" dirty="0">
                <a:latin typeface="Calibri"/>
              </a:rPr>
              <a:t/>
            </a:r>
            <a:br>
              <a:rPr lang="en-NZ" dirty="0">
                <a:latin typeface="Calibri"/>
              </a:rPr>
            </a:br>
            <a:endParaRPr lang="en-NZ" dirty="0">
              <a:latin typeface="Calibri"/>
            </a:endParaRPr>
          </a:p>
          <a:p>
            <a:r>
              <a:rPr lang="en-NZ" dirty="0">
                <a:latin typeface="Calibri"/>
              </a:rPr>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r>
              <a:rPr lang="en-NZ" dirty="0">
                <a:latin typeface="Calibri"/>
              </a:rPr>
              <a:t/>
            </a:r>
            <a:br>
              <a:rPr lang="en-NZ" dirty="0">
                <a:latin typeface="Calibri"/>
              </a:rPr>
            </a:br>
            <a:endParaRPr lang="en-NZ" dirty="0">
              <a:latin typeface="Calibri"/>
            </a:endParaRPr>
          </a:p>
          <a:p>
            <a:r>
              <a:rPr lang="en-NZ" dirty="0">
                <a:latin typeface="Calibri"/>
              </a:rPr>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r>
              <a:rPr lang="en-NZ" dirty="0">
                <a:latin typeface="Calibri"/>
              </a:rPr>
              <a:t/>
            </a:r>
            <a:br>
              <a:rPr lang="en-NZ" dirty="0">
                <a:latin typeface="Calibri"/>
              </a:rPr>
            </a:br>
            <a:endParaRPr lang="en-NZ" dirty="0">
              <a:latin typeface="Calibri"/>
            </a:endParaRPr>
          </a:p>
          <a:p>
            <a:r>
              <a:rPr lang="en-NZ" dirty="0">
                <a:latin typeface="Calibri"/>
              </a:rPr>
              <a:t>Page blobs are created and initialized with a maximum size with a call to Put Blob. To write content to a page blob, you call the Put Page operation. The maximum size currently supported for a page blob is 1 TB.</a:t>
            </a:r>
          </a:p>
          <a:p>
            <a:r>
              <a:rPr lang="en-NZ" dirty="0">
                <a:latin typeface="Calibri"/>
              </a:rPr>
              <a:t/>
            </a:r>
            <a:br>
              <a:rPr lang="en-NZ" dirty="0">
                <a:latin typeface="Calibri"/>
              </a:rPr>
            </a:br>
            <a:endParaRPr lang="en-NZ" dirty="0">
              <a:latin typeface="Calibri"/>
            </a:endParaRPr>
          </a:p>
          <a:p>
            <a:r>
              <a:rPr lang="en-NZ" dirty="0">
                <a:latin typeface="Calibri"/>
              </a:rPr>
              <a:t>Blobs support conditional update operations that may be useful for concurrency control and efficient uploading. </a:t>
            </a:r>
          </a:p>
          <a:p>
            <a:r>
              <a:rPr lang="en-NZ" dirty="0">
                <a:latin typeface="Calibri"/>
              </a:rPr>
              <a:t/>
            </a:r>
            <a:br>
              <a:rPr lang="en-NZ" dirty="0">
                <a:latin typeface="Calibri"/>
              </a:rPr>
            </a:br>
            <a:endParaRPr lang="en-NZ" dirty="0">
              <a:latin typeface="Calibri"/>
            </a:endParaRPr>
          </a:p>
          <a:p>
            <a:r>
              <a:rPr lang="en-NZ" dirty="0">
                <a:latin typeface="Calibri"/>
              </a:rPr>
              <a:t>Blobs can be read by calling the Get Blob operation. A client may read the entire blob, or an arbitrary range of bytes. </a:t>
            </a:r>
          </a:p>
          <a:p>
            <a:r>
              <a:rPr lang="en-NZ" dirty="0">
                <a:latin typeface="Calibri"/>
              </a:rPr>
              <a:t/>
            </a:r>
            <a:br>
              <a:rPr lang="en-NZ" dirty="0">
                <a:latin typeface="Calibri"/>
              </a:rPr>
            </a:br>
            <a:endParaRPr lang="en-NZ" dirty="0">
              <a:latin typeface="Calibri"/>
            </a:endParaRPr>
          </a:p>
          <a:p>
            <a:r>
              <a:rPr lang="en-NZ" dirty="0">
                <a:latin typeface="Calibri"/>
              </a:rPr>
              <a:t>For the Blob service API reference, see Blob Service API.</a:t>
            </a:r>
            <a:endParaRPr lang="en-US" dirty="0">
              <a:latin typeface="Calibri"/>
            </a:endParaRPr>
          </a:p>
          <a:p>
            <a:r>
              <a:rPr lang="en-US" dirty="0">
                <a:latin typeface="Calibri"/>
              </a:rPr>
              <a:t/>
            </a:r>
            <a:br>
              <a:rPr lang="en-US" dirty="0">
                <a:latin typeface="Calibri"/>
              </a:rPr>
            </a:br>
            <a:endParaRPr lang="en-US" dirty="0">
              <a:latin typeface="Calibri"/>
            </a:endParaRPr>
          </a:p>
        </p:txBody>
      </p:sp>
      <p:sp>
        <p:nvSpPr>
          <p:cNvPr id="4" name="Slide Number Placeholder 3"/>
          <p:cNvSpPr>
            <a:spLocks noGrp="1"/>
          </p:cNvSpPr>
          <p:nvPr>
            <p:ph type="sldNum" sz="quarter" idx="10"/>
          </p:nvPr>
        </p:nvSpPr>
        <p:spPr/>
        <p:txBody>
          <a:bodyPr/>
          <a:lstStyle/>
          <a:p>
            <a:fld id="{97F3309C-40B0-400F-9DDF-37D5F192F07E}" type="slidenum">
              <a:rPr lang="en-US" smtClean="0"/>
              <a:pPr/>
              <a:t>11</a:t>
            </a:fld>
            <a:endParaRPr lang="en-US" dirty="0"/>
          </a:p>
        </p:txBody>
      </p:sp>
    </p:spTree>
    <p:extLst>
      <p:ext uri="{BB962C8B-B14F-4D97-AF65-F5344CB8AC3E}">
        <p14:creationId xmlns:p14="http://schemas.microsoft.com/office/powerpoint/2010/main" val="32147682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112</a:t>
            </a:fld>
            <a:endParaRPr lang="en-US" dirty="0"/>
          </a:p>
        </p:txBody>
      </p:sp>
    </p:spTree>
    <p:extLst>
      <p:ext uri="{BB962C8B-B14F-4D97-AF65-F5344CB8AC3E}">
        <p14:creationId xmlns:p14="http://schemas.microsoft.com/office/powerpoint/2010/main" val="25424218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113</a:t>
            </a:fld>
            <a:endParaRPr lang="en-US" dirty="0"/>
          </a:p>
        </p:txBody>
      </p:sp>
    </p:spTree>
    <p:extLst>
      <p:ext uri="{BB962C8B-B14F-4D97-AF65-F5344CB8AC3E}">
        <p14:creationId xmlns:p14="http://schemas.microsoft.com/office/powerpoint/2010/main" val="10369384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114</a:t>
            </a:fld>
            <a:endParaRPr lang="en-US" dirty="0"/>
          </a:p>
        </p:txBody>
      </p:sp>
    </p:spTree>
    <p:extLst>
      <p:ext uri="{BB962C8B-B14F-4D97-AF65-F5344CB8AC3E}">
        <p14:creationId xmlns:p14="http://schemas.microsoft.com/office/powerpoint/2010/main" val="36907371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is now</a:t>
            </a:r>
            <a:r>
              <a:rPr lang="en-US" baseline="0" dirty="0">
                <a:effectLst/>
              </a:rPr>
              <a:t> supported: http://azure.microsoft.com/blog/2014/12/11/preview-available-for-next-generation-of-azure-sql-database/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115</a:t>
            </a:fld>
            <a:endParaRPr lang="en-US" dirty="0"/>
          </a:p>
        </p:txBody>
      </p:sp>
    </p:spTree>
    <p:extLst>
      <p:ext uri="{BB962C8B-B14F-4D97-AF65-F5344CB8AC3E}">
        <p14:creationId xmlns:p14="http://schemas.microsoft.com/office/powerpoint/2010/main" val="358836476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Highlight</a:t>
            </a:r>
            <a:r>
              <a:rPr lang="en-US" baseline="0" dirty="0">
                <a:effectLst/>
                <a:latin typeface="Segoe UI" panose="020B0502040204020203" pitchFamily="34" charset="0"/>
              </a:rPr>
              <a:t> the set of tools </a:t>
            </a:r>
            <a:r>
              <a:rPr lang="en-US" sz="900" baseline="0" dirty="0"/>
              <a:t>for developers when interacting with Microsoft Azure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Transition statement(s) to setup the slide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SQL</a:t>
            </a:r>
            <a:r>
              <a:rPr lang="en-US" baseline="0" dirty="0">
                <a:effectLst/>
                <a:latin typeface="Segoe UI" panose="020B0502040204020203" pitchFamily="34" charset="0"/>
              </a:rPr>
              <a:t> Database Management Portal -&gt; Cross Browser, Unified Management Experience</a:t>
            </a:r>
            <a:endParaRPr lang="en-US" dirty="0">
              <a:effectLst/>
            </a:endParaRPr>
          </a:p>
          <a:p>
            <a:pPr rtl="0"/>
            <a:r>
              <a:rPr lang="en-US" dirty="0">
                <a:effectLst/>
                <a:latin typeface="Segoe UI" panose="020B0502040204020203" pitchFamily="34" charset="0"/>
              </a:rPr>
              <a:t>SQL Server Data Tools -&gt; Integrated Database</a:t>
            </a:r>
            <a:r>
              <a:rPr lang="en-US" baseline="0" dirty="0">
                <a:effectLst/>
                <a:latin typeface="Segoe UI" panose="020B0502040204020203" pitchFamily="34" charset="0"/>
              </a:rPr>
              <a:t> Design Environment, Table Designer, Debugging, T-SQL Editor</a:t>
            </a:r>
            <a:endParaRPr lang="en-US" dirty="0">
              <a:effectLst/>
            </a:endParaRPr>
          </a:p>
          <a:p>
            <a:pPr rtl="0"/>
            <a:r>
              <a:rPr lang="en-US" b="1" dirty="0">
                <a:effectLst/>
                <a:latin typeface="Segoe UI" panose="020B0502040204020203" pitchFamily="34" charset="0"/>
              </a:rPr>
              <a:t>Notes:</a:t>
            </a:r>
            <a:endParaRPr lang="en-US" dirty="0">
              <a:effectLst/>
            </a:endParaRPr>
          </a:p>
          <a:p>
            <a:pPr marL="167970" indent="-167970">
              <a:buFont typeface="Arial" pitchFamily="34" charset="0"/>
              <a:buChar char="•"/>
            </a:pPr>
            <a:r>
              <a:rPr lang="en-US" sz="900" dirty="0"/>
              <a:t>IntelliSense in T-SQL Editor</a:t>
            </a:r>
          </a:p>
          <a:p>
            <a:pPr marL="167970" indent="-167970">
              <a:buFont typeface="Arial" pitchFamily="34" charset="0"/>
              <a:buChar char="•"/>
            </a:pPr>
            <a:r>
              <a:rPr lang="en-US" sz="900" spc="-51" dirty="0">
                <a:solidFill>
                  <a:schemeClr val="tx1"/>
                </a:solidFill>
              </a:rPr>
              <a:t>SQL Server Data Tools</a:t>
            </a:r>
            <a:endParaRPr lang="en-US" sz="900" dirty="0"/>
          </a:p>
          <a:p>
            <a:pPr marL="167970" indent="-167970">
              <a:buFont typeface="Arial" pitchFamily="34" charset="0"/>
              <a:buChar char="•"/>
            </a:pPr>
            <a:r>
              <a:rPr lang="en-US" sz="900" dirty="0"/>
              <a:t>Strive to make it consistent as possible</a:t>
            </a:r>
          </a:p>
          <a:p>
            <a:pPr marL="167970" indent="-167970">
              <a:buFont typeface="Arial" pitchFamily="34" charset="0"/>
              <a:buChar char="•"/>
            </a:pPr>
            <a:r>
              <a:rPr lang="en-US" sz="900" dirty="0"/>
              <a:t>Intersection with the cloud</a:t>
            </a:r>
          </a:p>
          <a:p>
            <a:pPr marL="167970" indent="-167970">
              <a:buFont typeface="Arial" pitchFamily="34" charset="0"/>
              <a:buChar char="•"/>
            </a:pPr>
            <a:r>
              <a:rPr lang="en-US" sz="900" dirty="0"/>
              <a:t>Bridging you to the new cloud world</a:t>
            </a:r>
          </a:p>
          <a:p>
            <a:pPr marL="167970" indent="-167970">
              <a:buFont typeface="Arial" pitchFamily="34" charset="0"/>
              <a:buChar char="•"/>
            </a:pPr>
            <a:r>
              <a:rPr lang="en-US" sz="900" dirty="0"/>
              <a:t>Consistency to the new</a:t>
            </a:r>
            <a:r>
              <a:rPr lang="en-US" sz="900" baseline="0" dirty="0"/>
              <a:t> developer experience</a:t>
            </a:r>
          </a:p>
          <a:p>
            <a:pPr marL="167970" indent="-167970">
              <a:buFont typeface="Arial" pitchFamily="34" charset="0"/>
              <a:buChar char="•"/>
            </a:pPr>
            <a:r>
              <a:rPr lang="en-US" sz="900" baseline="0" dirty="0"/>
              <a:t>Consistency with the new cloud model</a:t>
            </a:r>
            <a:endParaRPr lang="en-US" sz="90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116</a:t>
            </a:fld>
            <a:endParaRPr lang="en-US" dirty="0"/>
          </a:p>
        </p:txBody>
      </p:sp>
    </p:spTree>
    <p:extLst>
      <p:ext uri="{BB962C8B-B14F-4D97-AF65-F5344CB8AC3E}">
        <p14:creationId xmlns:p14="http://schemas.microsoft.com/office/powerpoint/2010/main" val="28676434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117</a:t>
            </a:fld>
            <a:endParaRPr lang="en-US"/>
          </a:p>
        </p:txBody>
      </p:sp>
    </p:spTree>
    <p:extLst>
      <p:ext uri="{BB962C8B-B14F-4D97-AF65-F5344CB8AC3E}">
        <p14:creationId xmlns:p14="http://schemas.microsoft.com/office/powerpoint/2010/main" val="24421039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118</a:t>
            </a:fld>
            <a:endParaRPr lang="en-US">
              <a:solidFill>
                <a:prstClr val="black"/>
              </a:solidFill>
            </a:endParaRPr>
          </a:p>
        </p:txBody>
      </p:sp>
    </p:spTree>
    <p:extLst>
      <p:ext uri="{BB962C8B-B14F-4D97-AF65-F5344CB8AC3E}">
        <p14:creationId xmlns:p14="http://schemas.microsoft.com/office/powerpoint/2010/main" val="26929217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Elastic pools simplify the process of creating, maintaining, and managing both performance and cost for large numbers of Azure SQL databases.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Manage large numbers of databases that have unpredictable resource demands.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Ability</a:t>
            </a:r>
            <a:r>
              <a:rPr lang="en-US" sz="1200" b="0" i="0" kern="1200" baseline="0" dirty="0">
                <a:solidFill>
                  <a:schemeClr val="tx1"/>
                </a:solidFill>
                <a:effectLst/>
                <a:latin typeface="+mn-lt"/>
                <a:ea typeface="+mn-ea"/>
                <a:cs typeface="+mn-cs"/>
              </a:rPr>
              <a:t> to </a:t>
            </a:r>
            <a:r>
              <a:rPr lang="en-US" sz="1200" b="0" i="0" kern="1200" dirty="0">
                <a:solidFill>
                  <a:schemeClr val="tx1"/>
                </a:solidFill>
                <a:effectLst/>
                <a:latin typeface="+mn-lt"/>
                <a:ea typeface="+mn-ea"/>
                <a:cs typeface="+mn-cs"/>
              </a:rPr>
              <a:t>run centralized queries and reporting tools across</a:t>
            </a:r>
            <a:r>
              <a:rPr lang="en-US" sz="1200" b="0" i="0" kern="1200" baseline="0" dirty="0">
                <a:solidFill>
                  <a:schemeClr val="tx1"/>
                </a:solidFill>
                <a:effectLst/>
                <a:latin typeface="+mn-lt"/>
                <a:ea typeface="+mn-ea"/>
                <a:cs typeface="+mn-cs"/>
              </a:rPr>
              <a:t> database pool.</a:t>
            </a:r>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119</a:t>
            </a:fld>
            <a:endParaRPr lang="en-US">
              <a:solidFill>
                <a:prstClr val="black"/>
              </a:solidFill>
            </a:endParaRPr>
          </a:p>
        </p:txBody>
      </p:sp>
    </p:spTree>
    <p:extLst>
      <p:ext uri="{BB962C8B-B14F-4D97-AF65-F5344CB8AC3E}">
        <p14:creationId xmlns:p14="http://schemas.microsoft.com/office/powerpoint/2010/main" val="26184312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505050"/>
                </a:solidFill>
                <a:latin typeface="wf_segoe-ui_normal"/>
              </a:rPr>
              <a:t>Execute administrative tasks across each database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505050"/>
              </a:solidFill>
              <a:latin typeface="wf_segoe-ui_norma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Don’t have to connec</a:t>
            </a:r>
            <a:r>
              <a:rPr lang="en-US" sz="1200" b="0" i="0" kern="1200" baseline="0" dirty="0">
                <a:solidFill>
                  <a:schemeClr val="tx1"/>
                </a:solidFill>
                <a:effectLst/>
                <a:latin typeface="+mn-lt"/>
                <a:ea typeface="+mn-ea"/>
                <a:cs typeface="+mn-cs"/>
              </a:rPr>
              <a:t>t to </a:t>
            </a:r>
            <a:r>
              <a:rPr lang="en-US" sz="1200" b="0" i="0" kern="1200" dirty="0">
                <a:solidFill>
                  <a:schemeClr val="tx1"/>
                </a:solidFill>
                <a:effectLst/>
                <a:latin typeface="+mn-lt"/>
                <a:ea typeface="+mn-ea"/>
                <a:cs typeface="+mn-cs"/>
              </a:rPr>
              <a:t>each database independently in order to run T-SQL statements or perform other administrative tasks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For example, you can easily update the schema in every database to include a new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Elastic database jobs handles the task of logging in, and reliably running the script for you, while logging the status of execution for each database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121</a:t>
            </a:fld>
            <a:endParaRPr lang="en-US">
              <a:solidFill>
                <a:prstClr val="black"/>
              </a:solidFill>
            </a:endParaRPr>
          </a:p>
        </p:txBody>
      </p:sp>
    </p:spTree>
    <p:extLst>
      <p:ext uri="{BB962C8B-B14F-4D97-AF65-F5344CB8AC3E}">
        <p14:creationId xmlns:p14="http://schemas.microsoft.com/office/powerpoint/2010/main" val="407215378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122</a:t>
            </a:fld>
            <a:endParaRPr lang="en-US">
              <a:solidFill>
                <a:prstClr val="black"/>
              </a:solidFill>
            </a:endParaRPr>
          </a:p>
        </p:txBody>
      </p:sp>
    </p:spTree>
    <p:extLst>
      <p:ext uri="{BB962C8B-B14F-4D97-AF65-F5344CB8AC3E}">
        <p14:creationId xmlns:p14="http://schemas.microsoft.com/office/powerpoint/2010/main" val="194492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a:t>
            </a:r>
          </a:p>
          <a:p>
            <a:endParaRPr lang="en-US" dirty="0"/>
          </a:p>
          <a:p>
            <a:r>
              <a:rPr lang="en-US" b="1" dirty="0"/>
              <a:t>Speaker Notes</a:t>
            </a:r>
          </a:p>
          <a:p>
            <a:pPr marL="171450" indent="-171450">
              <a:buFont typeface="Arial" pitchFamily="34" charset="0"/>
              <a:buChar char="•"/>
            </a:pPr>
            <a:r>
              <a:rPr lang="en-NZ" dirty="0"/>
              <a:t>The Table service provides structured storage in the form of tables. </a:t>
            </a:r>
          </a:p>
          <a:p>
            <a:pPr marL="171450" indent="-171450">
              <a:buFont typeface="Arial" pitchFamily="34" charset="0"/>
              <a:buChar char="•"/>
            </a:pPr>
            <a:r>
              <a:rPr lang="en-NZ" dirty="0"/>
              <a:t>The Table service supports a REST API that is compliant with the ADO.NET Data Services REST API. </a:t>
            </a:r>
          </a:p>
          <a:p>
            <a:pPr marL="171450" indent="-171450">
              <a:buFont typeface="Arial" pitchFamily="34" charset="0"/>
              <a:buChar char="•"/>
            </a:pPr>
            <a:r>
              <a:rPr lang="en-NZ" dirty="0"/>
              <a:t>Developers may also use the .NET Client Library for ADO.NET Data Services to access the Table service.</a:t>
            </a:r>
            <a:endParaRPr lang="en-US" b="1"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endParaRPr lang="en-US" dirty="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a:p>
          <a:p>
            <a:endParaRPr lang="en-NZ" dirty="0"/>
          </a:p>
          <a:p>
            <a:endParaRPr lang="en-US" dirty="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9209087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This</a:t>
            </a:r>
            <a:r>
              <a:rPr lang="sv-SE" dirty="0"/>
              <a:t> </a:t>
            </a:r>
            <a:r>
              <a:rPr lang="sv-SE" dirty="0" err="1"/>
              <a:t>section</a:t>
            </a:r>
            <a:r>
              <a:rPr lang="sv-SE" dirty="0"/>
              <a:t> is </a:t>
            </a:r>
            <a:r>
              <a:rPr lang="sv-SE" dirty="0" err="1"/>
              <a:t>optional</a:t>
            </a:r>
            <a:r>
              <a:rPr lang="sv-SE" dirty="0"/>
              <a:t>. If </a:t>
            </a:r>
            <a:r>
              <a:rPr lang="sv-SE" dirty="0" err="1"/>
              <a:t>you</a:t>
            </a:r>
            <a:r>
              <a:rPr lang="sv-SE" dirty="0"/>
              <a:t> </a:t>
            </a:r>
            <a:r>
              <a:rPr lang="sv-SE" dirty="0" err="1"/>
              <a:t>have</a:t>
            </a:r>
            <a:r>
              <a:rPr lang="sv-SE" dirty="0"/>
              <a:t> an </a:t>
            </a:r>
            <a:r>
              <a:rPr lang="sv-SE" dirty="0" err="1"/>
              <a:t>audience</a:t>
            </a:r>
            <a:r>
              <a:rPr lang="sv-SE" dirty="0"/>
              <a:t> </a:t>
            </a:r>
            <a:r>
              <a:rPr lang="sv-SE" dirty="0" err="1"/>
              <a:t>with</a:t>
            </a:r>
            <a:r>
              <a:rPr lang="sv-SE" dirty="0"/>
              <a:t> a </a:t>
            </a:r>
            <a:r>
              <a:rPr lang="sv-SE" dirty="0" err="1"/>
              <a:t>specifi</a:t>
            </a:r>
            <a:r>
              <a:rPr lang="sv-SE" baseline="0" dirty="0" err="1"/>
              <a:t>c</a:t>
            </a:r>
            <a:r>
              <a:rPr lang="sv-SE" baseline="0" dirty="0"/>
              <a:t> </a:t>
            </a:r>
            <a:r>
              <a:rPr lang="sv-SE" baseline="0" dirty="0" err="1"/>
              <a:t>interest</a:t>
            </a:r>
            <a:r>
              <a:rPr lang="sv-SE" baseline="0" dirty="0"/>
              <a:t> in </a:t>
            </a:r>
            <a:r>
              <a:rPr lang="sv-SE" baseline="0" dirty="0" err="1"/>
              <a:t>this</a:t>
            </a:r>
            <a:r>
              <a:rPr lang="sv-SE" baseline="0" dirty="0"/>
              <a:t> </a:t>
            </a:r>
            <a:r>
              <a:rPr lang="sv-SE" baseline="0" dirty="0" err="1"/>
              <a:t>there</a:t>
            </a:r>
            <a:r>
              <a:rPr lang="sv-SE" baseline="0" dirty="0"/>
              <a:t> </a:t>
            </a:r>
            <a:r>
              <a:rPr lang="sv-SE" baseline="0" dirty="0" err="1"/>
              <a:t>are</a:t>
            </a:r>
            <a:r>
              <a:rPr lang="sv-SE" baseline="0" dirty="0"/>
              <a:t> </a:t>
            </a:r>
            <a:r>
              <a:rPr lang="sv-SE" baseline="0" dirty="0" err="1"/>
              <a:t>many</a:t>
            </a:r>
            <a:r>
              <a:rPr lang="sv-SE" baseline="0" dirty="0"/>
              <a:t> </a:t>
            </a:r>
            <a:r>
              <a:rPr lang="sv-SE" baseline="0" dirty="0" err="1"/>
              <a:t>more</a:t>
            </a:r>
            <a:r>
              <a:rPr lang="sv-SE" baseline="0" dirty="0"/>
              <a:t> </a:t>
            </a:r>
            <a:r>
              <a:rPr lang="sv-SE" baseline="0" dirty="0" err="1"/>
              <a:t>slides</a:t>
            </a:r>
            <a:r>
              <a:rPr lang="sv-SE" baseline="0" dirty="0"/>
              <a:t> </a:t>
            </a:r>
            <a:r>
              <a:rPr lang="sv-SE" baseline="0" dirty="0" err="1"/>
              <a:t>hidden</a:t>
            </a:r>
            <a:r>
              <a:rPr lang="sv-SE" baseline="0" dirty="0"/>
              <a:t> in a </a:t>
            </a:r>
            <a:r>
              <a:rPr lang="sv-SE" baseline="0" dirty="0" err="1"/>
              <a:t>section</a:t>
            </a:r>
            <a:r>
              <a:rPr lang="sv-SE" baseline="0" dirty="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123</a:t>
            </a:fld>
            <a:endParaRPr lang="en-US"/>
          </a:p>
        </p:txBody>
      </p:sp>
    </p:spTree>
    <p:extLst>
      <p:ext uri="{BB962C8B-B14F-4D97-AF65-F5344CB8AC3E}">
        <p14:creationId xmlns:p14="http://schemas.microsoft.com/office/powerpoint/2010/main" val="276165849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latin typeface="Segoe UI Light" panose="020B0502040204020203" pitchFamily="34" charset="0"/>
                <a:cs typeface="Segoe UI Light" panose="020B0502040204020203" pitchFamily="34" charset="0"/>
              </a:rPr>
              <a:t>Classic 3-tier enterprise architecture</a:t>
            </a:r>
          </a:p>
          <a:p>
            <a:pPr algn="l"/>
            <a:r>
              <a:rPr lang="en-US" dirty="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4/15/2016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124</a:t>
            </a:fld>
            <a:endParaRPr lang="en-US" dirty="0">
              <a:solidFill>
                <a:prstClr val="black"/>
              </a:solidFill>
            </a:endParaRPr>
          </a:p>
        </p:txBody>
      </p:sp>
    </p:spTree>
    <p:extLst>
      <p:ext uri="{BB962C8B-B14F-4D97-AF65-F5344CB8AC3E}">
        <p14:creationId xmlns:p14="http://schemas.microsoft.com/office/powerpoint/2010/main" val="22532081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125</a:t>
            </a:fld>
            <a:endParaRPr lang="en-US"/>
          </a:p>
        </p:txBody>
      </p:sp>
    </p:spTree>
    <p:extLst>
      <p:ext uri="{BB962C8B-B14F-4D97-AF65-F5344CB8AC3E}">
        <p14:creationId xmlns:p14="http://schemas.microsoft.com/office/powerpoint/2010/main" val="33536521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solidFill>
                  <a:srgbClr val="00B0F0"/>
                </a:solidFill>
              </a:rPr>
              <a:t>Vertical: </a:t>
            </a:r>
            <a:r>
              <a:rPr lang="en-US" dirty="0"/>
              <a:t>Change service-tiers for a given database as capacity needs fluctuate</a:t>
            </a:r>
          </a:p>
          <a:p>
            <a:pPr marL="0" indent="0">
              <a:buNone/>
            </a:pPr>
            <a:r>
              <a:rPr lang="en-US" dirty="0">
                <a:solidFill>
                  <a:srgbClr val="00B0F0"/>
                </a:solidFill>
              </a:rPr>
              <a:t>Horizontal: </a:t>
            </a:r>
            <a:r>
              <a:rPr lang="en-US" dirty="0"/>
              <a:t>Add or remove databases as more or less capacity is needed</a:t>
            </a:r>
          </a:p>
          <a:p>
            <a:pPr marL="0" indent="0">
              <a:buNone/>
            </a:pPr>
            <a:endParaRPr lang="en-US" dirty="0"/>
          </a:p>
          <a:p>
            <a:pPr marL="0" indent="0">
              <a:buNone/>
            </a:pPr>
            <a:r>
              <a:rPr lang="en-US" b="1" dirty="0"/>
              <a:t>Animation:</a:t>
            </a:r>
          </a:p>
          <a:p>
            <a:pPr marL="0" indent="0">
              <a:buNone/>
            </a:pPr>
            <a:endParaRPr lang="en-US" dirty="0"/>
          </a:p>
          <a:p>
            <a:pPr marL="0" indent="0">
              <a:buNone/>
            </a:pPr>
            <a:r>
              <a:rPr lang="en-US" dirty="0"/>
              <a:t>We</a:t>
            </a:r>
            <a:r>
              <a:rPr lang="en-US" baseline="0" dirty="0"/>
              <a:t> start off with 3 basic databases</a:t>
            </a:r>
          </a:p>
          <a:p>
            <a:pPr marL="0" indent="0">
              <a:buNone/>
            </a:pPr>
            <a:r>
              <a:rPr lang="en-US" baseline="0" dirty="0"/>
              <a:t>[click]: We can vertically scale one of these to a standard instance</a:t>
            </a:r>
          </a:p>
          <a:p>
            <a:pPr marL="0" indent="0">
              <a:buNone/>
            </a:pPr>
            <a:r>
              <a:rPr lang="en-US" baseline="0" dirty="0"/>
              <a:t>[click]: We can also add more instances by scaling horizontally</a:t>
            </a:r>
          </a:p>
          <a:p>
            <a:pPr marL="0" indent="0">
              <a:buNone/>
            </a:pPr>
            <a:r>
              <a:rPr lang="en-US" baseline="0" dirty="0"/>
              <a:t>[click]: If an instance need more headroom, we can always still vertically scale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126</a:t>
            </a:fld>
            <a:endParaRPr lang="en-US"/>
          </a:p>
        </p:txBody>
      </p:sp>
    </p:spTree>
    <p:extLst>
      <p:ext uri="{BB962C8B-B14F-4D97-AF65-F5344CB8AC3E}">
        <p14:creationId xmlns:p14="http://schemas.microsoft.com/office/powerpoint/2010/main" val="390373134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4/15/2016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127</a:t>
            </a:fld>
            <a:endParaRPr lang="en-US" dirty="0">
              <a:solidFill>
                <a:prstClr val="black"/>
              </a:solidFill>
            </a:endParaRPr>
          </a:p>
        </p:txBody>
      </p:sp>
    </p:spTree>
    <p:extLst>
      <p:ext uri="{BB962C8B-B14F-4D97-AF65-F5344CB8AC3E}">
        <p14:creationId xmlns:p14="http://schemas.microsoft.com/office/powerpoint/2010/main" val="2692365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a:t>
            </a:r>
            <a:r>
              <a:rPr lang="sv-SE" baseline="0" dirty="0"/>
              <a:t>SQL Server in a Microsoft Azure Virtual Machine!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128</a:t>
            </a:fld>
            <a:endParaRPr lang="en-US"/>
          </a:p>
        </p:txBody>
      </p:sp>
    </p:spTree>
    <p:extLst>
      <p:ext uri="{BB962C8B-B14F-4D97-AF65-F5344CB8AC3E}">
        <p14:creationId xmlns:p14="http://schemas.microsoft.com/office/powerpoint/2010/main" val="18485010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131</a:t>
            </a:fld>
            <a:endParaRPr lang="en-US"/>
          </a:p>
        </p:txBody>
      </p:sp>
    </p:spTree>
    <p:extLst>
      <p:ext uri="{BB962C8B-B14F-4D97-AF65-F5344CB8AC3E}">
        <p14:creationId xmlns:p14="http://schemas.microsoft.com/office/powerpoint/2010/main" val="3935047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Full-Text Search </a:t>
            </a:r>
            <a:r>
              <a:rPr lang="en-US"/>
              <a:t>now supported</a:t>
            </a:r>
            <a:r>
              <a:rPr lang="en-US" baseline="0"/>
              <a:t> https://msdn.microsoft.com/library/ms142571.aspx</a:t>
            </a:r>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132</a:t>
            </a:fld>
            <a:endParaRPr lang="en-US"/>
          </a:p>
        </p:txBody>
      </p:sp>
    </p:spTree>
    <p:extLst>
      <p:ext uri="{BB962C8B-B14F-4D97-AF65-F5344CB8AC3E}">
        <p14:creationId xmlns:p14="http://schemas.microsoft.com/office/powerpoint/2010/main" val="10691175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there are certain trends in modern application development that have surfaced in the last few years. These are - “Applications which…”</a:t>
            </a:r>
            <a:endParaRPr lang="en-US" dirty="0"/>
          </a:p>
          <a:p>
            <a:endParaRPr lang="en-US" baseline="0" dirty="0"/>
          </a:p>
          <a:p>
            <a:r>
              <a:rPr lang="en-US" baseline="0" dirty="0"/>
              <a:t>There are existing Azure services that meet the needs of one or more of the scenarios on this list, but DocumentDB meets the requirements demanded by all of these trends. DocumentDB fills a gap in the Azure data services portfolio.</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heard from internal and external customers that they didn’t want to run and manage NoSQL document stores especially at massive scale. Customers also told us they needed more of the query and transaction processing capabilities that are inherent to relational systems. So we considered what it would take to build a schema-free database with robust query and transaction processing using modern data formats, languages and protocols – the result of this effort is DocumentDB</a:t>
            </a:r>
            <a:endParaRPr lang="en-US" baseline="0" dirty="0"/>
          </a:p>
          <a:p>
            <a:endParaRPr lang="en-US" dirty="0"/>
          </a:p>
        </p:txBody>
      </p:sp>
      <p:sp>
        <p:nvSpPr>
          <p:cNvPr id="4" name="Slide Number Placeholder 3"/>
          <p:cNvSpPr>
            <a:spLocks noGrp="1"/>
          </p:cNvSpPr>
          <p:nvPr>
            <p:ph type="sldNum" sz="quarter" idx="10"/>
          </p:nvPr>
        </p:nvSpPr>
        <p:spPr/>
        <p:txBody>
          <a:bodyPr/>
          <a:lstStyle/>
          <a:p>
            <a:fld id="{1BEF7A34-06B2-4D5D-AD9D-2BB89658D3B3}" type="slidenum">
              <a:rPr lang="en-US" smtClean="0">
                <a:solidFill>
                  <a:prstClr val="black"/>
                </a:solidFill>
              </a:rPr>
              <a:pPr/>
              <a:t>136</a:t>
            </a:fld>
            <a:endParaRPr lang="en-US" dirty="0">
              <a:solidFill>
                <a:prstClr val="black"/>
              </a:solidFill>
            </a:endParaRPr>
          </a:p>
        </p:txBody>
      </p:sp>
    </p:spTree>
    <p:extLst>
      <p:ext uri="{BB962C8B-B14F-4D97-AF65-F5344CB8AC3E}">
        <p14:creationId xmlns:p14="http://schemas.microsoft.com/office/powerpoint/2010/main" val="21617480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138</a:t>
            </a:fld>
            <a:endParaRPr lang="en-US">
              <a:solidFill>
                <a:prstClr val="black"/>
              </a:solidFill>
            </a:endParaRPr>
          </a:p>
        </p:txBody>
      </p:sp>
    </p:spTree>
    <p:extLst>
      <p:ext uri="{BB962C8B-B14F-4D97-AF65-F5344CB8AC3E}">
        <p14:creationId xmlns:p14="http://schemas.microsoft.com/office/powerpoint/2010/main" val="25011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12192000" cy="925689"/>
          </a:xfrm>
        </p:spPr>
        <p:txBody>
          <a:bodyPr anchor="ctr">
            <a:normAutofit/>
          </a:bodyPr>
          <a:lstStyle>
            <a:lvl1pPr marL="0" algn="ctr">
              <a:defRPr lang="en-US" sz="2800" kern="1200" dirty="0">
                <a:solidFill>
                  <a:schemeClr val="tx1"/>
                </a:solidFill>
                <a:latin typeface="+mj-lt"/>
                <a:ea typeface="+mn-ea"/>
                <a:cs typeface="+mn-cs"/>
              </a:defRPr>
            </a:lvl1pPr>
          </a:lstStyle>
          <a:p>
            <a:r>
              <a:rPr lang="en-US" dirty="0"/>
              <a:t>Click to edit Master title style</a:t>
            </a:r>
          </a:p>
        </p:txBody>
      </p:sp>
      <p:sp>
        <p:nvSpPr>
          <p:cNvPr id="3" name="Subtitle 2"/>
          <p:cNvSpPr>
            <a:spLocks noGrp="1"/>
          </p:cNvSpPr>
          <p:nvPr>
            <p:ph type="subTitle" idx="1"/>
          </p:nvPr>
        </p:nvSpPr>
        <p:spPr>
          <a:xfrm>
            <a:off x="0" y="0"/>
            <a:ext cx="12192000" cy="6858000"/>
          </a:xfrm>
        </p:spPr>
        <p:txBody>
          <a:bodyPr>
            <a:normAutofit/>
          </a:bodyPr>
          <a:lstStyle>
            <a:lvl1pPr marL="0" indent="0" algn="ctr">
              <a:buNone/>
              <a:defRPr sz="6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784440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910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2292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839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Blank Color 1 Layout">
    <p:bg>
      <p:bgPr>
        <a:solidFill>
          <a:srgbClr val="007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126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Blank Color 1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312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Blank Color 1 Layout">
    <p:bg>
      <p:bgPr>
        <a:solidFill>
          <a:srgbClr val="C86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393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Blank Color 1 Layout">
    <p:bg>
      <p:bgPr>
        <a:solidFill>
          <a:srgbClr val="58005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5986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7962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Blank Color 1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5194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yellow">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EEB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7464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70868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5366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41909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120361327"/>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11139383"/>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427043761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06462976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5646383"/>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2838551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1309635"/>
      </p:ext>
    </p:extLst>
  </p:cSld>
  <p:clrMapOvr>
    <a:masterClrMapping/>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10631"/>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0" y="0"/>
            <a:ext cx="12191999" cy="6858000"/>
          </a:xfrm>
        </p:spPr>
        <p:txBody>
          <a:bodyPr anchor="ctr">
            <a:normAutofit/>
          </a:bodyPr>
          <a:lstStyle>
            <a:lvl1pPr algn="ctr">
              <a:defRPr lang="en-US" sz="16600" kern="1200" dirty="0">
                <a:solidFill>
                  <a:schemeClr val="bg1"/>
                </a:solidFill>
                <a:latin typeface="+mj-lt"/>
                <a:ea typeface="+mj-ea"/>
                <a:cs typeface="+mj-cs"/>
              </a:defRPr>
            </a:lvl1pPr>
          </a:lstStyle>
          <a:p>
            <a:r>
              <a:rPr lang="en-US" dirty="0"/>
              <a:t>Video</a:t>
            </a:r>
          </a:p>
        </p:txBody>
      </p:sp>
    </p:spTree>
    <p:extLst>
      <p:ext uri="{BB962C8B-B14F-4D97-AF65-F5344CB8AC3E}">
        <p14:creationId xmlns:p14="http://schemas.microsoft.com/office/powerpoint/2010/main" val="16755837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072048576"/>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162557192"/>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82175588"/>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6352530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7424390"/>
      </p:ext>
    </p:extLst>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896707204"/>
      </p:ext>
    </p:extLst>
  </p:cSld>
  <p:clrMapOvr>
    <a:masterClrMapping/>
  </p:clrMapOvr>
  <p:transition>
    <p:fade/>
  </p:transition>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3720670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58808294"/>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4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lvl1pPr>
          </a:lstStyle>
          <a:p>
            <a:r>
              <a:rPr lang="en-US" dirty="0"/>
              <a:t>Screen shot or image here</a:t>
            </a:r>
          </a:p>
        </p:txBody>
      </p:sp>
    </p:spTree>
    <p:extLst>
      <p:ext uri="{BB962C8B-B14F-4D97-AF65-F5344CB8AC3E}">
        <p14:creationId xmlns:p14="http://schemas.microsoft.com/office/powerpoint/2010/main" val="410742507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8"/>
            <a:ext cx="9859116" cy="2697988"/>
          </a:xfrm>
          <a:noFill/>
        </p:spPr>
        <p:txBody>
          <a:bodyPr tIns="91409" bIns="91409" anchor="t" anchorCtr="0"/>
          <a:lstStyle>
            <a:lvl1pPr>
              <a:defRPr sz="7058" spc="-99"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81"/>
            <a:ext cx="9860673" cy="1793881"/>
          </a:xfrm>
          <a:noFill/>
        </p:spPr>
        <p:txBody>
          <a:bodyPr lIns="182814" tIns="146252" rIns="182814" bIns="146252">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
        <p:nvSpPr>
          <p:cNvPr id="6" name="Rectangle 5"/>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17699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6858000"/>
          </a:xfrm>
        </p:spPr>
        <p:txBody>
          <a:bodyPr anchor="ctr">
            <a:noAutofit/>
          </a:bodyPr>
          <a:lstStyle>
            <a:lvl1pPr algn="ctr">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30982805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6" name="Title 1"/>
          <p:cNvSpPr>
            <a:spLocks noGrp="1"/>
          </p:cNvSpPr>
          <p:nvPr>
            <p:ph type="title"/>
          </p:nvPr>
        </p:nvSpPr>
        <p:spPr>
          <a:xfrm>
            <a:off x="269240" y="289514"/>
            <a:ext cx="11655840" cy="899665"/>
          </a:xfrm>
        </p:spPr>
        <p:txBody>
          <a:bodyPr/>
          <a:lstStyle>
            <a:lvl1pPr>
              <a:defRPr sz="5294"/>
            </a:lvl1pPr>
          </a:lstStyle>
          <a:p>
            <a:r>
              <a:rPr lang="en-US"/>
              <a:t>Click to edit Master title style</a:t>
            </a:r>
          </a:p>
        </p:txBody>
      </p:sp>
    </p:spTree>
    <p:extLst>
      <p:ext uri="{BB962C8B-B14F-4D97-AF65-F5344CB8AC3E}">
        <p14:creationId xmlns:p14="http://schemas.microsoft.com/office/powerpoint/2010/main" val="21934584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2600">
                <a:solidFill>
                  <a:schemeClr val="tx1">
                    <a:lumMod val="50000"/>
                  </a:schemeClr>
                </a:solidFill>
              </a:defRPr>
            </a:lvl1pPr>
            <a:lvl2pPr marL="0" indent="0">
              <a:spcBef>
                <a:spcPts val="600"/>
              </a:spcBef>
              <a:buNone/>
              <a:defRPr sz="1800">
                <a:solidFill>
                  <a:schemeClr val="tx1"/>
                </a:solidFill>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76" y="1350963"/>
            <a:ext cx="6868862" cy="4949353"/>
          </a:xfrm>
          <a:ln w="152400">
            <a:noFill/>
          </a:ln>
        </p:spPr>
        <p:txBody>
          <a:bodyPr/>
          <a:lstStyle>
            <a:lvl1pPr marL="0" indent="0">
              <a:buNone/>
              <a:defRPr/>
            </a:lvl1pPr>
          </a:lstStyle>
          <a:p>
            <a:r>
              <a:rPr lang="en-US" dirty="0"/>
              <a:t>Screen shot or image here</a:t>
            </a:r>
          </a:p>
        </p:txBody>
      </p:sp>
      <p:sp>
        <p:nvSpPr>
          <p:cNvPr id="10"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28144524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a:solidFill>
                  <a:srgbClr val="FFFFFF"/>
                </a:solidFill>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779485549"/>
      </p:ext>
    </p:extLst>
  </p:cSld>
  <p:clrMapOvr>
    <a:masterClrMapping/>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492947708"/>
      </p:ext>
    </p:extLst>
  </p:cSld>
  <p:clrMapOvr>
    <a:masterClrMapping/>
  </p:clrMapOvr>
  <p:transition>
    <p:fad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724207538"/>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186002679"/>
      </p:ext>
    </p:extLst>
  </p:cSld>
  <p:clrMapOvr>
    <a:masterClrMapping/>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445411268"/>
      </p:ext>
    </p:extLst>
  </p:cSld>
  <p:clrMapOvr>
    <a:masterClrMapping/>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18430480"/>
      </p:ext>
    </p:extLst>
  </p:cSld>
  <p:clrMapOvr>
    <a:masterClrMapping/>
  </p:clrMapOvr>
  <p:transition>
    <p:fade/>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941535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80624455"/>
      </p:ext>
    </p:extLst>
  </p:cSld>
  <p:clrMapOvr>
    <a:masterClrMapping/>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51823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06214321"/>
      </p:ext>
    </p:extLst>
  </p:cSld>
  <p:clrMapOvr>
    <a:masterClrMapping/>
  </p:clrMapOvr>
  <p:transition>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66325987"/>
      </p:ext>
    </p:extLst>
  </p:cSld>
  <p:clrMapOvr>
    <a:masterClrMapping/>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402266684"/>
      </p:ext>
    </p:extLst>
  </p:cSld>
  <p:clrMapOvr>
    <a:masterClrMapping/>
  </p:clrMapOvr>
  <p:transition>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683399041"/>
      </p:ext>
    </p:extLst>
  </p:cSld>
  <p:clrMapOvr>
    <a:masterClrMapping/>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35703874"/>
      </p:ext>
    </p:extLst>
  </p:cSld>
  <p:clrMapOvr>
    <a:masterClrMapping/>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3566054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13137731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806815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11423428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1138590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510319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95504205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2692608643"/>
      </p:ext>
    </p:extLst>
  </p:cSld>
  <p:clrMapOvr>
    <a:masterClrMapping/>
  </p:clrMapOvr>
  <p:transition>
    <p:fade/>
  </p:transition>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032316"/>
      </p:ext>
    </p:extLst>
  </p:cSld>
  <p:clrMapOvr>
    <a:masterClrMapping/>
  </p:clrMapOvr>
  <p:transition>
    <p:fade/>
  </p:transition>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915098266"/>
      </p:ext>
    </p:extLst>
  </p:cSld>
  <p:clrMapOvr>
    <a:masterClrMapping/>
  </p:clrMapOvr>
  <p:transition>
    <p:fade/>
  </p:transition>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984654676"/>
      </p:ext>
    </p:extLst>
  </p:cSld>
  <p:clrMapOvr>
    <a:masterClrMapping/>
  </p:clrMapOvr>
  <p:transition>
    <p:fade/>
  </p:transition>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23371508"/>
      </p:ext>
    </p:extLst>
  </p:cSld>
  <p:clrMapOvr>
    <a:masterClrMapping/>
  </p:clrMapOvr>
  <p:transition>
    <p:fade/>
  </p:transition>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35453992"/>
      </p:ext>
    </p:extLst>
  </p:cSld>
  <p:clrMapOvr>
    <a:masterClrMapping/>
  </p:clrMapOvr>
  <p:transition>
    <p:fade/>
  </p:transition>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13001035"/>
      </p:ext>
    </p:extLst>
  </p:cSld>
  <p:clrMapOvr>
    <a:masterClrMapping/>
  </p:clrMapOvr>
  <p:transition>
    <p:fade/>
  </p:transition>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8441925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8537281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3597670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3482488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334189874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43058406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52220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204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06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34" Type="http://schemas.openxmlformats.org/officeDocument/2006/relationships/image" Target="../media/image9.png"/><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theme" Target="../theme/theme2.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12192000" cy="6858000"/>
          </a:xfrm>
          <a:prstGeom prst="rect">
            <a:avLst/>
          </a:prstGeom>
        </p:spPr>
        <p:txBody>
          <a:bodyPr vert="horz" lIns="91440" tIns="45720" rIns="91440" bIns="45720" rtlCol="0" anchor="ctr">
            <a:normAutofit/>
          </a:bodyPr>
          <a:lstStyle/>
          <a:p>
            <a:pPr lvl="0"/>
            <a:r>
              <a:rPr lang="en-US" dirty="0"/>
              <a:t>Click to edit Master text styles</a:t>
            </a:r>
          </a:p>
        </p:txBody>
      </p:sp>
      <p:sp>
        <p:nvSpPr>
          <p:cNvPr id="2" name="Title Placeholder 1"/>
          <p:cNvSpPr>
            <a:spLocks noGrp="1"/>
          </p:cNvSpPr>
          <p:nvPr>
            <p:ph type="title"/>
          </p:nvPr>
        </p:nvSpPr>
        <p:spPr>
          <a:xfrm>
            <a:off x="0" y="0"/>
            <a:ext cx="12201418" cy="8128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677691810"/>
      </p:ext>
    </p:extLst>
  </p:cSld>
  <p:clrMap bg1="lt1" tx1="dk1" bg2="lt2" tx2="dk2" accent1="accent1" accent2="accent2" accent3="accent3" accent4="accent4" accent5="accent5" accent6="accent6" hlink="hlink" folHlink="folHlink"/>
  <p:sldLayoutIdLst>
    <p:sldLayoutId id="2147483661" r:id="rId1"/>
    <p:sldLayoutId id="2147483687" r:id="rId2"/>
    <p:sldLayoutId id="2147483690" r:id="rId3"/>
    <p:sldLayoutId id="2147483685" r:id="rId4"/>
    <p:sldLayoutId id="2147483662" r:id="rId5"/>
    <p:sldLayoutId id="2147483693" r:id="rId6"/>
    <p:sldLayoutId id="2147483696" r:id="rId7"/>
    <p:sldLayoutId id="2147483666" r:id="rId8"/>
    <p:sldLayoutId id="2147483692" r:id="rId9"/>
    <p:sldLayoutId id="2147483703" r:id="rId10"/>
    <p:sldLayoutId id="2147483704" r:id="rId11"/>
    <p:sldLayoutId id="2147483705" r:id="rId12"/>
    <p:sldLayoutId id="2147483706" r:id="rId13"/>
    <p:sldLayoutId id="2147483707" r:id="rId14"/>
    <p:sldLayoutId id="2147483708" r:id="rId15"/>
    <p:sldLayoutId id="2147483709" r:id="rId16"/>
    <p:sldLayoutId id="2147483711" r:id="rId17"/>
    <p:sldLayoutId id="2147483712" r:id="rId18"/>
    <p:sldLayoutId id="2147483713" r:id="rId19"/>
    <p:sldLayoutId id="2147483688" r:id="rId20"/>
    <p:sldLayoutId id="2147483701" r:id="rId21"/>
    <p:sldLayoutId id="2147483747" r:id="rId22"/>
    <p:sldLayoutId id="2147483748" r:id="rId23"/>
    <p:sldLayoutId id="2147483749" r:id="rId24"/>
    <p:sldLayoutId id="2147483750" r:id="rId25"/>
    <p:sldLayoutId id="2147483752" r:id="rId26"/>
    <p:sldLayoutId id="2147483753" r:id="rId27"/>
    <p:sldLayoutId id="2147483754" r:id="rId28"/>
    <p:sldLayoutId id="2147483755" r:id="rId29"/>
    <p:sldLayoutId id="2147483757" r:id="rId30"/>
    <p:sldLayoutId id="2147483758" r:id="rId31"/>
    <p:sldLayoutId id="2147483759" r:id="rId32"/>
    <p:sldLayoutId id="2147483760" r:id="rId33"/>
    <p:sldLayoutId id="2147483761" r:id="rId34"/>
    <p:sldLayoutId id="2147483762" r:id="rId35"/>
    <p:sldLayoutId id="2147483763" r:id="rId36"/>
    <p:sldLayoutId id="2147483764" r:id="rId37"/>
    <p:sldLayoutId id="2147483767" r:id="rId38"/>
    <p:sldLayoutId id="2147483768" r:id="rId39"/>
    <p:sldLayoutId id="2147483770" r:id="rId40"/>
    <p:sldLayoutId id="2147483771" r:id="rId41"/>
  </p:sldLayoutIdLst>
  <p:hf hdr="0" ftr="0" dt="0"/>
  <p:txStyles>
    <p:title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6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39718330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10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8.xml"/></Relationships>
</file>

<file path=ppt/slides/_rels/slide10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4.xml"/><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7.xml"/></Relationships>
</file>

<file path=ppt/slides/_rels/slide1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4.xml"/><Relationship Id="rId1" Type="http://schemas.openxmlformats.org/officeDocument/2006/relationships/slideLayout" Target="../slideLayouts/slideLayout36.xml"/><Relationship Id="rId4" Type="http://schemas.openxmlformats.org/officeDocument/2006/relationships/image" Target="../media/image19.emf"/></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6.xml"/></Relationships>
</file>

<file path=ppt/slides/_rels/slide1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6.xml"/><Relationship Id="rId1" Type="http://schemas.openxmlformats.org/officeDocument/2006/relationships/slideLayout" Target="../slideLayouts/slideLayout22.xml"/></Relationships>
</file>

<file path=ppt/slides/_rels/slide1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7.xml"/><Relationship Id="rId1" Type="http://schemas.openxmlformats.org/officeDocument/2006/relationships/slideLayout" Target="../slideLayouts/slideLayout36.xml"/><Relationship Id="rId5" Type="http://schemas.openxmlformats.org/officeDocument/2006/relationships/image" Target="../media/image53.pn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88.xml"/><Relationship Id="rId1" Type="http://schemas.openxmlformats.org/officeDocument/2006/relationships/slideLayout" Target="../slideLayouts/slideLayout36.xml"/><Relationship Id="rId5" Type="http://schemas.openxmlformats.org/officeDocument/2006/relationships/image" Target="../media/image56.jpeg"/><Relationship Id="rId4" Type="http://schemas.openxmlformats.org/officeDocument/2006/relationships/image" Target="../media/image55.emf"/></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6.xml"/></Relationships>
</file>

<file path=ppt/slides/_rels/slide12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0.xml"/><Relationship Id="rId1" Type="http://schemas.openxmlformats.org/officeDocument/2006/relationships/slideLayout" Target="../slideLayouts/slideLayout22.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30.xml"/><Relationship Id="rId1" Type="http://schemas.openxmlformats.org/officeDocument/2006/relationships/vmlDrawing" Target="../drawings/vmlDrawing1.vml"/><Relationship Id="rId5" Type="http://schemas.openxmlformats.org/officeDocument/2006/relationships/image" Target="../media/image57.emf"/><Relationship Id="rId4" Type="http://schemas.openxmlformats.org/officeDocument/2006/relationships/package" Target="../embeddings/Microsoft_Visio_Drawing11.vsdx"/></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6.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37.xml"/><Relationship Id="rId1" Type="http://schemas.openxmlformats.org/officeDocument/2006/relationships/vmlDrawing" Target="../drawings/vmlDrawing2.vml"/><Relationship Id="rId5" Type="http://schemas.openxmlformats.org/officeDocument/2006/relationships/image" Target="../media/image58.emf"/><Relationship Id="rId4" Type="http://schemas.openxmlformats.org/officeDocument/2006/relationships/package" Target="../embeddings/Microsoft_Visio_Drawing122.vsdx"/></Relationships>
</file>

<file path=ppt/slides/_rels/slide12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95.xml"/><Relationship Id="rId1" Type="http://schemas.openxmlformats.org/officeDocument/2006/relationships/slideLayout" Target="../slideLayouts/slideLayout22.xml"/><Relationship Id="rId4" Type="http://schemas.openxmlformats.org/officeDocument/2006/relationships/image" Target="../media/image60.em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5.xml"/></Relationships>
</file>

<file path=ppt/slides/_rels/slide1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6.emf"/><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16.emf"/><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8.xml"/><Relationship Id="rId1" Type="http://schemas.openxmlformats.org/officeDocument/2006/relationships/slideLayout" Target="../slideLayouts/slideLayout38.xml"/></Relationships>
</file>

<file path=ppt/slides/_rels/slide1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7.xml"/></Relationships>
</file>

<file path=ppt/slides/_rels/slide1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9.xml"/><Relationship Id="rId1" Type="http://schemas.openxmlformats.org/officeDocument/2006/relationships/slideLayout" Target="../slideLayouts/slideLayout32.xml"/><Relationship Id="rId5" Type="http://schemas.openxmlformats.org/officeDocument/2006/relationships/image" Target="../media/image20.emf"/><Relationship Id="rId4" Type="http://schemas.microsoft.com/office/2007/relationships/hdphoto" Target="../media/hdphoto5.wdp"/></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2.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32.xml"/></Relationships>
</file>

<file path=ppt/slides/_rels/slide143.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3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9.xml"/></Relationships>
</file>

<file path=ppt/slides/_rels/slide14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6.png"/><Relationship Id="rId7" Type="http://schemas.openxmlformats.org/officeDocument/2006/relationships/image" Target="../media/image68.png"/><Relationship Id="rId2" Type="http://schemas.openxmlformats.org/officeDocument/2006/relationships/notesSlide" Target="../notesSlides/notesSlide101.xml"/><Relationship Id="rId1" Type="http://schemas.openxmlformats.org/officeDocument/2006/relationships/slideLayout" Target="../slideLayouts/slideLayout40.xml"/><Relationship Id="rId6" Type="http://schemas.microsoft.com/office/2007/relationships/hdphoto" Target="../media/hdphoto1.wdp"/><Relationship Id="rId11" Type="http://schemas.openxmlformats.org/officeDocument/2006/relationships/image" Target="../media/image72.png"/><Relationship Id="rId5" Type="http://schemas.openxmlformats.org/officeDocument/2006/relationships/image" Target="../media/image13.png"/><Relationship Id="rId10" Type="http://schemas.openxmlformats.org/officeDocument/2006/relationships/image" Target="../media/image71.png"/><Relationship Id="rId4" Type="http://schemas.openxmlformats.org/officeDocument/2006/relationships/image" Target="../media/image67.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03.xml"/><Relationship Id="rId1" Type="http://schemas.openxmlformats.org/officeDocument/2006/relationships/slideLayout" Target="../slideLayouts/slideLayout6.xml"/><Relationship Id="rId4" Type="http://schemas.openxmlformats.org/officeDocument/2006/relationships/image" Target="../media/image74.emf"/></Relationships>
</file>

<file path=ppt/slides/_rels/slide1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4.xml"/><Relationship Id="rId1" Type="http://schemas.openxmlformats.org/officeDocument/2006/relationships/slideLayout" Target="../slideLayouts/slideLayout4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1.xml"/></Relationships>
</file>

<file path=ppt/slides/_rels/slide154.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06.xml"/><Relationship Id="rId1" Type="http://schemas.openxmlformats.org/officeDocument/2006/relationships/slideLayout" Target="../slideLayouts/slideLayout40.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9.xml.rels><?xml version="1.0" encoding="UTF-8" standalone="yes"?>
<Relationships xmlns="http://schemas.openxmlformats.org/package/2006/relationships"><Relationship Id="rId3" Type="http://schemas.openxmlformats.org/officeDocument/2006/relationships/hyperlink" Target="http://www.documentdb.com/sql/demo" TargetMode="External"/><Relationship Id="rId2" Type="http://schemas.openxmlformats.org/officeDocument/2006/relationships/notesSlide" Target="../notesSlides/notesSlide107.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6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08.xml"/><Relationship Id="rId1" Type="http://schemas.openxmlformats.org/officeDocument/2006/relationships/slideLayout" Target="../slideLayouts/slideLayout4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wmf"/><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2.xml"/><Relationship Id="rId6" Type="http://schemas.microsoft.com/office/2007/relationships/hdphoto" Target="../media/hdphoto4.wdp"/><Relationship Id="rId5" Type="http://schemas.openxmlformats.org/officeDocument/2006/relationships/image" Target="../media/image24.png"/><Relationship Id="rId4" Type="http://schemas.microsoft.com/office/2007/relationships/hdphoto" Target="../media/hdphoto3.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2.xml"/><Relationship Id="rId4" Type="http://schemas.openxmlformats.org/officeDocument/2006/relationships/image" Target="../media/image19.emf"/></Relationships>
</file>

<file path=ppt/slides/_rels/slide4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32.xml"/><Relationship Id="rId4" Type="http://schemas.openxmlformats.org/officeDocument/2006/relationships/image" Target="../media/image19.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hyperlink" Target="http://msdn.microsoft.com/en-us/library/azure/dn741327.aspx" TargetMode="External"/><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2.xml"/><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9.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75.xml.rels><?xml version="1.0" encoding="UTF-8" standalone="yes"?>
<Relationships xmlns="http://schemas.openxmlformats.org/package/2006/relationships"><Relationship Id="rId3" Type="http://schemas.openxmlformats.org/officeDocument/2006/relationships/hyperlink" Target="http://www.nuget.org/packages/Microsoft.Azure.SqlDatabase.ElasticScale.Service.SplitMerge/" TargetMode="External"/><Relationship Id="rId2" Type="http://schemas.openxmlformats.org/officeDocument/2006/relationships/hyperlink" Target="http://www.nuget.org/packages/Microsoft.Azure.SqlDatabase.ElasticScale.Client/" TargetMode="External"/><Relationship Id="rId1" Type="http://schemas.openxmlformats.org/officeDocument/2006/relationships/slideLayout" Target="../slideLayouts/slideLayout32.xml"/><Relationship Id="rId6" Type="http://schemas.openxmlformats.org/officeDocument/2006/relationships/hyperlink" Target="https://code.msdn.microsoft.com/" TargetMode="External"/><Relationship Id="rId5" Type="http://schemas.openxmlformats.org/officeDocument/2006/relationships/hyperlink" Target="http://azure.microsoft.com/en-us/documentation/articles/sql-database-elastic-scale-documentation-map/" TargetMode="External"/><Relationship Id="rId4" Type="http://schemas.openxmlformats.org/officeDocument/2006/relationships/hyperlink" Target="http://azure.microsoft.com/en-us/documentation/articles/sql-database-elastic-scale-get-started/" TargetMode="External"/></Relationships>
</file>

<file path=ppt/slides/_rels/slide7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2.png"/><Relationship Id="rId7" Type="http://schemas.microsoft.com/office/2007/relationships/hdphoto" Target="../media/hdphoto4.wdp"/><Relationship Id="rId2" Type="http://schemas.openxmlformats.org/officeDocument/2006/relationships/notesSlide" Target="../notesSlides/notesSlide44.xml"/><Relationship Id="rId1" Type="http://schemas.openxmlformats.org/officeDocument/2006/relationships/slideLayout" Target="../slideLayouts/slideLayout32.xml"/><Relationship Id="rId6" Type="http://schemas.openxmlformats.org/officeDocument/2006/relationships/image" Target="../media/image24.png"/><Relationship Id="rId5" Type="http://schemas.microsoft.com/office/2007/relationships/hdphoto" Target="../media/hdphoto3.wdp"/><Relationship Id="rId4" Type="http://schemas.openxmlformats.org/officeDocument/2006/relationships/image" Target="../media/image23.png"/><Relationship Id="rId9" Type="http://schemas.openxmlformats.org/officeDocument/2006/relationships/image" Target="../media/image33.png"/></Relationships>
</file>

<file path=ppt/slides/_rels/slide7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3.xml"/><Relationship Id="rId4" Type="http://schemas.openxmlformats.org/officeDocument/2006/relationships/image" Target="../media/image19.e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4.xml"/></Relationships>
</file>

<file path=ppt/slides/_rels/slide9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emf"/><Relationship Id="rId9" Type="http://schemas.openxmlformats.org/officeDocument/2006/relationships/image" Target="../media/image41.png"/></Relationships>
</file>

<file path=ppt/slides/_rels/slide9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27.xml"/></Relationships>
</file>

<file path=ppt/slides/_rels/slide9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7.xml"/></Relationships>
</file>

<file path=ppt/slides/_rels/slide9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29.xml"/></Relationships>
</file>

<file path=ppt/slides/_rels/slide9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29.xml"/></Relationships>
</file>

<file path=ppt/slides/_rels/slide9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29.xml"/></Relationships>
</file>

<file path=ppt/slides/_rels/slide9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924"/>
          <a:stretch/>
        </p:blipFill>
        <p:spPr>
          <a:xfrm>
            <a:off x="-18662" y="0"/>
            <a:ext cx="12210661" cy="6858000"/>
          </a:xfrm>
          <a:prstGeom prst="rect">
            <a:avLst/>
          </a:prstGeom>
        </p:spPr>
      </p:pic>
      <p:sp>
        <p:nvSpPr>
          <p:cNvPr id="2" name="Title 1"/>
          <p:cNvSpPr>
            <a:spLocks noGrp="1"/>
          </p:cNvSpPr>
          <p:nvPr>
            <p:ph type="ctrTitle"/>
          </p:nvPr>
        </p:nvSpPr>
        <p:spPr>
          <a:xfrm>
            <a:off x="-18662" y="984738"/>
            <a:ext cx="12210662" cy="3638062"/>
          </a:xfrm>
        </p:spPr>
        <p:txBody>
          <a:bodyPr anchor="ctr">
            <a:noAutofit/>
          </a:bodyPr>
          <a:lstStyle/>
          <a:p>
            <a:pPr algn="l"/>
            <a:r>
              <a:rPr lang="en-US" sz="9600" dirty="0">
                <a:solidFill>
                  <a:schemeClr val="bg1"/>
                </a:solidFill>
              </a:rPr>
              <a:t>Polyglot Persistence in Microsoft Azure</a:t>
            </a:r>
          </a:p>
        </p:txBody>
      </p:sp>
      <p:sp>
        <p:nvSpPr>
          <p:cNvPr id="3" name="Subtitle 2"/>
          <p:cNvSpPr>
            <a:spLocks noGrp="1"/>
          </p:cNvSpPr>
          <p:nvPr>
            <p:ph type="subTitle" idx="1"/>
          </p:nvPr>
        </p:nvSpPr>
        <p:spPr>
          <a:xfrm>
            <a:off x="-18663" y="4261447"/>
            <a:ext cx="12210662" cy="1655762"/>
          </a:xfrm>
        </p:spPr>
        <p:txBody>
          <a:bodyPr>
            <a:normAutofit/>
          </a:bodyPr>
          <a:lstStyle/>
          <a:p>
            <a:pPr marL="252000"/>
            <a:r>
              <a:rPr lang="en-US" sz="2800">
                <a:solidFill>
                  <a:schemeClr val="bg1"/>
                </a:solidFill>
              </a:rPr>
              <a:t>Charalampos Karypidis</a:t>
            </a:r>
            <a:endParaRPr lang="en-US" sz="2800" dirty="0">
              <a:solidFill>
                <a:schemeClr val="bg1"/>
              </a:solidFill>
            </a:endParaRPr>
          </a:p>
          <a:p>
            <a:pPr marL="252000"/>
            <a:r>
              <a:rPr lang="en-US" sz="2800" dirty="0">
                <a:solidFill>
                  <a:schemeClr val="bg1"/>
                </a:solidFill>
                <a:latin typeface="+mj-lt"/>
              </a:rPr>
              <a:t>Freelance Software Engineer  .NET - JavaScript </a:t>
            </a:r>
          </a:p>
          <a:p>
            <a:pPr marL="252000"/>
            <a:r>
              <a:rPr lang="en-US" sz="2800" dirty="0">
                <a:solidFill>
                  <a:schemeClr val="bg1"/>
                </a:solidFill>
              </a:rPr>
              <a:t>@xabikos</a:t>
            </a:r>
            <a:endParaRPr lang="en-US" sz="2800" dirty="0">
              <a:solidFill>
                <a:schemeClr val="bg1"/>
              </a:solidFill>
              <a:latin typeface="+mj-lt"/>
            </a:endParaRPr>
          </a:p>
        </p:txBody>
      </p:sp>
      <p:sp>
        <p:nvSpPr>
          <p:cNvPr id="6" name="TextBox 5"/>
          <p:cNvSpPr txBox="1"/>
          <p:nvPr/>
        </p:nvSpPr>
        <p:spPr>
          <a:xfrm>
            <a:off x="9662578" y="6026925"/>
            <a:ext cx="1978042" cy="400110"/>
          </a:xfrm>
          <a:prstGeom prst="rect">
            <a:avLst/>
          </a:prstGeom>
          <a:noFill/>
        </p:spPr>
        <p:txBody>
          <a:bodyPr wrap="none" rtlCol="0">
            <a:spAutoFit/>
          </a:bodyPr>
          <a:lstStyle/>
          <a:p>
            <a:r>
              <a:rPr lang="en-US" sz="2000" dirty="0">
                <a:solidFill>
                  <a:schemeClr val="bg1"/>
                </a:solidFill>
              </a:rPr>
              <a:t>Microsoft Azure</a:t>
            </a: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t">
            <a:normAutofit/>
          </a:bodyPr>
          <a:lstStyle/>
          <a:p>
            <a:r>
              <a:rPr lang="en-US" dirty="0"/>
              <a:t>Blob Details – Metadata</a:t>
            </a:r>
          </a:p>
        </p:txBody>
      </p:sp>
      <p:sp>
        <p:nvSpPr>
          <p:cNvPr id="3" name="Content Placeholder 2"/>
          <p:cNvSpPr>
            <a:spLocks noGrp="1"/>
          </p:cNvSpPr>
          <p:nvPr>
            <p:ph sz="quarter" idx="10"/>
          </p:nvPr>
        </p:nvSpPr>
        <p:spPr>
          <a:xfrm>
            <a:off x="274638" y="1813844"/>
            <a:ext cx="9977437" cy="3099469"/>
          </a:xfrm>
        </p:spPr>
        <p:txBody>
          <a:bodyPr anchor="t"/>
          <a:lstStyle/>
          <a:p>
            <a:r>
              <a:rPr lang="en-US" sz="2800" dirty="0">
                <a:solidFill>
                  <a:srgbClr val="0072C6"/>
                </a:solidFill>
                <a:latin typeface="Segoe UI Light" charset="0"/>
              </a:rPr>
              <a:t>Standard HTTP metadata/headers (Cache-Control, Content-Encoding, Content-Type, etc)</a:t>
            </a:r>
          </a:p>
          <a:p>
            <a:r>
              <a:rPr lang="en-US" sz="2800" dirty="0">
                <a:solidFill>
                  <a:srgbClr val="0072C6"/>
                </a:solidFill>
                <a:latin typeface="Segoe UI Light" charset="0"/>
              </a:rPr>
              <a:t>Metadata is &lt;name, value&gt; pairs, up to 8KB per blob </a:t>
            </a:r>
          </a:p>
          <a:p>
            <a:r>
              <a:rPr lang="en-US" sz="2800" dirty="0">
                <a:solidFill>
                  <a:srgbClr val="0072C6"/>
                </a:solidFill>
                <a:latin typeface="Segoe UI Light" charset="0"/>
              </a:rPr>
              <a:t>Either as part of PutBlob or independently </a:t>
            </a:r>
          </a:p>
        </p:txBody>
      </p:sp>
    </p:spTree>
    <p:extLst>
      <p:ext uri="{BB962C8B-B14F-4D97-AF65-F5344CB8AC3E}">
        <p14:creationId xmlns:p14="http://schemas.microsoft.com/office/powerpoint/2010/main" val="769950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Creating A SQL Database Server</a:t>
            </a:r>
            <a:br>
              <a:rPr lang="en-US" dirty="0"/>
            </a:br>
            <a:r>
              <a:rPr lang="en-US" dirty="0"/>
              <a:t>and a SQL Database</a:t>
            </a: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99879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a16="http://schemas.microsoft.com/office/drawing/2014/main" xmlns="" val="20000"/>
                    </a:ext>
                  </a:extLst>
                </a:gridCol>
                <a:gridCol w="1674812">
                  <a:extLst>
                    <a:ext uri="{9D8B030D-6E8A-4147-A177-3AD203B41FA5}">
                      <a16:colId xmlns:a16="http://schemas.microsoft.com/office/drawing/2014/main" xmlns="" val="20001"/>
                    </a:ext>
                  </a:extLst>
                </a:gridCol>
                <a:gridCol w="2071688">
                  <a:extLst>
                    <a:ext uri="{9D8B030D-6E8A-4147-A177-3AD203B41FA5}">
                      <a16:colId xmlns:a16="http://schemas.microsoft.com/office/drawing/2014/main" xmlns="" val="20002"/>
                    </a:ext>
                  </a:extLst>
                </a:gridCol>
                <a:gridCol w="1016000">
                  <a:extLst>
                    <a:ext uri="{9D8B030D-6E8A-4147-A177-3AD203B41FA5}">
                      <a16:colId xmlns:a16="http://schemas.microsoft.com/office/drawing/2014/main" xmlns="" val="20003"/>
                    </a:ext>
                  </a:extLst>
                </a:gridCol>
                <a:gridCol w="1841500">
                  <a:extLst>
                    <a:ext uri="{9D8B030D-6E8A-4147-A177-3AD203B41FA5}">
                      <a16:colId xmlns:a16="http://schemas.microsoft.com/office/drawing/2014/main" xmlns="" val="20004"/>
                    </a:ext>
                  </a:extLst>
                </a:gridCol>
                <a:gridCol w="830658">
                  <a:extLst>
                    <a:ext uri="{9D8B030D-6E8A-4147-A177-3AD203B41FA5}">
                      <a16:colId xmlns:a16="http://schemas.microsoft.com/office/drawing/2014/main" xmlns="" val="20005"/>
                    </a:ext>
                  </a:extLst>
                </a:gridCol>
                <a:gridCol w="960042">
                  <a:extLst>
                    <a:ext uri="{9D8B030D-6E8A-4147-A177-3AD203B41FA5}">
                      <a16:colId xmlns:a16="http://schemas.microsoft.com/office/drawing/2014/main" xmlns="" val="20006"/>
                    </a:ext>
                  </a:extLst>
                </a:gridCol>
                <a:gridCol w="1917699">
                  <a:extLst>
                    <a:ext uri="{9D8B030D-6E8A-4147-A177-3AD203B41FA5}">
                      <a16:colId xmlns:a16="http://schemas.microsoft.com/office/drawing/2014/main" xmlns="" val="20007"/>
                    </a:ext>
                  </a:extLst>
                </a:gridCol>
              </a:tblGrid>
              <a:tr h="566310">
                <a:tc rowSpan="2">
                  <a:txBody>
                    <a:bodyPr/>
                    <a:lstStyle/>
                    <a:p>
                      <a:r>
                        <a:rPr lang="en-US" dirty="0"/>
                        <a:t>Service</a:t>
                      </a:r>
                      <a:r>
                        <a:rPr lang="en-US" baseline="0" dirty="0"/>
                        <a:t> Tier</a:t>
                      </a:r>
                      <a:endParaRPr lang="en-US" b="0" dirty="0">
                        <a:latin typeface="+mj-lt"/>
                      </a:endParaRPr>
                    </a:p>
                  </a:txBody>
                  <a:tcPr/>
                </a:tc>
                <a:tc rowSpan="2">
                  <a:txBody>
                    <a:bodyPr/>
                    <a:lstStyle/>
                    <a:p>
                      <a:pPr marL="0" algn="l" defTabSz="914400" rtl="0" eaLnBrk="1" latinLnBrk="0" hangingPunct="1"/>
                      <a:r>
                        <a:rPr lang="en-US" sz="1800" kern="1200" dirty="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a16="http://schemas.microsoft.com/office/drawing/2014/main" xmlns=""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Transaction </a:t>
                      </a:r>
                      <a:r>
                        <a:rPr lang="en-US" b="1" dirty="0" err="1"/>
                        <a:t>Perf</a:t>
                      </a:r>
                      <a:r>
                        <a:rPr lang="en-US" b="1" dirty="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a16="http://schemas.microsoft.com/office/drawing/2014/main" xmlns="" val="10001"/>
                  </a:ext>
                </a:extLst>
              </a:tr>
              <a:tr h="854541">
                <a:tc>
                  <a:txBody>
                    <a:bodyPr/>
                    <a:lstStyle/>
                    <a:p>
                      <a:r>
                        <a:rPr lang="en-US" dirty="0"/>
                        <a:t>Basic</a:t>
                      </a:r>
                      <a:endParaRPr lang="en-US" dirty="0">
                        <a:solidFill>
                          <a:srgbClr val="005D7E"/>
                        </a:solidFill>
                        <a:latin typeface="+mj-lt"/>
                      </a:endParaRPr>
                    </a:p>
                  </a:txBody>
                  <a:tcPr/>
                </a:tc>
                <a:tc>
                  <a:txBody>
                    <a:bodyPr/>
                    <a:lstStyle/>
                    <a:p>
                      <a:r>
                        <a:rPr lang="en-US" dirty="0"/>
                        <a:t>Basic</a:t>
                      </a:r>
                      <a:endParaRPr lang="en-US" dirty="0">
                        <a:solidFill>
                          <a:srgbClr val="005D7E"/>
                        </a:solidFill>
                        <a:latin typeface="+mj-lt"/>
                      </a:endParaRPr>
                    </a:p>
                  </a:txBody>
                  <a:tcPr/>
                </a:tc>
                <a:tc>
                  <a:txBody>
                    <a:bodyPr/>
                    <a:lstStyle/>
                    <a:p>
                      <a:r>
                        <a:rPr lang="en-US" sz="1600" dirty="0"/>
                        <a:t>Small</a:t>
                      </a:r>
                      <a:r>
                        <a:rPr lang="en-US" sz="1600" baseline="0" dirty="0"/>
                        <a:t> DB, SQL </a:t>
                      </a:r>
                      <a:r>
                        <a:rPr lang="en-US" sz="1600" baseline="0" dirty="0" err="1"/>
                        <a:t>opp</a:t>
                      </a:r>
                      <a:endParaRPr lang="en-US" dirty="0">
                        <a:solidFill>
                          <a:srgbClr val="005D7E"/>
                        </a:solidFill>
                        <a:latin typeface="+mj-lt"/>
                      </a:endParaRPr>
                    </a:p>
                  </a:txBody>
                  <a:tcPr/>
                </a:tc>
                <a:tc>
                  <a:txBody>
                    <a:bodyPr/>
                    <a:lstStyle/>
                    <a:p>
                      <a:r>
                        <a:rPr lang="en-US" dirty="0"/>
                        <a:t>2 GB</a:t>
                      </a:r>
                      <a:endParaRPr lang="en-US" dirty="0">
                        <a:solidFill>
                          <a:srgbClr val="005D7E"/>
                        </a:solidFill>
                        <a:latin typeface="+mj-lt"/>
                      </a:endParaRPr>
                    </a:p>
                  </a:txBody>
                  <a:tcPr/>
                </a:tc>
                <a:tc>
                  <a:txBody>
                    <a:bodyPr/>
                    <a:lstStyle/>
                    <a:p>
                      <a:r>
                        <a:rPr lang="en-US" dirty="0"/>
                        <a:t>Reliability</a:t>
                      </a:r>
                      <a:r>
                        <a:rPr lang="en-US" baseline="0" dirty="0"/>
                        <a:t> / Hr.</a:t>
                      </a:r>
                      <a:endParaRPr lang="en-US" dirty="0">
                        <a:solidFill>
                          <a:srgbClr val="005D7E"/>
                        </a:solidFill>
                        <a:latin typeface="+mj-lt"/>
                      </a:endParaRPr>
                    </a:p>
                  </a:txBody>
                  <a:tcPr/>
                </a:tc>
                <a:tc>
                  <a:txBody>
                    <a:bodyPr/>
                    <a:lstStyle/>
                    <a:p>
                      <a:r>
                        <a:rPr lang="en-US" dirty="0"/>
                        <a:t>5</a:t>
                      </a:r>
                      <a:endParaRPr lang="en-US" dirty="0">
                        <a:solidFill>
                          <a:srgbClr val="005D7E"/>
                        </a:solidFill>
                        <a:latin typeface="+mj-lt"/>
                      </a:endParaRPr>
                    </a:p>
                  </a:txBody>
                  <a:tcPr/>
                </a:tc>
                <a:tc>
                  <a:txBody>
                    <a:bodyPr/>
                    <a:lstStyle/>
                    <a:p>
                      <a:r>
                        <a:rPr lang="en-US" dirty="0"/>
                        <a:t>7 Days</a:t>
                      </a:r>
                      <a:endParaRPr lang="en-US" dirty="0">
                        <a:solidFill>
                          <a:srgbClr val="005D7E"/>
                        </a:solidFill>
                        <a:latin typeface="+mj-lt"/>
                      </a:endParaRPr>
                    </a:p>
                  </a:txBody>
                  <a:tcPr/>
                </a:tc>
                <a:tc>
                  <a:txBody>
                    <a:bodyPr/>
                    <a:lstStyle/>
                    <a:p>
                      <a:r>
                        <a:rPr lang="en-US" dirty="0"/>
                        <a:t>DB Copy + Manual Export</a:t>
                      </a:r>
                      <a:endParaRPr lang="en-US" dirty="0">
                        <a:solidFill>
                          <a:srgbClr val="005D7E"/>
                        </a:solidFill>
                        <a:latin typeface="+mj-lt"/>
                      </a:endParaRPr>
                    </a:p>
                  </a:txBody>
                  <a:tcPr/>
                </a:tc>
                <a:extLst>
                  <a:ext uri="{0D108BD9-81ED-4DB2-BD59-A6C34878D82A}">
                    <a16:rowId xmlns:a16="http://schemas.microsoft.com/office/drawing/2014/main" xmlns="" val="10002"/>
                  </a:ext>
                </a:extLst>
              </a:tr>
              <a:tr h="829178">
                <a:tc>
                  <a:txBody>
                    <a:bodyPr/>
                    <a:lstStyle/>
                    <a:p>
                      <a:r>
                        <a:rPr lang="en-US" dirty="0"/>
                        <a:t>Standard</a:t>
                      </a:r>
                      <a:endParaRPr lang="en-US" dirty="0">
                        <a:solidFill>
                          <a:srgbClr val="005D7E"/>
                        </a:solidFill>
                        <a:latin typeface="+mj-lt"/>
                      </a:endParaRPr>
                    </a:p>
                  </a:txBody>
                  <a:tcPr/>
                </a:tc>
                <a:tc>
                  <a:txBody>
                    <a:bodyPr/>
                    <a:lstStyle/>
                    <a:p>
                      <a:r>
                        <a:rPr lang="en-US" dirty="0"/>
                        <a:t>S0</a:t>
                      </a:r>
                      <a:br>
                        <a:rPr lang="en-US" dirty="0"/>
                      </a:br>
                      <a:r>
                        <a:rPr lang="en-US" dirty="0"/>
                        <a:t>S1</a:t>
                      </a:r>
                      <a:br>
                        <a:rPr lang="en-US" dirty="0"/>
                      </a:br>
                      <a:r>
                        <a:rPr lang="en-US" dirty="0"/>
                        <a:t>S2</a:t>
                      </a:r>
                      <a:endParaRPr lang="en-US" dirty="0">
                        <a:solidFill>
                          <a:srgbClr val="005D7E"/>
                        </a:solidFill>
                        <a:latin typeface="+mj-lt"/>
                      </a:endParaRPr>
                    </a:p>
                  </a:txBody>
                  <a:tcPr/>
                </a:tc>
                <a:tc>
                  <a:txBody>
                    <a:bodyPr/>
                    <a:lstStyle/>
                    <a:p>
                      <a:r>
                        <a:rPr lang="en-US" sz="1600" dirty="0" err="1"/>
                        <a:t>Wrkgp</a:t>
                      </a:r>
                      <a:r>
                        <a:rPr lang="en-US" sz="1600" dirty="0"/>
                        <a:t>/cloud</a:t>
                      </a:r>
                      <a:r>
                        <a:rPr lang="en-US" sz="1600" baseline="0" dirty="0"/>
                        <a:t> app, multiple concurrent  operations</a:t>
                      </a:r>
                      <a:endParaRPr lang="en-US" sz="1600" dirty="0">
                        <a:solidFill>
                          <a:srgbClr val="005D7E"/>
                        </a:solidFill>
                        <a:latin typeface="+mj-lt"/>
                      </a:endParaRPr>
                    </a:p>
                  </a:txBody>
                  <a:tcPr/>
                </a:tc>
                <a:tc>
                  <a:txBody>
                    <a:bodyPr/>
                    <a:lstStyle/>
                    <a:p>
                      <a:r>
                        <a:rPr lang="en-US" dirty="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t>Reliability</a:t>
                      </a:r>
                      <a:r>
                        <a:rPr lang="en-US" baseline="0" dirty="0"/>
                        <a:t> / Min.</a:t>
                      </a:r>
                      <a:endParaRPr lang="en-US" dirty="0">
                        <a:solidFill>
                          <a:srgbClr val="005D7E"/>
                        </a:solidFill>
                        <a:latin typeface="+mj-lt"/>
                      </a:endParaRPr>
                    </a:p>
                  </a:txBody>
                  <a:tcPr/>
                </a:tc>
                <a:tc>
                  <a:txBody>
                    <a:bodyPr/>
                    <a:lstStyle/>
                    <a:p>
                      <a:r>
                        <a:rPr lang="en-US" dirty="0"/>
                        <a:t>10</a:t>
                      </a:r>
                      <a:br>
                        <a:rPr lang="en-US" dirty="0"/>
                      </a:br>
                      <a:r>
                        <a:rPr lang="en-US" dirty="0"/>
                        <a:t>20</a:t>
                      </a:r>
                      <a:br>
                        <a:rPr lang="en-US" dirty="0"/>
                      </a:br>
                      <a:r>
                        <a:rPr lang="en-US" dirty="0"/>
                        <a:t>50</a:t>
                      </a:r>
                      <a:endParaRPr lang="en-US" dirty="0">
                        <a:solidFill>
                          <a:srgbClr val="005D7E"/>
                        </a:solidFill>
                        <a:latin typeface="+mj-lt"/>
                      </a:endParaRPr>
                    </a:p>
                  </a:txBody>
                  <a:tcPr/>
                </a:tc>
                <a:tc>
                  <a:txBody>
                    <a:bodyPr/>
                    <a:lstStyle/>
                    <a:p>
                      <a:r>
                        <a:rPr lang="en-US" dirty="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t>DB Copy + Manual Export</a:t>
                      </a:r>
                      <a:endParaRPr lang="en-US" dirty="0">
                        <a:solidFill>
                          <a:srgbClr val="005D7E"/>
                        </a:solidFill>
                        <a:latin typeface="+mj-lt"/>
                      </a:endParaRPr>
                    </a:p>
                  </a:txBody>
                  <a:tcPr/>
                </a:tc>
                <a:extLst>
                  <a:ext uri="{0D108BD9-81ED-4DB2-BD59-A6C34878D82A}">
                    <a16:rowId xmlns:a16="http://schemas.microsoft.com/office/drawing/2014/main" xmlns="" val="10003"/>
                  </a:ext>
                </a:extLst>
              </a:tr>
              <a:tr h="899032">
                <a:tc>
                  <a:txBody>
                    <a:bodyPr/>
                    <a:lstStyle/>
                    <a:p>
                      <a:r>
                        <a:rPr lang="en-US" dirty="0"/>
                        <a:t>Premium</a:t>
                      </a:r>
                      <a:endParaRPr lang="en-US" dirty="0">
                        <a:solidFill>
                          <a:srgbClr val="005D7E"/>
                        </a:solidFill>
                        <a:latin typeface="+mj-lt"/>
                      </a:endParaRPr>
                    </a:p>
                  </a:txBody>
                  <a:tcPr/>
                </a:tc>
                <a:tc>
                  <a:txBody>
                    <a:bodyPr/>
                    <a:lstStyle/>
                    <a:p>
                      <a:r>
                        <a:rPr lang="en-US" dirty="0"/>
                        <a:t>P1</a:t>
                      </a:r>
                      <a:r>
                        <a:rPr lang="en-US" baseline="0" dirty="0"/>
                        <a:t/>
                      </a:r>
                      <a:br>
                        <a:rPr lang="en-US" baseline="0" dirty="0"/>
                      </a:br>
                      <a:r>
                        <a:rPr lang="en-US" baseline="0" dirty="0"/>
                        <a:t>P2</a:t>
                      </a:r>
                      <a:br>
                        <a:rPr lang="en-US" baseline="0" dirty="0"/>
                      </a:br>
                      <a:r>
                        <a:rPr lang="en-US" baseline="0" dirty="0"/>
                        <a:t>P3</a:t>
                      </a:r>
                      <a:endParaRPr lang="en-US" dirty="0">
                        <a:solidFill>
                          <a:srgbClr val="005D7E"/>
                        </a:solidFill>
                        <a:latin typeface="+mj-lt"/>
                      </a:endParaRPr>
                    </a:p>
                  </a:txBody>
                  <a:tcPr/>
                </a:tc>
                <a:tc>
                  <a:txBody>
                    <a:bodyPr/>
                    <a:lstStyle/>
                    <a:p>
                      <a:r>
                        <a:rPr lang="en-US" sz="1600" dirty="0"/>
                        <a:t>Mission</a:t>
                      </a:r>
                      <a:r>
                        <a:rPr lang="en-US" sz="1600" baseline="0" dirty="0"/>
                        <a:t> Critical, High volume, Many concurrent Users</a:t>
                      </a:r>
                      <a:endParaRPr lang="en-US" sz="1600" dirty="0">
                        <a:solidFill>
                          <a:srgbClr val="005D7E"/>
                        </a:solidFill>
                        <a:latin typeface="+mj-lt"/>
                      </a:endParaRPr>
                    </a:p>
                  </a:txBody>
                  <a:tcPr/>
                </a:tc>
                <a:tc>
                  <a:txBody>
                    <a:bodyPr/>
                    <a:lstStyle/>
                    <a:p>
                      <a:r>
                        <a:rPr lang="en-US" dirty="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t>Reliability</a:t>
                      </a:r>
                      <a:r>
                        <a:rPr lang="en-US" baseline="0" dirty="0"/>
                        <a:t> / sec.</a:t>
                      </a:r>
                      <a:endParaRPr lang="en-US" dirty="0">
                        <a:solidFill>
                          <a:srgbClr val="005D7E"/>
                        </a:solidFill>
                        <a:latin typeface="+mj-lt"/>
                      </a:endParaRPr>
                    </a:p>
                  </a:txBody>
                  <a:tcPr/>
                </a:tc>
                <a:tc>
                  <a:txBody>
                    <a:bodyPr/>
                    <a:lstStyle/>
                    <a:p>
                      <a:r>
                        <a:rPr lang="en-US" dirty="0"/>
                        <a:t>100</a:t>
                      </a:r>
                    </a:p>
                    <a:p>
                      <a:r>
                        <a:rPr lang="en-US" dirty="0"/>
                        <a:t>200</a:t>
                      </a:r>
                    </a:p>
                    <a:p>
                      <a:r>
                        <a:rPr lang="en-US" dirty="0"/>
                        <a:t>800</a:t>
                      </a:r>
                      <a:endParaRPr lang="en-US" dirty="0">
                        <a:solidFill>
                          <a:srgbClr val="005D7E"/>
                        </a:solidFill>
                        <a:latin typeface="+mj-lt"/>
                      </a:endParaRPr>
                    </a:p>
                  </a:txBody>
                  <a:tcPr/>
                </a:tc>
                <a:tc>
                  <a:txBody>
                    <a:bodyPr/>
                    <a:lstStyle/>
                    <a:p>
                      <a:r>
                        <a:rPr lang="en-US" dirty="0"/>
                        <a:t>35 Days</a:t>
                      </a:r>
                      <a:endParaRPr lang="en-US" dirty="0">
                        <a:solidFill>
                          <a:srgbClr val="005D7E"/>
                        </a:solidFill>
                        <a:latin typeface="+mj-lt"/>
                      </a:endParaRPr>
                    </a:p>
                  </a:txBody>
                  <a:tcPr/>
                </a:tc>
                <a:tc>
                  <a:txBody>
                    <a:bodyPr/>
                    <a:lstStyle/>
                    <a:p>
                      <a:r>
                        <a:rPr lang="en-US" dirty="0"/>
                        <a:t>Active Geo-replication</a:t>
                      </a:r>
                      <a:endParaRPr lang="en-US" dirty="0">
                        <a:solidFill>
                          <a:srgbClr val="005D7E"/>
                        </a:solidFill>
                        <a:latin typeface="+mj-lt"/>
                      </a:endParaRPr>
                    </a:p>
                  </a:txBody>
                  <a:tcPr/>
                </a:tc>
                <a:extLst>
                  <a:ext uri="{0D108BD9-81ED-4DB2-BD59-A6C34878D82A}">
                    <a16:rowId xmlns:a16="http://schemas.microsoft.com/office/drawing/2014/main" xmlns=""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SQL Database edition</a:t>
            </a:r>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a:solidFill>
                  <a:schemeClr val="bg2"/>
                </a:solidFill>
                <a:latin typeface="+mj-lt"/>
              </a:rPr>
              <a:t>This information is subject to change over time.</a:t>
            </a:r>
          </a:p>
        </p:txBody>
      </p:sp>
    </p:spTree>
    <p:extLst>
      <p:ext uri="{BB962C8B-B14F-4D97-AF65-F5344CB8AC3E}">
        <p14:creationId xmlns:p14="http://schemas.microsoft.com/office/powerpoint/2010/main" val="1456311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 backups, transactional logs every 5 min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Backups in Azure Storage and geo-replicated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Creates a side-by-side copy, non-disruptive</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Backups retention policy: 7, 14 or 35 days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Automated export of logical backups for long-term backup protection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Point-in-time restore - </a:t>
            </a:r>
            <a:r>
              <a:rPr lang="en-US" spc="-51" dirty="0">
                <a:solidFill>
                  <a:schemeClr val="bg2"/>
                </a:solidFill>
              </a:rPr>
              <a:t>“oops recovery”</a:t>
            </a:r>
            <a:endParaRPr lang="en-US" dirty="0"/>
          </a:p>
        </p:txBody>
      </p:sp>
    </p:spTree>
    <p:extLst>
      <p:ext uri="{BB962C8B-B14F-4D97-AF65-F5344CB8AC3E}">
        <p14:creationId xmlns:p14="http://schemas.microsoft.com/office/powerpoint/2010/main" val="190824963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Available in all tiers: Basic, Standard and Premium</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Built on geo-redundant Azure Storage</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Recover to any Azure region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Geo-restore – </a:t>
            </a:r>
            <a:r>
              <a:rPr lang="en-US" spc="-51" dirty="0">
                <a:solidFill>
                  <a:schemeClr val="bg2"/>
                </a:solidFill>
              </a:rPr>
              <a:t>Emergency data recovery when you need it most</a:t>
            </a:r>
            <a:endParaRPr lang="en-US" dirty="0"/>
          </a:p>
        </p:txBody>
      </p:sp>
    </p:spTree>
    <p:extLst>
      <p:ext uri="{BB962C8B-B14F-4D97-AF65-F5344CB8AC3E}">
        <p14:creationId xmlns:p14="http://schemas.microsoft.com/office/powerpoint/2010/main" val="222606566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Opt-in for Standard &amp; Premium databases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Creates a stand-by secondary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pre-paired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Opt-in via 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spTree>
    <p:extLst>
      <p:ext uri="{BB962C8B-B14F-4D97-AF65-F5344CB8AC3E}">
        <p14:creationId xmlns:p14="http://schemas.microsoft.com/office/powerpoint/2010/main" val="429456754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Self-service activation in Premium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any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Tree>
    <p:extLst>
      <p:ext uri="{BB962C8B-B14F-4D97-AF65-F5344CB8AC3E}">
        <p14:creationId xmlns:p14="http://schemas.microsoft.com/office/powerpoint/2010/main" val="128775710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Configurable to track &amp; log database activity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Dashboard views in the portal for at-a-glance insights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Pre-defined Power View reports for deep visual analysis on Audit log data</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Audit logs reside in your Azure Storage account</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70658937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1" y="812800"/>
            <a:ext cx="12191999" cy="573722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Fast and flexible indexing of textual data </a:t>
            </a:r>
          </a:p>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Data types: char, </a:t>
            </a:r>
            <a:r>
              <a:rPr lang="en-US" sz="4000" dirty="0" err="1">
                <a:solidFill>
                  <a:srgbClr val="FFFFFF"/>
                </a:solidFill>
                <a:latin typeface="Segoe UI Light"/>
              </a:rPr>
              <a:t>varchar</a:t>
            </a:r>
            <a:r>
              <a:rPr lang="en-US" sz="4000" dirty="0">
                <a:solidFill>
                  <a:srgbClr val="FFFFFF"/>
                </a:solidFill>
                <a:latin typeface="Segoe UI Light"/>
              </a:rPr>
              <a:t>, </a:t>
            </a:r>
            <a:r>
              <a:rPr lang="en-US" sz="4000" dirty="0" err="1">
                <a:solidFill>
                  <a:srgbClr val="FFFFFF"/>
                </a:solidFill>
                <a:latin typeface="Segoe UI Light"/>
              </a:rPr>
              <a:t>nchar</a:t>
            </a:r>
            <a:r>
              <a:rPr lang="en-US" sz="4000" dirty="0">
                <a:solidFill>
                  <a:srgbClr val="FFFFFF"/>
                </a:solidFill>
                <a:latin typeface="Segoe UI Light"/>
              </a:rPr>
              <a:t>, </a:t>
            </a:r>
            <a:r>
              <a:rPr lang="en-US" sz="4000" dirty="0" err="1">
                <a:solidFill>
                  <a:srgbClr val="FFFFFF"/>
                </a:solidFill>
                <a:latin typeface="Segoe UI Light"/>
              </a:rPr>
              <a:t>nvarchar</a:t>
            </a:r>
            <a:r>
              <a:rPr lang="en-US" sz="4000" dirty="0">
                <a:solidFill>
                  <a:srgbClr val="FFFFFF"/>
                </a:solidFill>
                <a:latin typeface="Segoe UI Light"/>
              </a:rPr>
              <a:t>, text, </a:t>
            </a:r>
            <a:r>
              <a:rPr lang="en-US" sz="4000" dirty="0" err="1">
                <a:solidFill>
                  <a:srgbClr val="FFFFFF"/>
                </a:solidFill>
                <a:latin typeface="Segoe UI Light"/>
              </a:rPr>
              <a:t>ntext</a:t>
            </a:r>
            <a:r>
              <a:rPr lang="en-US" sz="4000" dirty="0">
                <a:solidFill>
                  <a:srgbClr val="FFFFFF"/>
                </a:solidFill>
                <a:latin typeface="Segoe UI Light"/>
              </a:rPr>
              <a:t>, image, xml, </a:t>
            </a:r>
            <a:r>
              <a:rPr lang="en-US" sz="4000" dirty="0" err="1">
                <a:solidFill>
                  <a:srgbClr val="FFFFFF"/>
                </a:solidFill>
                <a:latin typeface="Segoe UI Light"/>
              </a:rPr>
              <a:t>varbinary</a:t>
            </a:r>
            <a:r>
              <a:rPr lang="en-US" sz="4000" dirty="0">
                <a:solidFill>
                  <a:srgbClr val="FFFFFF"/>
                </a:solidFill>
                <a:latin typeface="Segoe UI Light"/>
              </a:rPr>
              <a:t>(max), or FILESTREAM</a:t>
            </a:r>
            <a:endParaRPr lang="en-US" sz="4000" spc="-51" dirty="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Handles high query volume </a:t>
            </a:r>
          </a:p>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Common use cases:</a:t>
            </a:r>
          </a:p>
          <a:p>
            <a:pPr marL="1226725" lvl="2" indent="-571500" defTabSz="914325">
              <a:spcBef>
                <a:spcPts val="1200"/>
              </a:spcBef>
              <a:buFont typeface="Wingdings" panose="05000000000000000000" pitchFamily="2" charset="2"/>
              <a:buChar char="§"/>
            </a:pPr>
            <a:r>
              <a:rPr lang="en-US" dirty="0">
                <a:solidFill>
                  <a:srgbClr val="FFFFFF"/>
                </a:solidFill>
                <a:latin typeface="Segoe UI Light"/>
              </a:rPr>
              <a:t>Searching websites, product catalogs, news items and more</a:t>
            </a:r>
          </a:p>
          <a:p>
            <a:pPr marL="1112425" lvl="2" indent="-457200" defTabSz="914325">
              <a:spcBef>
                <a:spcPts val="1200"/>
              </a:spcBef>
              <a:buFont typeface="Wingdings" panose="05000000000000000000" pitchFamily="2" charset="2"/>
              <a:buChar char="§"/>
            </a:pPr>
            <a:r>
              <a:rPr lang="en-US" dirty="0">
                <a:solidFill>
                  <a:srgbClr val="FFFFFF"/>
                </a:solidFill>
                <a:latin typeface="Segoe UI Light"/>
              </a:rPr>
              <a:t> Document management systems</a:t>
            </a:r>
          </a:p>
          <a:p>
            <a:pPr marL="1112425" lvl="2" indent="-457200" defTabSz="914325">
              <a:spcBef>
                <a:spcPts val="1200"/>
              </a:spcBef>
              <a:buFont typeface="Wingdings" panose="05000000000000000000" pitchFamily="2" charset="2"/>
              <a:buChar char="§"/>
            </a:pPr>
            <a:r>
              <a:rPr lang="en-US" dirty="0">
                <a:solidFill>
                  <a:srgbClr val="FFFFFF"/>
                </a:solidFill>
                <a:latin typeface="Segoe UI Light"/>
              </a:rPr>
              <a:t>Any applications that need to provide search capabilities over 	data stored in a SQL Database</a:t>
            </a:r>
          </a:p>
        </p:txBody>
      </p:sp>
      <p:sp>
        <p:nvSpPr>
          <p:cNvPr id="13" name="Rectangle 12"/>
          <p:cNvSpPr/>
          <p:nvPr/>
        </p:nvSpPr>
        <p:spPr>
          <a:xfrm>
            <a:off x="6495627" y="6917311"/>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itle 3"/>
          <p:cNvSpPr txBox="1">
            <a:spLocks/>
          </p:cNvSpPr>
          <p:nvPr/>
        </p:nvSpPr>
        <p:spPr>
          <a:xfrm>
            <a:off x="-110071"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Full-Text Search</a:t>
            </a:r>
          </a:p>
        </p:txBody>
      </p:sp>
    </p:spTree>
    <p:extLst>
      <p:ext uri="{BB962C8B-B14F-4D97-AF65-F5344CB8AC3E}">
        <p14:creationId xmlns:p14="http://schemas.microsoft.com/office/powerpoint/2010/main" val="2375016894"/>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443789"/>
            <a:ext cx="12191999" cy="432174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XML Indexes - improves XQuery-based query performance</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Primary XML Index - speed up access to elements and attributes</a:t>
            </a: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CREATE PRIMARY XML INDEX </a:t>
            </a:r>
            <a:r>
              <a:rPr lang="en-US" spc="-51" dirty="0" err="1">
                <a:solidFill>
                  <a:srgbClr val="D2D2D2"/>
                </a:solidFill>
                <a:latin typeface="Segoe UI Light"/>
              </a:rPr>
              <a:t>XML_Order_Items</a:t>
            </a:r>
            <a:endParaRPr lang="en-US" spc="-51" dirty="0">
              <a:solidFill>
                <a:srgbClr val="D2D2D2"/>
              </a:solidFill>
              <a:latin typeface="Segoe UI Light"/>
            </a:endParaRP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ON </a:t>
            </a:r>
            <a:r>
              <a:rPr lang="en-US" spc="-51" dirty="0" err="1">
                <a:solidFill>
                  <a:srgbClr val="D2D2D2"/>
                </a:solidFill>
                <a:latin typeface="Segoe UI Light"/>
              </a:rPr>
              <a:t>Sales.Order</a:t>
            </a:r>
            <a:r>
              <a:rPr lang="en-US" spc="-51" dirty="0">
                <a:solidFill>
                  <a:srgbClr val="D2D2D2"/>
                </a:solidFill>
                <a:latin typeface="Segoe UI Light"/>
              </a:rPr>
              <a:t> (Items);</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Secondary XML Index – help resolve specific XQuery expressions rapidly</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XML Indexes</a:t>
            </a:r>
          </a:p>
        </p:txBody>
      </p:sp>
    </p:spTree>
    <p:extLst>
      <p:ext uri="{BB962C8B-B14F-4D97-AF65-F5344CB8AC3E}">
        <p14:creationId xmlns:p14="http://schemas.microsoft.com/office/powerpoint/2010/main" val="11887616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925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Monitor common database, execution and transaction related events in near-real time </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Diagnose blocked or long-running queries, resource bottlenecks, poor query plans, and more</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Help improve capacity planning </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Use familiar T-SQL language</a:t>
            </a:r>
          </a:p>
          <a:p>
            <a:pPr marL="252000" lvl="1" indent="0" defTabSz="914325">
              <a:spcBef>
                <a:spcPts val="1200"/>
              </a:spcBef>
              <a:buFont typeface="Arial" pitchFamily="34" charset="0"/>
              <a:buNone/>
            </a:pPr>
            <a:endParaRPr lang="en-US" sz="4000" spc="-51" dirty="0">
              <a:solidFill>
                <a:srgbClr val="D2D2D2"/>
              </a:solidFill>
              <a:latin typeface="Segoe UI Ligh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Dynamic Management Views (DMV)  </a:t>
            </a:r>
          </a:p>
        </p:txBody>
      </p:sp>
    </p:spTree>
    <p:extLst>
      <p:ext uri="{BB962C8B-B14F-4D97-AF65-F5344CB8AC3E}">
        <p14:creationId xmlns:p14="http://schemas.microsoft.com/office/powerpoint/2010/main" val="12550186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t">
            <a:normAutofit/>
          </a:bodyPr>
          <a:lstStyle/>
          <a:p>
            <a:r>
              <a:rPr lang="en-US" dirty="0"/>
              <a:t>Blob Details – Access method</a:t>
            </a:r>
          </a:p>
        </p:txBody>
      </p:sp>
      <p:sp>
        <p:nvSpPr>
          <p:cNvPr id="7" name="Text Placeholder 4"/>
          <p:cNvSpPr txBox="1">
            <a:spLocks/>
          </p:cNvSpPr>
          <p:nvPr/>
        </p:nvSpPr>
        <p:spPr>
          <a:xfrm>
            <a:off x="1131506" y="2470532"/>
            <a:ext cx="7384473" cy="1682172"/>
          </a:xfrm>
          <a:prstGeom prst="rect">
            <a:avLst/>
          </a:prstGeom>
        </p:spPr>
        <p:txBody>
          <a:bodyPr anchor="t"/>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dirty="0">
                <a:solidFill>
                  <a:srgbClr val="0072C6"/>
                </a:solidFill>
              </a:rPr>
              <a:t>Can include ‘/‘ or other delimiter in name</a:t>
            </a:r>
          </a:p>
          <a:p>
            <a:r>
              <a:rPr lang="en-US" sz="3200" dirty="0"/>
              <a:t/>
            </a:r>
            <a:br>
              <a:rPr lang="en-US" sz="3200" dirty="0"/>
            </a:br>
            <a:r>
              <a:rPr lang="en-US" sz="3200" dirty="0">
                <a:solidFill>
                  <a:srgbClr val="0072C6"/>
                </a:solidFill>
              </a:rPr>
              <a:t>e.g. /&lt;container&gt;/myblobs/smurf.png</a:t>
            </a:r>
          </a:p>
          <a:p>
            <a:endParaRPr lang="en-US" sz="3200" dirty="0"/>
          </a:p>
        </p:txBody>
      </p:sp>
      <p:grpSp>
        <p:nvGrpSpPr>
          <p:cNvPr id="8" name="Group 7"/>
          <p:cNvGrpSpPr/>
          <p:nvPr/>
        </p:nvGrpSpPr>
        <p:grpSpPr>
          <a:xfrm>
            <a:off x="4288721" y="4099114"/>
            <a:ext cx="3294637" cy="1023166"/>
            <a:chOff x="4228381" y="5344591"/>
            <a:chExt cx="3294637" cy="1023166"/>
          </a:xfrm>
        </p:grpSpPr>
        <p:sp>
          <p:nvSpPr>
            <p:cNvPr id="9" name="Left Brace 8"/>
            <p:cNvSpPr/>
            <p:nvPr/>
          </p:nvSpPr>
          <p:spPr>
            <a:xfrm rot="16200000">
              <a:off x="5595343" y="3977629"/>
              <a:ext cx="560714" cy="3294637"/>
            </a:xfrm>
            <a:prstGeom prst="leftBrac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4629183" y="5721426"/>
              <a:ext cx="2493034" cy="646331"/>
            </a:xfrm>
            <a:prstGeom prst="rect">
              <a:avLst/>
            </a:prstGeom>
            <a:noFill/>
          </p:spPr>
          <p:txBody>
            <a:bodyPr wrap="square" rtlCol="0">
              <a:spAutoFit/>
            </a:bodyPr>
            <a:lstStyle/>
            <a:p>
              <a:pPr algn="ctr"/>
              <a:r>
                <a:rPr lang="sv-SE" sz="3600" dirty="0" err="1">
                  <a:latin typeface="+mj-lt"/>
                </a:rPr>
                <a:t>blob</a:t>
              </a:r>
              <a:r>
                <a:rPr lang="sv-SE" sz="3600" dirty="0">
                  <a:latin typeface="+mj-lt"/>
                </a:rPr>
                <a:t> </a:t>
              </a:r>
              <a:r>
                <a:rPr lang="sv-SE" sz="3600" dirty="0" err="1">
                  <a:latin typeface="+mj-lt"/>
                </a:rPr>
                <a:t>name</a:t>
              </a:r>
              <a:endParaRPr lang="en-US" sz="3600" dirty="0">
                <a:latin typeface="+mj-lt"/>
              </a:endParaRPr>
            </a:p>
          </p:txBody>
        </p:sp>
      </p:grpSp>
    </p:spTree>
    <p:extLst>
      <p:ext uri="{BB962C8B-B14F-4D97-AF65-F5344CB8AC3E}">
        <p14:creationId xmlns:p14="http://schemas.microsoft.com/office/powerpoint/2010/main" val="265961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Connect from on premise and deploy your database</a:t>
            </a:r>
          </a:p>
        </p:txBody>
      </p:sp>
    </p:spTree>
    <p:extLst>
      <p:ext uri="{BB962C8B-B14F-4D97-AF65-F5344CB8AC3E}">
        <p14:creationId xmlns:p14="http://schemas.microsoft.com/office/powerpoint/2010/main" val="205191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a:solidFill>
                  <a:schemeClr val="bg1"/>
                </a:solidFill>
                <a:latin typeface="+mj-lt"/>
              </a:rPr>
              <a:t>(obviously)</a:t>
            </a:r>
          </a:p>
        </p:txBody>
      </p:sp>
      <p:sp>
        <p:nvSpPr>
          <p:cNvPr id="2" name="Title 1"/>
          <p:cNvSpPr>
            <a:spLocks noGrp="1"/>
          </p:cNvSpPr>
          <p:nvPr>
            <p:ph type="title"/>
          </p:nvPr>
        </p:nvSpPr>
        <p:spPr/>
        <p:txBody>
          <a:bodyPr/>
          <a:lstStyle/>
          <a:p>
            <a:r>
              <a:rPr lang="en-US" sz="3200" dirty="0"/>
              <a:t>Use Familiar Technologies</a:t>
            </a:r>
          </a:p>
        </p:txBody>
      </p:sp>
      <p:sp>
        <p:nvSpPr>
          <p:cNvPr id="3" name="Text Placeholder 2"/>
          <p:cNvSpPr>
            <a:spLocks noGrp="1"/>
          </p:cNvSpPr>
          <p:nvPr>
            <p:ph type="body" sz="quarter" idx="10"/>
          </p:nvPr>
        </p:nvSpPr>
        <p:spPr/>
        <p:txBody>
          <a:bodyPr/>
          <a:lstStyle/>
          <a:p>
            <a:r>
              <a:rPr lang="en-US" sz="5400" dirty="0"/>
              <a:t>Transact-SQL</a:t>
            </a:r>
          </a:p>
        </p:txBody>
      </p:sp>
    </p:spTree>
    <p:extLst>
      <p:ext uri="{BB962C8B-B14F-4D97-AF65-F5344CB8AC3E}">
        <p14:creationId xmlns:p14="http://schemas.microsoft.com/office/powerpoint/2010/main" val="187622735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.NET Framework (C#, Visual Basic, F#): ADO.NET</a:t>
            </a:r>
          </a:p>
          <a:p>
            <a:pPr marL="252000" lvl="1" indent="0" defTabSz="914325">
              <a:spcBef>
                <a:spcPts val="1200"/>
              </a:spcBef>
              <a:buNone/>
            </a:pPr>
            <a:r>
              <a:rPr lang="en-US" sz="4400" dirty="0">
                <a:solidFill>
                  <a:schemeClr val="bg1"/>
                </a:solidFill>
                <a:latin typeface="+mj-lt"/>
              </a:rPr>
              <a:t>C / C++: ODBC</a:t>
            </a:r>
          </a:p>
          <a:p>
            <a:pPr marL="252000" lvl="1" indent="0" defTabSz="914325">
              <a:spcBef>
                <a:spcPts val="1200"/>
              </a:spcBef>
              <a:buNone/>
            </a:pPr>
            <a:r>
              <a:rPr lang="en-US" sz="4400" dirty="0">
                <a:solidFill>
                  <a:schemeClr val="bg1"/>
                </a:solidFill>
                <a:latin typeface="+mj-lt"/>
              </a:rPr>
              <a:t>Java: Microsoft JDBC provider</a:t>
            </a:r>
          </a:p>
          <a:p>
            <a:pPr marL="252000" lvl="1" indent="0" defTabSz="914325">
              <a:spcBef>
                <a:spcPts val="1200"/>
              </a:spcBef>
              <a:buNone/>
            </a:pPr>
            <a:r>
              <a:rPr lang="en-US" sz="4400" dirty="0">
                <a:solidFill>
                  <a:schemeClr val="bg1"/>
                </a:solidFill>
                <a:latin typeface="+mj-lt"/>
              </a:rPr>
              <a:t>PHP: Microsoft PHP provider</a:t>
            </a:r>
          </a:p>
        </p:txBody>
      </p:sp>
      <p:sp>
        <p:nvSpPr>
          <p:cNvPr id="2" name="Title 1"/>
          <p:cNvSpPr>
            <a:spLocks noGrp="1"/>
          </p:cNvSpPr>
          <p:nvPr>
            <p:ph type="title"/>
          </p:nvPr>
        </p:nvSpPr>
        <p:spPr/>
        <p:txBody>
          <a:bodyPr>
            <a:normAutofit fontScale="90000"/>
          </a:bodyPr>
          <a:lstStyle/>
          <a:p>
            <a:r>
              <a:rPr lang="en-US" sz="4800" dirty="0"/>
              <a:t>Use Familiar Technologies - Languages</a:t>
            </a:r>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3224214017"/>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a:t>Use Familiar Technologies - Frameworks</a:t>
            </a:r>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p>
        </p:txBody>
      </p:sp>
    </p:spTree>
    <p:extLst>
      <p:ext uri="{BB962C8B-B14F-4D97-AF65-F5344CB8AC3E}">
        <p14:creationId xmlns:p14="http://schemas.microsoft.com/office/powerpoint/2010/main" val="1022420421"/>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Tools</a:t>
            </a:r>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development</a:t>
            </a:r>
          </a:p>
        </p:txBody>
      </p:sp>
    </p:spTree>
    <p:extLst>
      <p:ext uri="{BB962C8B-B14F-4D97-AF65-F5344CB8AC3E}">
        <p14:creationId xmlns:p14="http://schemas.microsoft.com/office/powerpoint/2010/main" val="81404697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Unsupported SQL Server Features</a:t>
            </a:r>
            <a:br>
              <a:rPr lang="en-US" sz="3600" dirty="0"/>
            </a:b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command, distributed transactions, distributed views</a:t>
            </a:r>
          </a:p>
          <a:p>
            <a:pPr marL="823500" lvl="1" indent="-571500" defTabSz="914325">
              <a:spcBef>
                <a:spcPts val="1200"/>
              </a:spcBef>
            </a:pPr>
            <a:r>
              <a:rPr lang="en-US" sz="3600" dirty="0"/>
              <a:t>Service Broker</a:t>
            </a:r>
          </a:p>
          <a:p>
            <a:pPr marL="823500" lvl="1" indent="-571500" defTabSz="914325">
              <a:spcBef>
                <a:spcPts val="1200"/>
              </a:spcBef>
            </a:pPr>
            <a:r>
              <a:rPr lang="en-US" sz="3600" dirty="0"/>
              <a:t>SQL 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Encryption</a:t>
            </a:r>
          </a:p>
        </p:txBody>
      </p:sp>
    </p:spTree>
    <p:extLst>
      <p:ext uri="{BB962C8B-B14F-4D97-AF65-F5344CB8AC3E}">
        <p14:creationId xmlns:p14="http://schemas.microsoft.com/office/powerpoint/2010/main" val="38300625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767" y="1327354"/>
            <a:ext cx="6706466" cy="3804021"/>
          </a:xfrm>
          <a:prstGeom prst="rect">
            <a:avLst/>
          </a:prstGeom>
        </p:spPr>
      </p:pic>
      <p:sp>
        <p:nvSpPr>
          <p:cNvPr id="7" name="Content Placeholder 2"/>
          <p:cNvSpPr txBox="1">
            <a:spLocks/>
          </p:cNvSpPr>
          <p:nvPr/>
        </p:nvSpPr>
        <p:spPr>
          <a:xfrm>
            <a:off x="3347885" y="-17022"/>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a:solidFill>
                  <a:schemeClr val="tx1"/>
                </a:solidFill>
                <a:latin typeface="+mj-lt"/>
              </a:rPr>
              <a:t>Web designers for tables, views, stored procs</a:t>
            </a:r>
          </a:p>
          <a:p>
            <a:pPr marL="3175" lvl="1" indent="0" algn="ctr" defTabSz="914325">
              <a:spcBef>
                <a:spcPts val="900"/>
              </a:spcBef>
              <a:buNone/>
            </a:pPr>
            <a:r>
              <a:rPr lang="en-US" sz="2400" spc="-51" dirty="0">
                <a:solidFill>
                  <a:schemeClr val="tx1"/>
                </a:solidFill>
                <a:latin typeface="+mj-lt"/>
              </a:rPr>
              <a:t>Interactive query editing and execution</a:t>
            </a:r>
            <a:endParaRPr lang="en-US" sz="3200" dirty="0">
              <a:solidFill>
                <a:schemeClr val="tx1"/>
              </a:solidFill>
              <a:latin typeface="+mj-lt"/>
            </a:endParaRP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3" name="Title 2"/>
          <p:cNvSpPr>
            <a:spLocks noGrp="1"/>
          </p:cNvSpPr>
          <p:nvPr>
            <p:ph type="title"/>
          </p:nvPr>
        </p:nvSpPr>
        <p:spPr/>
        <p:txBody>
          <a:bodyPr>
            <a:normAutofit fontScale="90000"/>
          </a:bodyPr>
          <a:lstStyle/>
          <a:p>
            <a:r>
              <a:rPr lang="en-US" sz="3600" dirty="0"/>
              <a:t>Azure SQL Database Management Portal</a:t>
            </a:r>
          </a:p>
        </p:txBody>
      </p:sp>
    </p:spTree>
    <p:extLst>
      <p:ext uri="{BB962C8B-B14F-4D97-AF65-F5344CB8AC3E}">
        <p14:creationId xmlns:p14="http://schemas.microsoft.com/office/powerpoint/2010/main" val="3251783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DAC Deployment </a:t>
            </a:r>
            <a:br>
              <a:rPr lang="en-US" dirty="0"/>
            </a:br>
            <a:r>
              <a:rPr lang="en-US" dirty="0"/>
              <a:t>From SQL Server Management Studio</a:t>
            </a:r>
          </a:p>
        </p:txBody>
      </p:sp>
    </p:spTree>
    <p:extLst>
      <p:ext uri="{BB962C8B-B14F-4D97-AF65-F5344CB8AC3E}">
        <p14:creationId xmlns:p14="http://schemas.microsoft.com/office/powerpoint/2010/main" val="133269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Elastic Database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879" y="4411663"/>
            <a:ext cx="1306559" cy="1515608"/>
          </a:xfrm>
          <a:prstGeom prst="rect">
            <a:avLst/>
          </a:prstGeom>
        </p:spPr>
      </p:pic>
    </p:spTree>
    <p:extLst>
      <p:ext uri="{BB962C8B-B14F-4D97-AF65-F5344CB8AC3E}">
        <p14:creationId xmlns:p14="http://schemas.microsoft.com/office/powerpoint/2010/main" val="1542047882"/>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530" y="5597525"/>
            <a:ext cx="8069064" cy="917575"/>
          </a:xfrm>
        </p:spPr>
        <p:txBody>
          <a:bodyPr/>
          <a:lstStyle/>
          <a:p>
            <a:r>
              <a:rPr lang="en-US" dirty="0"/>
              <a:t>Elastic Database Pool</a:t>
            </a:r>
          </a:p>
        </p:txBody>
      </p:sp>
      <p:grpSp>
        <p:nvGrpSpPr>
          <p:cNvPr id="8" name="Group 7"/>
          <p:cNvGrpSpPr>
            <a:grpSpLocks noChangeAspect="1"/>
          </p:cNvGrpSpPr>
          <p:nvPr/>
        </p:nvGrpSpPr>
        <p:grpSpPr>
          <a:xfrm>
            <a:off x="2932113" y="927178"/>
            <a:ext cx="7486650" cy="3027285"/>
            <a:chOff x="3932238" y="1511429"/>
            <a:chExt cx="6359167" cy="257137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358" y="2022434"/>
              <a:ext cx="1306559" cy="15156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0308" y="1816321"/>
              <a:ext cx="2023633" cy="206596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87" y="2570677"/>
              <a:ext cx="990651" cy="419122"/>
            </a:xfrm>
            <a:prstGeom prst="rect">
              <a:avLst/>
            </a:prstGeom>
          </p:spPr>
        </p:pic>
        <p:sp>
          <p:nvSpPr>
            <p:cNvPr id="6" name="TextBox 5"/>
            <p:cNvSpPr txBox="1"/>
            <p:nvPr/>
          </p:nvSpPr>
          <p:spPr>
            <a:xfrm>
              <a:off x="8224301" y="1511429"/>
              <a:ext cx="2067104" cy="871008"/>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343434"/>
                      </a:gs>
                      <a:gs pos="30000">
                        <a:srgbClr val="343434"/>
                      </a:gs>
                    </a:gsLst>
                    <a:lin ang="5400000" scaled="0"/>
                  </a:gradFill>
                </a:rPr>
                <a:t>Elastic Database </a:t>
              </a:r>
            </a:p>
            <a:p>
              <a:pPr>
                <a:lnSpc>
                  <a:spcPct val="90000"/>
                </a:lnSpc>
                <a:spcAft>
                  <a:spcPts val="600"/>
                </a:spcAft>
              </a:pPr>
              <a:r>
                <a:rPr lang="en-US" dirty="0">
                  <a:gradFill>
                    <a:gsLst>
                      <a:gs pos="2917">
                        <a:srgbClr val="343434"/>
                      </a:gs>
                      <a:gs pos="30000">
                        <a:srgbClr val="343434"/>
                      </a:gs>
                    </a:gsLst>
                    <a:lin ang="5400000" scaled="0"/>
                  </a:gradFill>
                </a:rPr>
                <a:t>Pool</a:t>
              </a:r>
            </a:p>
          </p:txBody>
        </p:sp>
        <p:sp>
          <p:nvSpPr>
            <p:cNvPr id="7" name="TextBox 6"/>
            <p:cNvSpPr txBox="1"/>
            <p:nvPr/>
          </p:nvSpPr>
          <p:spPr>
            <a:xfrm>
              <a:off x="3932238" y="3538042"/>
              <a:ext cx="2004588"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343434"/>
                      </a:gs>
                      <a:gs pos="30000">
                        <a:srgbClr val="343434"/>
                      </a:gs>
                    </a:gsLst>
                    <a:lin ang="5400000" scaled="0"/>
                  </a:gradFill>
                </a:rPr>
                <a:t>Elastic Database</a:t>
              </a:r>
            </a:p>
          </p:txBody>
        </p:sp>
      </p:grpSp>
      <p:sp>
        <p:nvSpPr>
          <p:cNvPr id="9" name="Rectangle 8"/>
          <p:cNvSpPr/>
          <p:nvPr/>
        </p:nvSpPr>
        <p:spPr>
          <a:xfrm>
            <a:off x="3026531" y="4629325"/>
            <a:ext cx="6705600" cy="369332"/>
          </a:xfrm>
          <a:prstGeom prst="rect">
            <a:avLst/>
          </a:prstGeom>
        </p:spPr>
        <p:txBody>
          <a:bodyPr wrap="square">
            <a:spAutoFit/>
          </a:bodyPr>
          <a:lstStyle/>
          <a:p>
            <a:r>
              <a:rPr lang="en-US" dirty="0">
                <a:solidFill>
                  <a:srgbClr val="505050"/>
                </a:solidFill>
                <a:latin typeface="wf_segoe-ui_normal"/>
              </a:rPr>
              <a:t>Predictable model for deploying large numbers of databases</a:t>
            </a:r>
            <a:endParaRPr lang="en-US" dirty="0">
              <a:solidFill>
                <a:srgbClr val="343434"/>
              </a:solidFill>
            </a:endParaRPr>
          </a:p>
        </p:txBody>
      </p:sp>
    </p:spTree>
    <p:extLst>
      <p:ext uri="{BB962C8B-B14F-4D97-AF65-F5344CB8AC3E}">
        <p14:creationId xmlns:p14="http://schemas.microsoft.com/office/powerpoint/2010/main" val="40717454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p:spPr>
        <p:txBody>
          <a:bodyPr/>
          <a:lstStyle/>
          <a:p>
            <a:pPr algn="ctr"/>
            <a:r>
              <a:rPr lang="en-US" sz="6600" dirty="0"/>
              <a:t>Microsoft Azure</a:t>
            </a:r>
            <a:r>
              <a:rPr lang="en-US" sz="11500" dirty="0"/>
              <a:t/>
            </a:r>
            <a:br>
              <a:rPr lang="en-US" sz="11500" dirty="0"/>
            </a:br>
            <a:r>
              <a:rPr lang="en-US" sz="11500" dirty="0"/>
              <a:t>Storage Table</a:t>
            </a:r>
          </a:p>
        </p:txBody>
      </p:sp>
      <p:pic>
        <p:nvPicPr>
          <p:cNvPr id="7" name="Picture 6"/>
          <p:cNvPicPr>
            <a:picLocks noChangeAspect="1"/>
          </p:cNvPicPr>
          <p:nvPr/>
        </p:nvPicPr>
        <p:blipFill>
          <a:blip r:embed="rId2"/>
          <a:stretch>
            <a:fillRect/>
          </a:stretch>
        </p:blipFill>
        <p:spPr>
          <a:xfrm>
            <a:off x="5475085" y="496464"/>
            <a:ext cx="1242589" cy="1077503"/>
          </a:xfrm>
          <a:prstGeom prst="rect">
            <a:avLst/>
          </a:prstGeom>
        </p:spPr>
      </p:pic>
    </p:spTree>
    <p:extLst>
      <p:ext uri="{BB962C8B-B14F-4D97-AF65-F5344CB8AC3E}">
        <p14:creationId xmlns:p14="http://schemas.microsoft.com/office/powerpoint/2010/main" val="208452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050197" y="5606298"/>
            <a:ext cx="7590192" cy="287870"/>
            <a:chOff x="4131411" y="5751738"/>
            <a:chExt cx="7742391" cy="260124"/>
          </a:xfrm>
        </p:grpSpPr>
        <p:sp>
          <p:nvSpPr>
            <p:cNvPr id="759" name="Rectangle 758"/>
            <p:cNvSpPr/>
            <p:nvPr/>
          </p:nvSpPr>
          <p:spPr bwMode="auto">
            <a:xfrm>
              <a:off x="6102696"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0" name="Rectangle 759"/>
            <p:cNvSpPr/>
            <p:nvPr/>
          </p:nvSpPr>
          <p:spPr bwMode="auto">
            <a:xfrm>
              <a:off x="8111579"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1" name="Rectangle 760"/>
            <p:cNvSpPr/>
            <p:nvPr/>
          </p:nvSpPr>
          <p:spPr bwMode="auto">
            <a:xfrm>
              <a:off x="10149783"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131411"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5"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dirty="0">
                <a:solidFill>
                  <a:srgbClr val="0088EE"/>
                </a:solidFill>
              </a:rPr>
              <a:t>Elastic Database Model</a:t>
            </a:r>
          </a:p>
        </p:txBody>
      </p:sp>
      <p:sp>
        <p:nvSpPr>
          <p:cNvPr id="6" name="Text Placeholder 2"/>
          <p:cNvSpPr txBox="1">
            <a:spLocks/>
          </p:cNvSpPr>
          <p:nvPr/>
        </p:nvSpPr>
        <p:spPr>
          <a:xfrm>
            <a:off x="387210" y="1508933"/>
            <a:ext cx="9976674"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endParaRPr lang="en-US" sz="1961" dirty="0">
              <a:gradFill>
                <a:gsLst>
                  <a:gs pos="1250">
                    <a:srgbClr val="404040"/>
                  </a:gs>
                  <a:gs pos="100000">
                    <a:srgbClr val="404040"/>
                  </a:gs>
                </a:gsLst>
                <a:lin ang="5400000" scaled="0"/>
              </a:gradFill>
            </a:endParaRPr>
          </a:p>
        </p:txBody>
      </p:sp>
      <p:sp>
        <p:nvSpPr>
          <p:cNvPr id="10" name="Rectangle 9"/>
          <p:cNvSpPr/>
          <p:nvPr/>
        </p:nvSpPr>
        <p:spPr bwMode="auto">
          <a:xfrm>
            <a:off x="4050197" y="5361669"/>
            <a:ext cx="1685807" cy="510021"/>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1" name="Rectangle 10"/>
          <p:cNvSpPr/>
          <p:nvPr/>
        </p:nvSpPr>
        <p:spPr bwMode="auto">
          <a:xfrm>
            <a:off x="9929311" y="2233767"/>
            <a:ext cx="1685807" cy="363792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9" name="TextBox 18"/>
          <p:cNvSpPr txBox="1"/>
          <p:nvPr/>
        </p:nvSpPr>
        <p:spPr>
          <a:xfrm>
            <a:off x="4392089"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200</a:t>
            </a:r>
          </a:p>
        </p:txBody>
      </p:sp>
      <p:sp>
        <p:nvSpPr>
          <p:cNvPr id="20" name="TextBox 19"/>
          <p:cNvSpPr txBox="1"/>
          <p:nvPr/>
        </p:nvSpPr>
        <p:spPr>
          <a:xfrm>
            <a:off x="10234630" y="5819466"/>
            <a:ext cx="1015813"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1200</a:t>
            </a:r>
          </a:p>
        </p:txBody>
      </p:sp>
      <p:sp>
        <p:nvSpPr>
          <p:cNvPr id="22" name="TextBox 21"/>
          <p:cNvSpPr txBox="1"/>
          <p:nvPr/>
        </p:nvSpPr>
        <p:spPr>
          <a:xfrm>
            <a:off x="2820571" y="5819466"/>
            <a:ext cx="1222678"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rPr>
              <a:t>eDTUs</a:t>
            </a:r>
          </a:p>
        </p:txBody>
      </p:sp>
      <p:sp>
        <p:nvSpPr>
          <p:cNvPr id="32" name="Rectangle 31"/>
          <p:cNvSpPr/>
          <p:nvPr/>
        </p:nvSpPr>
        <p:spPr bwMode="auto">
          <a:xfrm>
            <a:off x="5980104" y="4794790"/>
            <a:ext cx="1685807" cy="107690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6" name="Rectangle 35"/>
          <p:cNvSpPr/>
          <p:nvPr/>
        </p:nvSpPr>
        <p:spPr bwMode="auto">
          <a:xfrm>
            <a:off x="7955478" y="3693130"/>
            <a:ext cx="1685807" cy="217856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9" name="TextBox 38"/>
          <p:cNvSpPr txBox="1"/>
          <p:nvPr/>
        </p:nvSpPr>
        <p:spPr>
          <a:xfrm>
            <a:off x="6421713"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400</a:t>
            </a:r>
          </a:p>
        </p:txBody>
      </p:sp>
      <p:sp>
        <p:nvSpPr>
          <p:cNvPr id="40" name="TextBox 39"/>
          <p:cNvSpPr txBox="1"/>
          <p:nvPr/>
        </p:nvSpPr>
        <p:spPr>
          <a:xfrm>
            <a:off x="8328172"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800</a:t>
            </a:r>
          </a:p>
        </p:txBody>
      </p:sp>
      <p:sp>
        <p:nvSpPr>
          <p:cNvPr id="3" name="TextBox 2"/>
          <p:cNvSpPr txBox="1"/>
          <p:nvPr/>
        </p:nvSpPr>
        <p:spPr>
          <a:xfrm>
            <a:off x="5790841" y="203939"/>
            <a:ext cx="1570108"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00B050"/>
                </a:solidFill>
              </a:rPr>
              <a:t>PREVIEW</a:t>
            </a:r>
          </a:p>
        </p:txBody>
      </p:sp>
      <p:sp>
        <p:nvSpPr>
          <p:cNvPr id="23" name="Text Placeholder 2"/>
          <p:cNvSpPr txBox="1">
            <a:spLocks/>
          </p:cNvSpPr>
          <p:nvPr/>
        </p:nvSpPr>
        <p:spPr>
          <a:xfrm>
            <a:off x="350525" y="1213055"/>
            <a:ext cx="9480579"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2000" dirty="0">
                <a:solidFill>
                  <a:srgbClr val="0088EE"/>
                </a:solidFill>
              </a:rPr>
              <a:t>Elastic databases, Elastic database pools</a:t>
            </a:r>
          </a:p>
          <a:p>
            <a:pPr>
              <a:lnSpc>
                <a:spcPct val="100000"/>
              </a:lnSpc>
              <a:buFont typeface="Wingdings" panose="05000000000000000000" pitchFamily="2" charset="2"/>
              <a:buChar char="§"/>
            </a:pPr>
            <a:r>
              <a:rPr lang="en-US" sz="2000" dirty="0">
                <a:solidFill>
                  <a:srgbClr val="0088EE"/>
                </a:solidFill>
              </a:rPr>
              <a:t>Pooled resources leveraged by many databases</a:t>
            </a:r>
          </a:p>
          <a:p>
            <a:pPr>
              <a:lnSpc>
                <a:spcPct val="100000"/>
              </a:lnSpc>
              <a:buFont typeface="Wingdings" panose="05000000000000000000" pitchFamily="2" charset="2"/>
              <a:buChar char="§"/>
            </a:pPr>
            <a:r>
              <a:rPr lang="en-US" sz="2000" b="1" dirty="0">
                <a:solidFill>
                  <a:srgbClr val="0088EE"/>
                </a:solidFill>
              </a:rPr>
              <a:t>Standard</a:t>
            </a:r>
            <a:r>
              <a:rPr lang="en-US" sz="2000" dirty="0">
                <a:solidFill>
                  <a:srgbClr val="0088EE"/>
                </a:solidFill>
              </a:rPr>
              <a:t> elastic pool provides 200-1200* eDTUs for up to 100* databases</a:t>
            </a:r>
          </a:p>
          <a:p>
            <a:pPr>
              <a:lnSpc>
                <a:spcPct val="100000"/>
              </a:lnSpc>
              <a:buFont typeface="Wingdings" panose="05000000000000000000" pitchFamily="2" charset="2"/>
              <a:buChar char="§"/>
            </a:pPr>
            <a:r>
              <a:rPr lang="en-US" sz="2000" b="1" dirty="0">
                <a:solidFill>
                  <a:srgbClr val="0088EE"/>
                </a:solidFill>
              </a:rPr>
              <a:t>Elastic Standard </a:t>
            </a:r>
            <a:r>
              <a:rPr lang="en-US" sz="2000" dirty="0">
                <a:solidFill>
                  <a:srgbClr val="0088EE"/>
                </a:solidFill>
              </a:rPr>
              <a:t>databases can burst up to 100 eDTUs (S3 level)</a:t>
            </a:r>
          </a:p>
          <a:p>
            <a:pPr>
              <a:lnSpc>
                <a:spcPct val="100000"/>
              </a:lnSpc>
              <a:buFont typeface="Wingdings" panose="05000000000000000000" pitchFamily="2" charset="2"/>
              <a:buChar char="§"/>
            </a:pPr>
            <a:r>
              <a:rPr lang="en-US" sz="2000" dirty="0">
                <a:solidFill>
                  <a:srgbClr val="0088EE"/>
                </a:solidFill>
              </a:rPr>
              <a:t>Create/configure pool via portal, PowerShell, REST APIs </a:t>
            </a:r>
          </a:p>
          <a:p>
            <a:pPr>
              <a:lnSpc>
                <a:spcPct val="100000"/>
              </a:lnSpc>
              <a:buFont typeface="Wingdings" panose="05000000000000000000" pitchFamily="2" charset="2"/>
              <a:buChar char="§"/>
            </a:pPr>
            <a:r>
              <a:rPr lang="en-US" sz="2000" dirty="0">
                <a:solidFill>
                  <a:srgbClr val="0088EE"/>
                </a:solidFill>
              </a:rPr>
              <a:t>Move databases in/out using portal, PowerShell, REST APIs, T-SQL</a:t>
            </a:r>
          </a:p>
          <a:p>
            <a:pPr>
              <a:lnSpc>
                <a:spcPct val="100000"/>
              </a:lnSpc>
              <a:buFont typeface="Wingdings" panose="05000000000000000000" pitchFamily="2" charset="2"/>
              <a:buChar char="§"/>
            </a:pPr>
            <a:r>
              <a:rPr lang="en-US" sz="2000" dirty="0">
                <a:solidFill>
                  <a:srgbClr val="0088EE"/>
                </a:solidFill>
              </a:rPr>
              <a:t>Databases remain online throughout</a:t>
            </a:r>
          </a:p>
          <a:p>
            <a:pPr>
              <a:lnSpc>
                <a:spcPct val="100000"/>
              </a:lnSpc>
              <a:buFont typeface="Wingdings" panose="05000000000000000000" pitchFamily="2" charset="2"/>
              <a:buChar char="§"/>
            </a:pPr>
            <a:r>
              <a:rPr lang="en-US" sz="2000" dirty="0">
                <a:solidFill>
                  <a:srgbClr val="0088EE"/>
                </a:solidFill>
              </a:rPr>
              <a:t>Monitoring and alerting is available on both pool and databases  </a:t>
            </a:r>
          </a:p>
        </p:txBody>
      </p:sp>
      <p:sp>
        <p:nvSpPr>
          <p:cNvPr id="15" name="Rectangle 14"/>
          <p:cNvSpPr/>
          <p:nvPr/>
        </p:nvSpPr>
        <p:spPr>
          <a:xfrm>
            <a:off x="269241" y="6495443"/>
            <a:ext cx="8483602" cy="301727"/>
          </a:xfrm>
          <a:prstGeom prst="rect">
            <a:avLst/>
          </a:prstGeom>
        </p:spPr>
        <p:txBody>
          <a:bodyPr wrap="none">
            <a:spAutoFit/>
          </a:bodyPr>
          <a:lstStyle/>
          <a:p>
            <a:pPr defTabSz="914367"/>
            <a:r>
              <a:rPr lang="en-US" sz="1372" dirty="0">
                <a:solidFill>
                  <a:srgbClr val="404040"/>
                </a:solidFill>
              </a:rPr>
              <a:t>*Additional pricing tiers may be introduced, and the ranges and limits may be increased during the preview</a:t>
            </a:r>
          </a:p>
        </p:txBody>
      </p:sp>
      <p:grpSp>
        <p:nvGrpSpPr>
          <p:cNvPr id="7" name="Group 6"/>
          <p:cNvGrpSpPr/>
          <p:nvPr/>
        </p:nvGrpSpPr>
        <p:grpSpPr>
          <a:xfrm>
            <a:off x="4228449" y="5473097"/>
            <a:ext cx="1281055" cy="271667"/>
            <a:chOff x="4313237" y="5582348"/>
            <a:chExt cx="1306743" cy="277114"/>
          </a:xfrm>
        </p:grpSpPr>
        <p:grpSp>
          <p:nvGrpSpPr>
            <p:cNvPr id="2" name="Group 1"/>
            <p:cNvGrpSpPr/>
            <p:nvPr/>
          </p:nvGrpSpPr>
          <p:grpSpPr>
            <a:xfrm>
              <a:off x="4387586" y="5582348"/>
              <a:ext cx="602070" cy="223776"/>
              <a:chOff x="621719" y="4712770"/>
              <a:chExt cx="1904166" cy="707737"/>
            </a:xfrm>
          </p:grpSpPr>
          <p:sp>
            <p:nvSpPr>
              <p:cNvPr id="30" name="Can 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 name="Can 3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 name="Can 3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5" name="Group 34"/>
            <p:cNvGrpSpPr/>
            <p:nvPr/>
          </p:nvGrpSpPr>
          <p:grpSpPr>
            <a:xfrm>
              <a:off x="4353433" y="5611941"/>
              <a:ext cx="602070" cy="223776"/>
              <a:chOff x="621719" y="4712770"/>
              <a:chExt cx="1904166" cy="707737"/>
            </a:xfrm>
          </p:grpSpPr>
          <p:sp>
            <p:nvSpPr>
              <p:cNvPr id="37" name="Can 3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 name="Can 3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 name="Can 4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2" name="Group 41"/>
            <p:cNvGrpSpPr/>
            <p:nvPr/>
          </p:nvGrpSpPr>
          <p:grpSpPr>
            <a:xfrm>
              <a:off x="4313237" y="5635686"/>
              <a:ext cx="602070" cy="223776"/>
              <a:chOff x="621719" y="4712770"/>
              <a:chExt cx="1904166" cy="707737"/>
            </a:xfrm>
          </p:grpSpPr>
          <p:sp>
            <p:nvSpPr>
              <p:cNvPr id="43" name="Can 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 name="Can 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 name="Can 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 name="Group 45"/>
            <p:cNvGrpSpPr/>
            <p:nvPr/>
          </p:nvGrpSpPr>
          <p:grpSpPr>
            <a:xfrm>
              <a:off x="5017910" y="5582348"/>
              <a:ext cx="602070" cy="223776"/>
              <a:chOff x="621719" y="4712770"/>
              <a:chExt cx="1904166" cy="707737"/>
            </a:xfrm>
          </p:grpSpPr>
          <p:sp>
            <p:nvSpPr>
              <p:cNvPr id="47" name="Can 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 name="Can 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 name="Can 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0" name="Group 49"/>
            <p:cNvGrpSpPr/>
            <p:nvPr/>
          </p:nvGrpSpPr>
          <p:grpSpPr>
            <a:xfrm>
              <a:off x="4983757" y="5611941"/>
              <a:ext cx="602070" cy="223776"/>
              <a:chOff x="621719" y="4712770"/>
              <a:chExt cx="1904166" cy="707737"/>
            </a:xfrm>
          </p:grpSpPr>
          <p:sp>
            <p:nvSpPr>
              <p:cNvPr id="51" name="Can 5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 name="Can 5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 name="Can 5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 name="Group 53"/>
            <p:cNvGrpSpPr/>
            <p:nvPr/>
          </p:nvGrpSpPr>
          <p:grpSpPr>
            <a:xfrm>
              <a:off x="4943561" y="5635686"/>
              <a:ext cx="602070" cy="223776"/>
              <a:chOff x="621719" y="4712770"/>
              <a:chExt cx="1904166" cy="707737"/>
            </a:xfrm>
          </p:grpSpPr>
          <p:sp>
            <p:nvSpPr>
              <p:cNvPr id="55" name="Can 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 name="Can 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 name="Can 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33" name="Group 132"/>
          <p:cNvGrpSpPr/>
          <p:nvPr/>
        </p:nvGrpSpPr>
        <p:grpSpPr>
          <a:xfrm>
            <a:off x="6170703" y="5468185"/>
            <a:ext cx="1281055" cy="271667"/>
            <a:chOff x="4313237" y="5582348"/>
            <a:chExt cx="1306743" cy="277114"/>
          </a:xfrm>
        </p:grpSpPr>
        <p:grpSp>
          <p:nvGrpSpPr>
            <p:cNvPr id="134" name="Group 133"/>
            <p:cNvGrpSpPr/>
            <p:nvPr/>
          </p:nvGrpSpPr>
          <p:grpSpPr>
            <a:xfrm>
              <a:off x="4387586" y="5582348"/>
              <a:ext cx="602070" cy="223776"/>
              <a:chOff x="621719" y="4712770"/>
              <a:chExt cx="1904166" cy="707737"/>
            </a:xfrm>
          </p:grpSpPr>
          <p:sp>
            <p:nvSpPr>
              <p:cNvPr id="155" name="Can 1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6" name="Can 1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7" name="Can 1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5" name="Group 134"/>
            <p:cNvGrpSpPr/>
            <p:nvPr/>
          </p:nvGrpSpPr>
          <p:grpSpPr>
            <a:xfrm>
              <a:off x="4353433" y="5611941"/>
              <a:ext cx="602070" cy="223776"/>
              <a:chOff x="621719" y="4712770"/>
              <a:chExt cx="1904166" cy="707737"/>
            </a:xfrm>
          </p:grpSpPr>
          <p:sp>
            <p:nvSpPr>
              <p:cNvPr id="152" name="Can 1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3" name="Can 1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4" name="Can 1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6" name="Group 135"/>
            <p:cNvGrpSpPr/>
            <p:nvPr/>
          </p:nvGrpSpPr>
          <p:grpSpPr>
            <a:xfrm>
              <a:off x="4313237" y="5635686"/>
              <a:ext cx="602070" cy="223776"/>
              <a:chOff x="621719" y="4712770"/>
              <a:chExt cx="1904166" cy="707737"/>
            </a:xfrm>
          </p:grpSpPr>
          <p:sp>
            <p:nvSpPr>
              <p:cNvPr id="149" name="Can 1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0" name="Can 1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1" name="Can 1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7" name="Group 136"/>
            <p:cNvGrpSpPr/>
            <p:nvPr/>
          </p:nvGrpSpPr>
          <p:grpSpPr>
            <a:xfrm>
              <a:off x="5017910" y="5582348"/>
              <a:ext cx="602070" cy="223776"/>
              <a:chOff x="621719" y="4712770"/>
              <a:chExt cx="1904166" cy="707737"/>
            </a:xfrm>
          </p:grpSpPr>
          <p:sp>
            <p:nvSpPr>
              <p:cNvPr id="146" name="Can 1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7" name="Can 1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8" name="Can 1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8" name="Group 137"/>
            <p:cNvGrpSpPr/>
            <p:nvPr/>
          </p:nvGrpSpPr>
          <p:grpSpPr>
            <a:xfrm>
              <a:off x="4983757" y="5611941"/>
              <a:ext cx="602070" cy="223776"/>
              <a:chOff x="621719" y="4712770"/>
              <a:chExt cx="1904166" cy="707737"/>
            </a:xfrm>
          </p:grpSpPr>
          <p:sp>
            <p:nvSpPr>
              <p:cNvPr id="143" name="Can 1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4" name="Can 1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5" name="Can 1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9" name="Group 138"/>
            <p:cNvGrpSpPr/>
            <p:nvPr/>
          </p:nvGrpSpPr>
          <p:grpSpPr>
            <a:xfrm>
              <a:off x="4943561" y="5635686"/>
              <a:ext cx="602070" cy="223776"/>
              <a:chOff x="621719" y="4712770"/>
              <a:chExt cx="1904166" cy="707737"/>
            </a:xfrm>
          </p:grpSpPr>
          <p:sp>
            <p:nvSpPr>
              <p:cNvPr id="140" name="Can 1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1" name="Can 1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2" name="Can 1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58" name="Group 157"/>
          <p:cNvGrpSpPr/>
          <p:nvPr/>
        </p:nvGrpSpPr>
        <p:grpSpPr>
          <a:xfrm>
            <a:off x="6170703" y="5248991"/>
            <a:ext cx="1281055" cy="271667"/>
            <a:chOff x="4313237" y="5582348"/>
            <a:chExt cx="1306743" cy="277114"/>
          </a:xfrm>
        </p:grpSpPr>
        <p:grpSp>
          <p:nvGrpSpPr>
            <p:cNvPr id="159" name="Group 158"/>
            <p:cNvGrpSpPr/>
            <p:nvPr/>
          </p:nvGrpSpPr>
          <p:grpSpPr>
            <a:xfrm>
              <a:off x="4387586" y="5582348"/>
              <a:ext cx="602070" cy="223776"/>
              <a:chOff x="621719" y="4712770"/>
              <a:chExt cx="1904166" cy="707737"/>
            </a:xfrm>
          </p:grpSpPr>
          <p:sp>
            <p:nvSpPr>
              <p:cNvPr id="180" name="Can 1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1" name="Can 1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2" name="Can 1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0" name="Group 159"/>
            <p:cNvGrpSpPr/>
            <p:nvPr/>
          </p:nvGrpSpPr>
          <p:grpSpPr>
            <a:xfrm>
              <a:off x="4353433" y="5611941"/>
              <a:ext cx="602070" cy="223776"/>
              <a:chOff x="621719" y="4712770"/>
              <a:chExt cx="1904166" cy="707737"/>
            </a:xfrm>
          </p:grpSpPr>
          <p:sp>
            <p:nvSpPr>
              <p:cNvPr id="177" name="Can 1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8" name="Can 1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9" name="Can 1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1" name="Group 160"/>
            <p:cNvGrpSpPr/>
            <p:nvPr/>
          </p:nvGrpSpPr>
          <p:grpSpPr>
            <a:xfrm>
              <a:off x="4313237" y="5635686"/>
              <a:ext cx="602070" cy="223776"/>
              <a:chOff x="621719" y="4712770"/>
              <a:chExt cx="1904166" cy="707737"/>
            </a:xfrm>
          </p:grpSpPr>
          <p:sp>
            <p:nvSpPr>
              <p:cNvPr id="174" name="Can 1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5" name="Can 1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6" name="Can 1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2" name="Group 161"/>
            <p:cNvGrpSpPr/>
            <p:nvPr/>
          </p:nvGrpSpPr>
          <p:grpSpPr>
            <a:xfrm>
              <a:off x="5017910" y="5582348"/>
              <a:ext cx="602070" cy="223776"/>
              <a:chOff x="621719" y="4712770"/>
              <a:chExt cx="1904166" cy="707737"/>
            </a:xfrm>
          </p:grpSpPr>
          <p:sp>
            <p:nvSpPr>
              <p:cNvPr id="171" name="Can 1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2" name="Can 1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3" name="Can 1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3" name="Group 162"/>
            <p:cNvGrpSpPr/>
            <p:nvPr/>
          </p:nvGrpSpPr>
          <p:grpSpPr>
            <a:xfrm>
              <a:off x="4983757" y="5611941"/>
              <a:ext cx="602070" cy="223776"/>
              <a:chOff x="621719" y="4712770"/>
              <a:chExt cx="1904166" cy="707737"/>
            </a:xfrm>
          </p:grpSpPr>
          <p:sp>
            <p:nvSpPr>
              <p:cNvPr id="168" name="Can 1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9" name="Can 1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0" name="Can 1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4" name="Group 163"/>
            <p:cNvGrpSpPr/>
            <p:nvPr/>
          </p:nvGrpSpPr>
          <p:grpSpPr>
            <a:xfrm>
              <a:off x="4943561" y="5635686"/>
              <a:ext cx="602070" cy="223776"/>
              <a:chOff x="621719" y="4712770"/>
              <a:chExt cx="1904166" cy="707737"/>
            </a:xfrm>
          </p:grpSpPr>
          <p:sp>
            <p:nvSpPr>
              <p:cNvPr id="165" name="Can 1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6" name="Can 1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7" name="Can 1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83" name="Group 182"/>
          <p:cNvGrpSpPr/>
          <p:nvPr/>
        </p:nvGrpSpPr>
        <p:grpSpPr>
          <a:xfrm>
            <a:off x="6170703" y="5019247"/>
            <a:ext cx="1281055" cy="271667"/>
            <a:chOff x="4313237" y="5582348"/>
            <a:chExt cx="1306743" cy="277114"/>
          </a:xfrm>
        </p:grpSpPr>
        <p:grpSp>
          <p:nvGrpSpPr>
            <p:cNvPr id="184" name="Group 183"/>
            <p:cNvGrpSpPr/>
            <p:nvPr/>
          </p:nvGrpSpPr>
          <p:grpSpPr>
            <a:xfrm>
              <a:off x="4387586" y="5582348"/>
              <a:ext cx="602070" cy="223776"/>
              <a:chOff x="621719" y="4712770"/>
              <a:chExt cx="1904166" cy="707737"/>
            </a:xfrm>
          </p:grpSpPr>
          <p:sp>
            <p:nvSpPr>
              <p:cNvPr id="205" name="Can 2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6" name="Can 2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7" name="Can 2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5" name="Group 184"/>
            <p:cNvGrpSpPr/>
            <p:nvPr/>
          </p:nvGrpSpPr>
          <p:grpSpPr>
            <a:xfrm>
              <a:off x="4353433" y="5611941"/>
              <a:ext cx="602070" cy="223776"/>
              <a:chOff x="621719" y="4712770"/>
              <a:chExt cx="1904166" cy="707737"/>
            </a:xfrm>
          </p:grpSpPr>
          <p:sp>
            <p:nvSpPr>
              <p:cNvPr id="202" name="Can 2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3" name="Can 2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4" name="Can 2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6" name="Group 185"/>
            <p:cNvGrpSpPr/>
            <p:nvPr/>
          </p:nvGrpSpPr>
          <p:grpSpPr>
            <a:xfrm>
              <a:off x="4313237" y="5635686"/>
              <a:ext cx="602070" cy="223776"/>
              <a:chOff x="621719" y="4712770"/>
              <a:chExt cx="1904166" cy="707737"/>
            </a:xfrm>
          </p:grpSpPr>
          <p:sp>
            <p:nvSpPr>
              <p:cNvPr id="199" name="Can 1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0" name="Can 1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1" name="Can 2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7" name="Group 186"/>
            <p:cNvGrpSpPr/>
            <p:nvPr/>
          </p:nvGrpSpPr>
          <p:grpSpPr>
            <a:xfrm>
              <a:off x="5017910" y="5582348"/>
              <a:ext cx="602070" cy="223776"/>
              <a:chOff x="621719" y="4712770"/>
              <a:chExt cx="1904166" cy="707737"/>
            </a:xfrm>
          </p:grpSpPr>
          <p:sp>
            <p:nvSpPr>
              <p:cNvPr id="196" name="Can 1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7" name="Can 1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8" name="Can 1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8" name="Group 187"/>
            <p:cNvGrpSpPr/>
            <p:nvPr/>
          </p:nvGrpSpPr>
          <p:grpSpPr>
            <a:xfrm>
              <a:off x="4983757" y="5611941"/>
              <a:ext cx="602070" cy="223776"/>
              <a:chOff x="621719" y="4712770"/>
              <a:chExt cx="1904166" cy="707737"/>
            </a:xfrm>
          </p:grpSpPr>
          <p:sp>
            <p:nvSpPr>
              <p:cNvPr id="193" name="Can 1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4" name="Can 1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5" name="Can 1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9" name="Group 188"/>
            <p:cNvGrpSpPr/>
            <p:nvPr/>
          </p:nvGrpSpPr>
          <p:grpSpPr>
            <a:xfrm>
              <a:off x="4943561" y="5635686"/>
              <a:ext cx="602070" cy="223776"/>
              <a:chOff x="621719" y="4712770"/>
              <a:chExt cx="1904166" cy="707737"/>
            </a:xfrm>
          </p:grpSpPr>
          <p:sp>
            <p:nvSpPr>
              <p:cNvPr id="190" name="Can 1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1" name="Can 1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2" name="Can 1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08" name="Group 207"/>
          <p:cNvGrpSpPr/>
          <p:nvPr/>
        </p:nvGrpSpPr>
        <p:grpSpPr>
          <a:xfrm>
            <a:off x="8187658" y="5468185"/>
            <a:ext cx="1281055" cy="271667"/>
            <a:chOff x="4313237" y="5582348"/>
            <a:chExt cx="1306743" cy="277114"/>
          </a:xfrm>
        </p:grpSpPr>
        <p:grpSp>
          <p:nvGrpSpPr>
            <p:cNvPr id="209" name="Group 208"/>
            <p:cNvGrpSpPr/>
            <p:nvPr/>
          </p:nvGrpSpPr>
          <p:grpSpPr>
            <a:xfrm>
              <a:off x="4387586" y="5582348"/>
              <a:ext cx="602070" cy="223776"/>
              <a:chOff x="621719" y="4712770"/>
              <a:chExt cx="1904166" cy="707737"/>
            </a:xfrm>
          </p:grpSpPr>
          <p:sp>
            <p:nvSpPr>
              <p:cNvPr id="230" name="Can 2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1" name="Can 2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2" name="Can 2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0" name="Group 209"/>
            <p:cNvGrpSpPr/>
            <p:nvPr/>
          </p:nvGrpSpPr>
          <p:grpSpPr>
            <a:xfrm>
              <a:off x="4353433" y="5611941"/>
              <a:ext cx="602070" cy="223776"/>
              <a:chOff x="621719" y="4712770"/>
              <a:chExt cx="1904166" cy="707737"/>
            </a:xfrm>
          </p:grpSpPr>
          <p:sp>
            <p:nvSpPr>
              <p:cNvPr id="227" name="Can 2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8" name="Can 2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9" name="Can 2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1" name="Group 210"/>
            <p:cNvGrpSpPr/>
            <p:nvPr/>
          </p:nvGrpSpPr>
          <p:grpSpPr>
            <a:xfrm>
              <a:off x="4313237" y="5635686"/>
              <a:ext cx="602070" cy="223776"/>
              <a:chOff x="621719" y="4712770"/>
              <a:chExt cx="1904166" cy="707737"/>
            </a:xfrm>
          </p:grpSpPr>
          <p:sp>
            <p:nvSpPr>
              <p:cNvPr id="224" name="Can 2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5" name="Can 2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6" name="Can 2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2" name="Group 211"/>
            <p:cNvGrpSpPr/>
            <p:nvPr/>
          </p:nvGrpSpPr>
          <p:grpSpPr>
            <a:xfrm>
              <a:off x="5017910" y="5582348"/>
              <a:ext cx="602070" cy="223776"/>
              <a:chOff x="621719" y="4712770"/>
              <a:chExt cx="1904166" cy="707737"/>
            </a:xfrm>
          </p:grpSpPr>
          <p:sp>
            <p:nvSpPr>
              <p:cNvPr id="221" name="Can 2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2" name="Can 2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3" name="Can 2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3" name="Group 212"/>
            <p:cNvGrpSpPr/>
            <p:nvPr/>
          </p:nvGrpSpPr>
          <p:grpSpPr>
            <a:xfrm>
              <a:off x="4983757" y="5611941"/>
              <a:ext cx="602070" cy="223776"/>
              <a:chOff x="621719" y="4712770"/>
              <a:chExt cx="1904166" cy="707737"/>
            </a:xfrm>
          </p:grpSpPr>
          <p:sp>
            <p:nvSpPr>
              <p:cNvPr id="218" name="Can 2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9" name="Can 2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0" name="Can 2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4" name="Group 213"/>
            <p:cNvGrpSpPr/>
            <p:nvPr/>
          </p:nvGrpSpPr>
          <p:grpSpPr>
            <a:xfrm>
              <a:off x="4943561" y="5635686"/>
              <a:ext cx="602070" cy="223776"/>
              <a:chOff x="621719" y="4712770"/>
              <a:chExt cx="1904166" cy="707737"/>
            </a:xfrm>
          </p:grpSpPr>
          <p:sp>
            <p:nvSpPr>
              <p:cNvPr id="215" name="Can 2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6" name="Can 2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7" name="Can 2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33" name="Group 232"/>
          <p:cNvGrpSpPr/>
          <p:nvPr/>
        </p:nvGrpSpPr>
        <p:grpSpPr>
          <a:xfrm>
            <a:off x="8187658" y="5248991"/>
            <a:ext cx="1281055" cy="271667"/>
            <a:chOff x="4313237" y="5582348"/>
            <a:chExt cx="1306743" cy="277114"/>
          </a:xfrm>
        </p:grpSpPr>
        <p:grpSp>
          <p:nvGrpSpPr>
            <p:cNvPr id="234" name="Group 233"/>
            <p:cNvGrpSpPr/>
            <p:nvPr/>
          </p:nvGrpSpPr>
          <p:grpSpPr>
            <a:xfrm>
              <a:off x="4387586" y="5582348"/>
              <a:ext cx="602070" cy="223776"/>
              <a:chOff x="621719" y="4712770"/>
              <a:chExt cx="1904166" cy="707737"/>
            </a:xfrm>
          </p:grpSpPr>
          <p:sp>
            <p:nvSpPr>
              <p:cNvPr id="255" name="Can 2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6" name="Can 2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7" name="Can 2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5" name="Group 234"/>
            <p:cNvGrpSpPr/>
            <p:nvPr/>
          </p:nvGrpSpPr>
          <p:grpSpPr>
            <a:xfrm>
              <a:off x="4353433" y="5611941"/>
              <a:ext cx="602070" cy="223776"/>
              <a:chOff x="621719" y="4712770"/>
              <a:chExt cx="1904166" cy="707737"/>
            </a:xfrm>
          </p:grpSpPr>
          <p:sp>
            <p:nvSpPr>
              <p:cNvPr id="252" name="Can 2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3" name="Can 2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4" name="Can 2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6" name="Group 235"/>
            <p:cNvGrpSpPr/>
            <p:nvPr/>
          </p:nvGrpSpPr>
          <p:grpSpPr>
            <a:xfrm>
              <a:off x="4313237" y="5635686"/>
              <a:ext cx="602070" cy="223776"/>
              <a:chOff x="621719" y="4712770"/>
              <a:chExt cx="1904166" cy="707737"/>
            </a:xfrm>
          </p:grpSpPr>
          <p:sp>
            <p:nvSpPr>
              <p:cNvPr id="249" name="Can 2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0" name="Can 2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1" name="Can 2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7" name="Group 236"/>
            <p:cNvGrpSpPr/>
            <p:nvPr/>
          </p:nvGrpSpPr>
          <p:grpSpPr>
            <a:xfrm>
              <a:off x="5017910" y="5582348"/>
              <a:ext cx="602070" cy="223776"/>
              <a:chOff x="621719" y="4712770"/>
              <a:chExt cx="1904166" cy="707737"/>
            </a:xfrm>
          </p:grpSpPr>
          <p:sp>
            <p:nvSpPr>
              <p:cNvPr id="246" name="Can 2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7" name="Can 2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8" name="Can 2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8" name="Group 237"/>
            <p:cNvGrpSpPr/>
            <p:nvPr/>
          </p:nvGrpSpPr>
          <p:grpSpPr>
            <a:xfrm>
              <a:off x="4983757" y="5611941"/>
              <a:ext cx="602070" cy="223776"/>
              <a:chOff x="621719" y="4712770"/>
              <a:chExt cx="1904166" cy="707737"/>
            </a:xfrm>
          </p:grpSpPr>
          <p:sp>
            <p:nvSpPr>
              <p:cNvPr id="243" name="Can 2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4" name="Can 2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5" name="Can 2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9" name="Group 238"/>
            <p:cNvGrpSpPr/>
            <p:nvPr/>
          </p:nvGrpSpPr>
          <p:grpSpPr>
            <a:xfrm>
              <a:off x="4943561" y="5635686"/>
              <a:ext cx="602070" cy="223776"/>
              <a:chOff x="621719" y="4712770"/>
              <a:chExt cx="1904166" cy="707737"/>
            </a:xfrm>
          </p:grpSpPr>
          <p:sp>
            <p:nvSpPr>
              <p:cNvPr id="240" name="Can 2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1" name="Can 2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2" name="Can 2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58" name="Group 257"/>
          <p:cNvGrpSpPr/>
          <p:nvPr/>
        </p:nvGrpSpPr>
        <p:grpSpPr>
          <a:xfrm>
            <a:off x="8187658" y="5019247"/>
            <a:ext cx="1281055" cy="271667"/>
            <a:chOff x="4313237" y="5582348"/>
            <a:chExt cx="1306743" cy="277114"/>
          </a:xfrm>
        </p:grpSpPr>
        <p:grpSp>
          <p:nvGrpSpPr>
            <p:cNvPr id="259" name="Group 258"/>
            <p:cNvGrpSpPr/>
            <p:nvPr/>
          </p:nvGrpSpPr>
          <p:grpSpPr>
            <a:xfrm>
              <a:off x="4387586" y="5582348"/>
              <a:ext cx="602070" cy="223776"/>
              <a:chOff x="621719" y="4712770"/>
              <a:chExt cx="1904166" cy="707737"/>
            </a:xfrm>
          </p:grpSpPr>
          <p:sp>
            <p:nvSpPr>
              <p:cNvPr id="280" name="Can 2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1" name="Can 2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2" name="Can 2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0" name="Group 259"/>
            <p:cNvGrpSpPr/>
            <p:nvPr/>
          </p:nvGrpSpPr>
          <p:grpSpPr>
            <a:xfrm>
              <a:off x="4353433" y="5611941"/>
              <a:ext cx="602070" cy="223776"/>
              <a:chOff x="621719" y="4712770"/>
              <a:chExt cx="1904166" cy="707737"/>
            </a:xfrm>
          </p:grpSpPr>
          <p:sp>
            <p:nvSpPr>
              <p:cNvPr id="277" name="Can 2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8" name="Can 2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9" name="Can 2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1" name="Group 260"/>
            <p:cNvGrpSpPr/>
            <p:nvPr/>
          </p:nvGrpSpPr>
          <p:grpSpPr>
            <a:xfrm>
              <a:off x="4313237" y="5635686"/>
              <a:ext cx="602070" cy="223776"/>
              <a:chOff x="621719" y="4712770"/>
              <a:chExt cx="1904166" cy="707737"/>
            </a:xfrm>
          </p:grpSpPr>
          <p:sp>
            <p:nvSpPr>
              <p:cNvPr id="274" name="Can 2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5" name="Can 2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6" name="Can 2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2" name="Group 261"/>
            <p:cNvGrpSpPr/>
            <p:nvPr/>
          </p:nvGrpSpPr>
          <p:grpSpPr>
            <a:xfrm>
              <a:off x="5017910" y="5582348"/>
              <a:ext cx="602070" cy="223776"/>
              <a:chOff x="621719" y="4712770"/>
              <a:chExt cx="1904166" cy="707737"/>
            </a:xfrm>
          </p:grpSpPr>
          <p:sp>
            <p:nvSpPr>
              <p:cNvPr id="271" name="Can 2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2" name="Can 2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3" name="Can 2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3" name="Group 262"/>
            <p:cNvGrpSpPr/>
            <p:nvPr/>
          </p:nvGrpSpPr>
          <p:grpSpPr>
            <a:xfrm>
              <a:off x="4983757" y="5611941"/>
              <a:ext cx="602070" cy="223776"/>
              <a:chOff x="621719" y="4712770"/>
              <a:chExt cx="1904166" cy="707737"/>
            </a:xfrm>
          </p:grpSpPr>
          <p:sp>
            <p:nvSpPr>
              <p:cNvPr id="268" name="Can 2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9" name="Can 2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0" name="Can 2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4" name="Group 263"/>
            <p:cNvGrpSpPr/>
            <p:nvPr/>
          </p:nvGrpSpPr>
          <p:grpSpPr>
            <a:xfrm>
              <a:off x="4943561" y="5635686"/>
              <a:ext cx="602070" cy="223776"/>
              <a:chOff x="621719" y="4712770"/>
              <a:chExt cx="1904166" cy="707737"/>
            </a:xfrm>
          </p:grpSpPr>
          <p:sp>
            <p:nvSpPr>
              <p:cNvPr id="265" name="Can 2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6" name="Can 2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7" name="Can 2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83" name="Group 282"/>
          <p:cNvGrpSpPr/>
          <p:nvPr/>
        </p:nvGrpSpPr>
        <p:grpSpPr>
          <a:xfrm>
            <a:off x="8187658" y="4799870"/>
            <a:ext cx="1281055" cy="271667"/>
            <a:chOff x="4313237" y="5582348"/>
            <a:chExt cx="1306743" cy="277114"/>
          </a:xfrm>
        </p:grpSpPr>
        <p:grpSp>
          <p:nvGrpSpPr>
            <p:cNvPr id="284" name="Group 283"/>
            <p:cNvGrpSpPr/>
            <p:nvPr/>
          </p:nvGrpSpPr>
          <p:grpSpPr>
            <a:xfrm>
              <a:off x="4387586" y="5582348"/>
              <a:ext cx="602070" cy="223776"/>
              <a:chOff x="621719" y="4712770"/>
              <a:chExt cx="1904166" cy="707737"/>
            </a:xfrm>
          </p:grpSpPr>
          <p:sp>
            <p:nvSpPr>
              <p:cNvPr id="305" name="Can 3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6" name="Can 3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7" name="Can 3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5" name="Group 284"/>
            <p:cNvGrpSpPr/>
            <p:nvPr/>
          </p:nvGrpSpPr>
          <p:grpSpPr>
            <a:xfrm>
              <a:off x="4353433" y="5611941"/>
              <a:ext cx="602070" cy="223776"/>
              <a:chOff x="621719" y="4712770"/>
              <a:chExt cx="1904166" cy="707737"/>
            </a:xfrm>
          </p:grpSpPr>
          <p:sp>
            <p:nvSpPr>
              <p:cNvPr id="302" name="Can 3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3" name="Can 3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4" name="Can 3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6" name="Group 285"/>
            <p:cNvGrpSpPr/>
            <p:nvPr/>
          </p:nvGrpSpPr>
          <p:grpSpPr>
            <a:xfrm>
              <a:off x="4313237" y="5635686"/>
              <a:ext cx="602070" cy="223776"/>
              <a:chOff x="621719" y="4712770"/>
              <a:chExt cx="1904166" cy="707737"/>
            </a:xfrm>
          </p:grpSpPr>
          <p:sp>
            <p:nvSpPr>
              <p:cNvPr id="299" name="Can 2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0" name="Can 2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1" name="Can 3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7" name="Group 286"/>
            <p:cNvGrpSpPr/>
            <p:nvPr/>
          </p:nvGrpSpPr>
          <p:grpSpPr>
            <a:xfrm>
              <a:off x="5017910" y="5582348"/>
              <a:ext cx="602070" cy="223776"/>
              <a:chOff x="621719" y="4712770"/>
              <a:chExt cx="1904166" cy="707737"/>
            </a:xfrm>
          </p:grpSpPr>
          <p:sp>
            <p:nvSpPr>
              <p:cNvPr id="296" name="Can 2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7" name="Can 2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8" name="Can 2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8" name="Group 287"/>
            <p:cNvGrpSpPr/>
            <p:nvPr/>
          </p:nvGrpSpPr>
          <p:grpSpPr>
            <a:xfrm>
              <a:off x="4983757" y="5611941"/>
              <a:ext cx="602070" cy="223776"/>
              <a:chOff x="621719" y="4712770"/>
              <a:chExt cx="1904166" cy="707737"/>
            </a:xfrm>
          </p:grpSpPr>
          <p:sp>
            <p:nvSpPr>
              <p:cNvPr id="293" name="Can 2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4" name="Can 2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5" name="Can 2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9" name="Group 288"/>
            <p:cNvGrpSpPr/>
            <p:nvPr/>
          </p:nvGrpSpPr>
          <p:grpSpPr>
            <a:xfrm>
              <a:off x="4943561" y="5635686"/>
              <a:ext cx="602070" cy="223776"/>
              <a:chOff x="621719" y="4712770"/>
              <a:chExt cx="1904166" cy="707737"/>
            </a:xfrm>
          </p:grpSpPr>
          <p:sp>
            <p:nvSpPr>
              <p:cNvPr id="290" name="Can 2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1" name="Can 2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2" name="Can 2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08" name="Group 307"/>
          <p:cNvGrpSpPr/>
          <p:nvPr/>
        </p:nvGrpSpPr>
        <p:grpSpPr>
          <a:xfrm>
            <a:off x="8187658" y="4576673"/>
            <a:ext cx="1281055" cy="271667"/>
            <a:chOff x="4313237" y="5582348"/>
            <a:chExt cx="1306743" cy="277114"/>
          </a:xfrm>
        </p:grpSpPr>
        <p:grpSp>
          <p:nvGrpSpPr>
            <p:cNvPr id="309" name="Group 308"/>
            <p:cNvGrpSpPr/>
            <p:nvPr/>
          </p:nvGrpSpPr>
          <p:grpSpPr>
            <a:xfrm>
              <a:off x="4387586" y="5582348"/>
              <a:ext cx="602070" cy="223776"/>
              <a:chOff x="621719" y="4712770"/>
              <a:chExt cx="1904166" cy="707737"/>
            </a:xfrm>
          </p:grpSpPr>
          <p:sp>
            <p:nvSpPr>
              <p:cNvPr id="330" name="Can 3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1" name="Can 3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2" name="Can 3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0" name="Group 309"/>
            <p:cNvGrpSpPr/>
            <p:nvPr/>
          </p:nvGrpSpPr>
          <p:grpSpPr>
            <a:xfrm>
              <a:off x="4353433" y="5611941"/>
              <a:ext cx="602070" cy="223776"/>
              <a:chOff x="621719" y="4712770"/>
              <a:chExt cx="1904166" cy="707737"/>
            </a:xfrm>
          </p:grpSpPr>
          <p:sp>
            <p:nvSpPr>
              <p:cNvPr id="327" name="Can 3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8" name="Can 3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9" name="Can 3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1" name="Group 310"/>
            <p:cNvGrpSpPr/>
            <p:nvPr/>
          </p:nvGrpSpPr>
          <p:grpSpPr>
            <a:xfrm>
              <a:off x="4313237" y="5635686"/>
              <a:ext cx="602070" cy="223776"/>
              <a:chOff x="621719" y="4712770"/>
              <a:chExt cx="1904166" cy="707737"/>
            </a:xfrm>
          </p:grpSpPr>
          <p:sp>
            <p:nvSpPr>
              <p:cNvPr id="324" name="Can 3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5" name="Can 3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6" name="Can 3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2" name="Group 311"/>
            <p:cNvGrpSpPr/>
            <p:nvPr/>
          </p:nvGrpSpPr>
          <p:grpSpPr>
            <a:xfrm>
              <a:off x="5017910" y="5582348"/>
              <a:ext cx="602070" cy="223776"/>
              <a:chOff x="621719" y="4712770"/>
              <a:chExt cx="1904166" cy="707737"/>
            </a:xfrm>
          </p:grpSpPr>
          <p:sp>
            <p:nvSpPr>
              <p:cNvPr id="321" name="Can 3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2" name="Can 3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3" name="Can 3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3" name="Group 312"/>
            <p:cNvGrpSpPr/>
            <p:nvPr/>
          </p:nvGrpSpPr>
          <p:grpSpPr>
            <a:xfrm>
              <a:off x="4983757" y="5611941"/>
              <a:ext cx="602070" cy="223776"/>
              <a:chOff x="621719" y="4712770"/>
              <a:chExt cx="1904166" cy="707737"/>
            </a:xfrm>
          </p:grpSpPr>
          <p:sp>
            <p:nvSpPr>
              <p:cNvPr id="318" name="Can 3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9" name="Can 3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0" name="Can 3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4" name="Group 313"/>
            <p:cNvGrpSpPr/>
            <p:nvPr/>
          </p:nvGrpSpPr>
          <p:grpSpPr>
            <a:xfrm>
              <a:off x="4943561" y="5635686"/>
              <a:ext cx="602070" cy="223776"/>
              <a:chOff x="621719" y="4712770"/>
              <a:chExt cx="1904166" cy="707737"/>
            </a:xfrm>
          </p:grpSpPr>
          <p:sp>
            <p:nvSpPr>
              <p:cNvPr id="315" name="Can 3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6" name="Can 3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7" name="Can 3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33" name="Group 332"/>
          <p:cNvGrpSpPr/>
          <p:nvPr/>
        </p:nvGrpSpPr>
        <p:grpSpPr>
          <a:xfrm>
            <a:off x="8187658" y="4352566"/>
            <a:ext cx="1281055" cy="271667"/>
            <a:chOff x="4313237" y="5582348"/>
            <a:chExt cx="1306743" cy="277114"/>
          </a:xfrm>
        </p:grpSpPr>
        <p:grpSp>
          <p:nvGrpSpPr>
            <p:cNvPr id="334" name="Group 333"/>
            <p:cNvGrpSpPr/>
            <p:nvPr/>
          </p:nvGrpSpPr>
          <p:grpSpPr>
            <a:xfrm>
              <a:off x="4387586" y="5582348"/>
              <a:ext cx="602070" cy="223776"/>
              <a:chOff x="621719" y="4712770"/>
              <a:chExt cx="1904166" cy="707737"/>
            </a:xfrm>
          </p:grpSpPr>
          <p:sp>
            <p:nvSpPr>
              <p:cNvPr id="355" name="Can 3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6" name="Can 3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7" name="Can 3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5" name="Group 334"/>
            <p:cNvGrpSpPr/>
            <p:nvPr/>
          </p:nvGrpSpPr>
          <p:grpSpPr>
            <a:xfrm>
              <a:off x="4353433" y="5611941"/>
              <a:ext cx="602070" cy="223776"/>
              <a:chOff x="621719" y="4712770"/>
              <a:chExt cx="1904166" cy="707737"/>
            </a:xfrm>
          </p:grpSpPr>
          <p:sp>
            <p:nvSpPr>
              <p:cNvPr id="352" name="Can 3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3" name="Can 3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4" name="Can 3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6" name="Group 335"/>
            <p:cNvGrpSpPr/>
            <p:nvPr/>
          </p:nvGrpSpPr>
          <p:grpSpPr>
            <a:xfrm>
              <a:off x="4313237" y="5635686"/>
              <a:ext cx="602070" cy="223776"/>
              <a:chOff x="621719" y="4712770"/>
              <a:chExt cx="1904166" cy="707737"/>
            </a:xfrm>
          </p:grpSpPr>
          <p:sp>
            <p:nvSpPr>
              <p:cNvPr id="349" name="Can 3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0" name="Can 3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1" name="Can 3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7" name="Group 336"/>
            <p:cNvGrpSpPr/>
            <p:nvPr/>
          </p:nvGrpSpPr>
          <p:grpSpPr>
            <a:xfrm>
              <a:off x="5017910" y="5582348"/>
              <a:ext cx="602070" cy="223776"/>
              <a:chOff x="621719" y="4712770"/>
              <a:chExt cx="1904166" cy="707737"/>
            </a:xfrm>
          </p:grpSpPr>
          <p:sp>
            <p:nvSpPr>
              <p:cNvPr id="346" name="Can 3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7" name="Can 3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8" name="Can 3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8" name="Group 337"/>
            <p:cNvGrpSpPr/>
            <p:nvPr/>
          </p:nvGrpSpPr>
          <p:grpSpPr>
            <a:xfrm>
              <a:off x="4983757" y="5611941"/>
              <a:ext cx="602070" cy="223776"/>
              <a:chOff x="621719" y="4712770"/>
              <a:chExt cx="1904166" cy="707737"/>
            </a:xfrm>
          </p:grpSpPr>
          <p:sp>
            <p:nvSpPr>
              <p:cNvPr id="343" name="Can 3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4" name="Can 3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5" name="Can 3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9" name="Group 338"/>
            <p:cNvGrpSpPr/>
            <p:nvPr/>
          </p:nvGrpSpPr>
          <p:grpSpPr>
            <a:xfrm>
              <a:off x="4943561" y="5635686"/>
              <a:ext cx="602070" cy="223776"/>
              <a:chOff x="621719" y="4712770"/>
              <a:chExt cx="1904166" cy="707737"/>
            </a:xfrm>
          </p:grpSpPr>
          <p:sp>
            <p:nvSpPr>
              <p:cNvPr id="340" name="Can 3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1" name="Can 3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2" name="Can 3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58" name="Group 357"/>
          <p:cNvGrpSpPr/>
          <p:nvPr/>
        </p:nvGrpSpPr>
        <p:grpSpPr>
          <a:xfrm>
            <a:off x="8187658" y="4139186"/>
            <a:ext cx="1281055" cy="271667"/>
            <a:chOff x="4313237" y="5582348"/>
            <a:chExt cx="1306743" cy="277114"/>
          </a:xfrm>
        </p:grpSpPr>
        <p:grpSp>
          <p:nvGrpSpPr>
            <p:cNvPr id="359" name="Group 358"/>
            <p:cNvGrpSpPr/>
            <p:nvPr/>
          </p:nvGrpSpPr>
          <p:grpSpPr>
            <a:xfrm>
              <a:off x="4387586" y="5582348"/>
              <a:ext cx="602070" cy="223776"/>
              <a:chOff x="621719" y="4712770"/>
              <a:chExt cx="1904166" cy="707737"/>
            </a:xfrm>
          </p:grpSpPr>
          <p:sp>
            <p:nvSpPr>
              <p:cNvPr id="380" name="Can 3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1" name="Can 3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2" name="Can 3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0" name="Group 359"/>
            <p:cNvGrpSpPr/>
            <p:nvPr/>
          </p:nvGrpSpPr>
          <p:grpSpPr>
            <a:xfrm>
              <a:off x="4353433" y="5611941"/>
              <a:ext cx="602070" cy="223776"/>
              <a:chOff x="621719" y="4712770"/>
              <a:chExt cx="1904166" cy="707737"/>
            </a:xfrm>
          </p:grpSpPr>
          <p:sp>
            <p:nvSpPr>
              <p:cNvPr id="377" name="Can 3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8" name="Can 3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9" name="Can 3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1" name="Group 360"/>
            <p:cNvGrpSpPr/>
            <p:nvPr/>
          </p:nvGrpSpPr>
          <p:grpSpPr>
            <a:xfrm>
              <a:off x="4313237" y="5635686"/>
              <a:ext cx="602070" cy="223776"/>
              <a:chOff x="621719" y="4712770"/>
              <a:chExt cx="1904166" cy="707737"/>
            </a:xfrm>
          </p:grpSpPr>
          <p:sp>
            <p:nvSpPr>
              <p:cNvPr id="374" name="Can 3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5" name="Can 3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6" name="Can 3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2" name="Group 361"/>
            <p:cNvGrpSpPr/>
            <p:nvPr/>
          </p:nvGrpSpPr>
          <p:grpSpPr>
            <a:xfrm>
              <a:off x="5017910" y="5582348"/>
              <a:ext cx="602070" cy="223776"/>
              <a:chOff x="621719" y="4712770"/>
              <a:chExt cx="1904166" cy="707737"/>
            </a:xfrm>
          </p:grpSpPr>
          <p:sp>
            <p:nvSpPr>
              <p:cNvPr id="371" name="Can 3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2" name="Can 3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3" name="Can 3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3" name="Group 362"/>
            <p:cNvGrpSpPr/>
            <p:nvPr/>
          </p:nvGrpSpPr>
          <p:grpSpPr>
            <a:xfrm>
              <a:off x="4983757" y="5611941"/>
              <a:ext cx="602070" cy="223776"/>
              <a:chOff x="621719" y="4712770"/>
              <a:chExt cx="1904166" cy="707737"/>
            </a:xfrm>
          </p:grpSpPr>
          <p:sp>
            <p:nvSpPr>
              <p:cNvPr id="368" name="Can 3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9" name="Can 3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0" name="Can 3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4" name="Group 363"/>
            <p:cNvGrpSpPr/>
            <p:nvPr/>
          </p:nvGrpSpPr>
          <p:grpSpPr>
            <a:xfrm>
              <a:off x="4943561" y="5635686"/>
              <a:ext cx="602070" cy="223776"/>
              <a:chOff x="621719" y="4712770"/>
              <a:chExt cx="1904166" cy="707737"/>
            </a:xfrm>
          </p:grpSpPr>
          <p:sp>
            <p:nvSpPr>
              <p:cNvPr id="365" name="Can 3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6" name="Can 3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7" name="Can 3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83" name="Group 382"/>
          <p:cNvGrpSpPr/>
          <p:nvPr/>
        </p:nvGrpSpPr>
        <p:grpSpPr>
          <a:xfrm>
            <a:off x="8187658" y="3909442"/>
            <a:ext cx="1281055" cy="271667"/>
            <a:chOff x="4313237" y="5582348"/>
            <a:chExt cx="1306743" cy="277114"/>
          </a:xfrm>
        </p:grpSpPr>
        <p:grpSp>
          <p:nvGrpSpPr>
            <p:cNvPr id="384" name="Group 383"/>
            <p:cNvGrpSpPr/>
            <p:nvPr/>
          </p:nvGrpSpPr>
          <p:grpSpPr>
            <a:xfrm>
              <a:off x="4387586" y="5582348"/>
              <a:ext cx="602070" cy="223776"/>
              <a:chOff x="621719" y="4712770"/>
              <a:chExt cx="1904166" cy="707737"/>
            </a:xfrm>
          </p:grpSpPr>
          <p:sp>
            <p:nvSpPr>
              <p:cNvPr id="405" name="Can 4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6" name="Can 4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7" name="Can 4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5" name="Group 384"/>
            <p:cNvGrpSpPr/>
            <p:nvPr/>
          </p:nvGrpSpPr>
          <p:grpSpPr>
            <a:xfrm>
              <a:off x="4353433" y="5611941"/>
              <a:ext cx="602070" cy="223776"/>
              <a:chOff x="621719" y="4712770"/>
              <a:chExt cx="1904166" cy="707737"/>
            </a:xfrm>
          </p:grpSpPr>
          <p:sp>
            <p:nvSpPr>
              <p:cNvPr id="402" name="Can 4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3" name="Can 4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4" name="Can 4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6" name="Group 385"/>
            <p:cNvGrpSpPr/>
            <p:nvPr/>
          </p:nvGrpSpPr>
          <p:grpSpPr>
            <a:xfrm>
              <a:off x="4313237" y="5635686"/>
              <a:ext cx="602070" cy="223776"/>
              <a:chOff x="621719" y="4712770"/>
              <a:chExt cx="1904166" cy="707737"/>
            </a:xfrm>
          </p:grpSpPr>
          <p:sp>
            <p:nvSpPr>
              <p:cNvPr id="399" name="Can 3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0" name="Can 3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1" name="Can 4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7" name="Group 386"/>
            <p:cNvGrpSpPr/>
            <p:nvPr/>
          </p:nvGrpSpPr>
          <p:grpSpPr>
            <a:xfrm>
              <a:off x="5017910" y="5582348"/>
              <a:ext cx="602070" cy="223776"/>
              <a:chOff x="621719" y="4712770"/>
              <a:chExt cx="1904166" cy="707737"/>
            </a:xfrm>
          </p:grpSpPr>
          <p:sp>
            <p:nvSpPr>
              <p:cNvPr id="396" name="Can 3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7" name="Can 3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8" name="Can 3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8" name="Group 387"/>
            <p:cNvGrpSpPr/>
            <p:nvPr/>
          </p:nvGrpSpPr>
          <p:grpSpPr>
            <a:xfrm>
              <a:off x="4983757" y="5611941"/>
              <a:ext cx="602070" cy="223776"/>
              <a:chOff x="621719" y="4712770"/>
              <a:chExt cx="1904166" cy="707737"/>
            </a:xfrm>
          </p:grpSpPr>
          <p:sp>
            <p:nvSpPr>
              <p:cNvPr id="393" name="Can 3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4" name="Can 3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5" name="Can 3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9" name="Group 388"/>
            <p:cNvGrpSpPr/>
            <p:nvPr/>
          </p:nvGrpSpPr>
          <p:grpSpPr>
            <a:xfrm>
              <a:off x="4943561" y="5635686"/>
              <a:ext cx="602070" cy="223776"/>
              <a:chOff x="621719" y="4712770"/>
              <a:chExt cx="1904166" cy="707737"/>
            </a:xfrm>
          </p:grpSpPr>
          <p:sp>
            <p:nvSpPr>
              <p:cNvPr id="390" name="Can 3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1" name="Can 3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2" name="Can 3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09" name="Group 408"/>
          <p:cNvGrpSpPr/>
          <p:nvPr/>
        </p:nvGrpSpPr>
        <p:grpSpPr>
          <a:xfrm>
            <a:off x="10137986" y="5468185"/>
            <a:ext cx="1281055" cy="271667"/>
            <a:chOff x="4313237" y="5582348"/>
            <a:chExt cx="1306743" cy="277114"/>
          </a:xfrm>
        </p:grpSpPr>
        <p:grpSp>
          <p:nvGrpSpPr>
            <p:cNvPr id="410" name="Group 409"/>
            <p:cNvGrpSpPr/>
            <p:nvPr/>
          </p:nvGrpSpPr>
          <p:grpSpPr>
            <a:xfrm>
              <a:off x="4387586" y="5582348"/>
              <a:ext cx="602070" cy="223776"/>
              <a:chOff x="621719" y="4712770"/>
              <a:chExt cx="1904166" cy="707737"/>
            </a:xfrm>
          </p:grpSpPr>
          <p:sp>
            <p:nvSpPr>
              <p:cNvPr id="431" name="Can 4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2" name="Can 4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3" name="Can 4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1" name="Group 410"/>
            <p:cNvGrpSpPr/>
            <p:nvPr/>
          </p:nvGrpSpPr>
          <p:grpSpPr>
            <a:xfrm>
              <a:off x="4353433" y="5611941"/>
              <a:ext cx="602070" cy="223776"/>
              <a:chOff x="621719" y="4712770"/>
              <a:chExt cx="1904166" cy="707737"/>
            </a:xfrm>
          </p:grpSpPr>
          <p:sp>
            <p:nvSpPr>
              <p:cNvPr id="428" name="Can 4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9" name="Can 4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0" name="Can 4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2" name="Group 411"/>
            <p:cNvGrpSpPr/>
            <p:nvPr/>
          </p:nvGrpSpPr>
          <p:grpSpPr>
            <a:xfrm>
              <a:off x="4313237" y="5635686"/>
              <a:ext cx="602070" cy="223776"/>
              <a:chOff x="621719" y="4712770"/>
              <a:chExt cx="1904166" cy="707737"/>
            </a:xfrm>
          </p:grpSpPr>
          <p:sp>
            <p:nvSpPr>
              <p:cNvPr id="425" name="Can 4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6" name="Can 4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7" name="Can 4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3" name="Group 412"/>
            <p:cNvGrpSpPr/>
            <p:nvPr/>
          </p:nvGrpSpPr>
          <p:grpSpPr>
            <a:xfrm>
              <a:off x="5017910" y="5582348"/>
              <a:ext cx="602070" cy="223776"/>
              <a:chOff x="621719" y="4712770"/>
              <a:chExt cx="1904166" cy="707737"/>
            </a:xfrm>
          </p:grpSpPr>
          <p:sp>
            <p:nvSpPr>
              <p:cNvPr id="422" name="Can 4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3" name="Can 4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4" name="Can 4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4" name="Group 413"/>
            <p:cNvGrpSpPr/>
            <p:nvPr/>
          </p:nvGrpSpPr>
          <p:grpSpPr>
            <a:xfrm>
              <a:off x="4983757" y="5611941"/>
              <a:ext cx="602070" cy="223776"/>
              <a:chOff x="621719" y="4712770"/>
              <a:chExt cx="1904166" cy="707737"/>
            </a:xfrm>
          </p:grpSpPr>
          <p:sp>
            <p:nvSpPr>
              <p:cNvPr id="419" name="Can 4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0" name="Can 4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1" name="Can 4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5" name="Group 414"/>
            <p:cNvGrpSpPr/>
            <p:nvPr/>
          </p:nvGrpSpPr>
          <p:grpSpPr>
            <a:xfrm>
              <a:off x="4943561" y="5635686"/>
              <a:ext cx="602070" cy="223776"/>
              <a:chOff x="621719" y="4712770"/>
              <a:chExt cx="1904166" cy="707737"/>
            </a:xfrm>
          </p:grpSpPr>
          <p:sp>
            <p:nvSpPr>
              <p:cNvPr id="416" name="Can 4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7" name="Can 4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8" name="Can 4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34" name="Group 433"/>
          <p:cNvGrpSpPr/>
          <p:nvPr/>
        </p:nvGrpSpPr>
        <p:grpSpPr>
          <a:xfrm>
            <a:off x="10137986" y="5248991"/>
            <a:ext cx="1281055" cy="271667"/>
            <a:chOff x="4313237" y="5582348"/>
            <a:chExt cx="1306743" cy="277114"/>
          </a:xfrm>
        </p:grpSpPr>
        <p:grpSp>
          <p:nvGrpSpPr>
            <p:cNvPr id="435" name="Group 434"/>
            <p:cNvGrpSpPr/>
            <p:nvPr/>
          </p:nvGrpSpPr>
          <p:grpSpPr>
            <a:xfrm>
              <a:off x="4387586" y="5582348"/>
              <a:ext cx="602070" cy="223776"/>
              <a:chOff x="621719" y="4712770"/>
              <a:chExt cx="1904166" cy="707737"/>
            </a:xfrm>
          </p:grpSpPr>
          <p:sp>
            <p:nvSpPr>
              <p:cNvPr id="456" name="Can 4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7" name="Can 4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8" name="Can 4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6" name="Group 435"/>
            <p:cNvGrpSpPr/>
            <p:nvPr/>
          </p:nvGrpSpPr>
          <p:grpSpPr>
            <a:xfrm>
              <a:off x="4353433" y="5611941"/>
              <a:ext cx="602070" cy="223776"/>
              <a:chOff x="621719" y="4712770"/>
              <a:chExt cx="1904166" cy="707737"/>
            </a:xfrm>
          </p:grpSpPr>
          <p:sp>
            <p:nvSpPr>
              <p:cNvPr id="453" name="Can 4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4" name="Can 4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5" name="Can 4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7" name="Group 436"/>
            <p:cNvGrpSpPr/>
            <p:nvPr/>
          </p:nvGrpSpPr>
          <p:grpSpPr>
            <a:xfrm>
              <a:off x="4313237" y="5635686"/>
              <a:ext cx="602070" cy="223776"/>
              <a:chOff x="621719" y="4712770"/>
              <a:chExt cx="1904166" cy="707737"/>
            </a:xfrm>
          </p:grpSpPr>
          <p:sp>
            <p:nvSpPr>
              <p:cNvPr id="450" name="Can 4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1" name="Can 4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2" name="Can 4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8" name="Group 437"/>
            <p:cNvGrpSpPr/>
            <p:nvPr/>
          </p:nvGrpSpPr>
          <p:grpSpPr>
            <a:xfrm>
              <a:off x="5017910" y="5582348"/>
              <a:ext cx="602070" cy="223776"/>
              <a:chOff x="621719" y="4712770"/>
              <a:chExt cx="1904166" cy="707737"/>
            </a:xfrm>
          </p:grpSpPr>
          <p:sp>
            <p:nvSpPr>
              <p:cNvPr id="447" name="Can 4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8" name="Can 4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9" name="Can 4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9" name="Group 438"/>
            <p:cNvGrpSpPr/>
            <p:nvPr/>
          </p:nvGrpSpPr>
          <p:grpSpPr>
            <a:xfrm>
              <a:off x="4983757" y="5611941"/>
              <a:ext cx="602070" cy="223776"/>
              <a:chOff x="621719" y="4712770"/>
              <a:chExt cx="1904166" cy="707737"/>
            </a:xfrm>
          </p:grpSpPr>
          <p:sp>
            <p:nvSpPr>
              <p:cNvPr id="444" name="Can 4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5" name="Can 4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6" name="Can 4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40" name="Group 439"/>
            <p:cNvGrpSpPr/>
            <p:nvPr/>
          </p:nvGrpSpPr>
          <p:grpSpPr>
            <a:xfrm>
              <a:off x="4943561" y="5635686"/>
              <a:ext cx="602070" cy="223776"/>
              <a:chOff x="621719" y="4712770"/>
              <a:chExt cx="1904166" cy="707737"/>
            </a:xfrm>
          </p:grpSpPr>
          <p:sp>
            <p:nvSpPr>
              <p:cNvPr id="441" name="Can 4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2" name="Can 4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3" name="Can 4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59" name="Group 458"/>
          <p:cNvGrpSpPr/>
          <p:nvPr/>
        </p:nvGrpSpPr>
        <p:grpSpPr>
          <a:xfrm>
            <a:off x="10137986" y="5019247"/>
            <a:ext cx="1281055" cy="271667"/>
            <a:chOff x="4313237" y="5582348"/>
            <a:chExt cx="1306743" cy="277114"/>
          </a:xfrm>
        </p:grpSpPr>
        <p:grpSp>
          <p:nvGrpSpPr>
            <p:cNvPr id="460" name="Group 459"/>
            <p:cNvGrpSpPr/>
            <p:nvPr/>
          </p:nvGrpSpPr>
          <p:grpSpPr>
            <a:xfrm>
              <a:off x="4387586" y="5582348"/>
              <a:ext cx="602070" cy="223776"/>
              <a:chOff x="621719" y="4712770"/>
              <a:chExt cx="1904166" cy="707737"/>
            </a:xfrm>
          </p:grpSpPr>
          <p:sp>
            <p:nvSpPr>
              <p:cNvPr id="481" name="Can 4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2" name="Can 4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3" name="Can 4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1" name="Group 460"/>
            <p:cNvGrpSpPr/>
            <p:nvPr/>
          </p:nvGrpSpPr>
          <p:grpSpPr>
            <a:xfrm>
              <a:off x="4353433" y="5611941"/>
              <a:ext cx="602070" cy="223776"/>
              <a:chOff x="621719" y="4712770"/>
              <a:chExt cx="1904166" cy="707737"/>
            </a:xfrm>
          </p:grpSpPr>
          <p:sp>
            <p:nvSpPr>
              <p:cNvPr id="478" name="Can 4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9" name="Can 4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0" name="Can 4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2" name="Group 461"/>
            <p:cNvGrpSpPr/>
            <p:nvPr/>
          </p:nvGrpSpPr>
          <p:grpSpPr>
            <a:xfrm>
              <a:off x="4313237" y="5635686"/>
              <a:ext cx="602070" cy="223776"/>
              <a:chOff x="621719" y="4712770"/>
              <a:chExt cx="1904166" cy="707737"/>
            </a:xfrm>
          </p:grpSpPr>
          <p:sp>
            <p:nvSpPr>
              <p:cNvPr id="475" name="Can 4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6" name="Can 4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7" name="Can 4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3" name="Group 462"/>
            <p:cNvGrpSpPr/>
            <p:nvPr/>
          </p:nvGrpSpPr>
          <p:grpSpPr>
            <a:xfrm>
              <a:off x="5017910" y="5582348"/>
              <a:ext cx="602070" cy="223776"/>
              <a:chOff x="621719" y="4712770"/>
              <a:chExt cx="1904166" cy="707737"/>
            </a:xfrm>
          </p:grpSpPr>
          <p:sp>
            <p:nvSpPr>
              <p:cNvPr id="472" name="Can 4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3" name="Can 4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4" name="Can 4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4" name="Group 463"/>
            <p:cNvGrpSpPr/>
            <p:nvPr/>
          </p:nvGrpSpPr>
          <p:grpSpPr>
            <a:xfrm>
              <a:off x="4983757" y="5611941"/>
              <a:ext cx="602070" cy="223776"/>
              <a:chOff x="621719" y="4712770"/>
              <a:chExt cx="1904166" cy="707737"/>
            </a:xfrm>
          </p:grpSpPr>
          <p:sp>
            <p:nvSpPr>
              <p:cNvPr id="469" name="Can 4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0" name="Can 4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1" name="Can 4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5" name="Group 464"/>
            <p:cNvGrpSpPr/>
            <p:nvPr/>
          </p:nvGrpSpPr>
          <p:grpSpPr>
            <a:xfrm>
              <a:off x="4943561" y="5635686"/>
              <a:ext cx="602070" cy="223776"/>
              <a:chOff x="621719" y="4712770"/>
              <a:chExt cx="1904166" cy="707737"/>
            </a:xfrm>
          </p:grpSpPr>
          <p:sp>
            <p:nvSpPr>
              <p:cNvPr id="466" name="Can 4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7" name="Can 4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8" name="Can 4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84" name="Group 483"/>
          <p:cNvGrpSpPr/>
          <p:nvPr/>
        </p:nvGrpSpPr>
        <p:grpSpPr>
          <a:xfrm>
            <a:off x="10137986" y="4799870"/>
            <a:ext cx="1281055" cy="271667"/>
            <a:chOff x="4313237" y="5582348"/>
            <a:chExt cx="1306743" cy="277114"/>
          </a:xfrm>
        </p:grpSpPr>
        <p:grpSp>
          <p:nvGrpSpPr>
            <p:cNvPr id="485" name="Group 484"/>
            <p:cNvGrpSpPr/>
            <p:nvPr/>
          </p:nvGrpSpPr>
          <p:grpSpPr>
            <a:xfrm>
              <a:off x="4387586" y="5582348"/>
              <a:ext cx="602070" cy="223776"/>
              <a:chOff x="621719" y="4712770"/>
              <a:chExt cx="1904166" cy="707737"/>
            </a:xfrm>
          </p:grpSpPr>
          <p:sp>
            <p:nvSpPr>
              <p:cNvPr id="506" name="Can 5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7" name="Can 5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8" name="Can 5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6" name="Group 485"/>
            <p:cNvGrpSpPr/>
            <p:nvPr/>
          </p:nvGrpSpPr>
          <p:grpSpPr>
            <a:xfrm>
              <a:off x="4353433" y="5611941"/>
              <a:ext cx="602070" cy="223776"/>
              <a:chOff x="621719" y="4712770"/>
              <a:chExt cx="1904166" cy="707737"/>
            </a:xfrm>
          </p:grpSpPr>
          <p:sp>
            <p:nvSpPr>
              <p:cNvPr id="503" name="Can 5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4" name="Can 5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5" name="Can 5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7" name="Group 486"/>
            <p:cNvGrpSpPr/>
            <p:nvPr/>
          </p:nvGrpSpPr>
          <p:grpSpPr>
            <a:xfrm>
              <a:off x="4313237" y="5635686"/>
              <a:ext cx="602070" cy="223776"/>
              <a:chOff x="621719" y="4712770"/>
              <a:chExt cx="1904166" cy="707737"/>
            </a:xfrm>
          </p:grpSpPr>
          <p:sp>
            <p:nvSpPr>
              <p:cNvPr id="500" name="Can 4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1" name="Can 5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2" name="Can 5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8" name="Group 487"/>
            <p:cNvGrpSpPr/>
            <p:nvPr/>
          </p:nvGrpSpPr>
          <p:grpSpPr>
            <a:xfrm>
              <a:off x="5017910" y="5582348"/>
              <a:ext cx="602070" cy="223776"/>
              <a:chOff x="621719" y="4712770"/>
              <a:chExt cx="1904166" cy="707737"/>
            </a:xfrm>
          </p:grpSpPr>
          <p:sp>
            <p:nvSpPr>
              <p:cNvPr id="497" name="Can 4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8" name="Can 4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9" name="Can 4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9" name="Group 488"/>
            <p:cNvGrpSpPr/>
            <p:nvPr/>
          </p:nvGrpSpPr>
          <p:grpSpPr>
            <a:xfrm>
              <a:off x="4983757" y="5611941"/>
              <a:ext cx="602070" cy="223776"/>
              <a:chOff x="621719" y="4712770"/>
              <a:chExt cx="1904166" cy="707737"/>
            </a:xfrm>
          </p:grpSpPr>
          <p:sp>
            <p:nvSpPr>
              <p:cNvPr id="494" name="Can 4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5" name="Can 4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6" name="Can 4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90" name="Group 489"/>
            <p:cNvGrpSpPr/>
            <p:nvPr/>
          </p:nvGrpSpPr>
          <p:grpSpPr>
            <a:xfrm>
              <a:off x="4943561" y="5635686"/>
              <a:ext cx="602070" cy="223776"/>
              <a:chOff x="621719" y="4712770"/>
              <a:chExt cx="1904166" cy="707737"/>
            </a:xfrm>
          </p:grpSpPr>
          <p:sp>
            <p:nvSpPr>
              <p:cNvPr id="491" name="Can 4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2" name="Can 4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3" name="Can 4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09" name="Group 508"/>
          <p:cNvGrpSpPr/>
          <p:nvPr/>
        </p:nvGrpSpPr>
        <p:grpSpPr>
          <a:xfrm>
            <a:off x="10137986" y="4576673"/>
            <a:ext cx="1281055" cy="271667"/>
            <a:chOff x="4313237" y="5582348"/>
            <a:chExt cx="1306743" cy="277114"/>
          </a:xfrm>
        </p:grpSpPr>
        <p:grpSp>
          <p:nvGrpSpPr>
            <p:cNvPr id="510" name="Group 509"/>
            <p:cNvGrpSpPr/>
            <p:nvPr/>
          </p:nvGrpSpPr>
          <p:grpSpPr>
            <a:xfrm>
              <a:off x="4387586" y="5582348"/>
              <a:ext cx="602070" cy="223776"/>
              <a:chOff x="621719" y="4712770"/>
              <a:chExt cx="1904166" cy="707737"/>
            </a:xfrm>
          </p:grpSpPr>
          <p:sp>
            <p:nvSpPr>
              <p:cNvPr id="531" name="Can 5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2" name="Can 5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3" name="Can 5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1" name="Group 510"/>
            <p:cNvGrpSpPr/>
            <p:nvPr/>
          </p:nvGrpSpPr>
          <p:grpSpPr>
            <a:xfrm>
              <a:off x="4353433" y="5611941"/>
              <a:ext cx="602070" cy="223776"/>
              <a:chOff x="621719" y="4712770"/>
              <a:chExt cx="1904166" cy="707737"/>
            </a:xfrm>
          </p:grpSpPr>
          <p:sp>
            <p:nvSpPr>
              <p:cNvPr id="528" name="Can 5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9" name="Can 5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0" name="Can 5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2" name="Group 511"/>
            <p:cNvGrpSpPr/>
            <p:nvPr/>
          </p:nvGrpSpPr>
          <p:grpSpPr>
            <a:xfrm>
              <a:off x="4313237" y="5635686"/>
              <a:ext cx="602070" cy="223776"/>
              <a:chOff x="621719" y="4712770"/>
              <a:chExt cx="1904166" cy="707737"/>
            </a:xfrm>
          </p:grpSpPr>
          <p:sp>
            <p:nvSpPr>
              <p:cNvPr id="525" name="Can 5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6" name="Can 5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7" name="Can 5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3" name="Group 512"/>
            <p:cNvGrpSpPr/>
            <p:nvPr/>
          </p:nvGrpSpPr>
          <p:grpSpPr>
            <a:xfrm>
              <a:off x="5017910" y="5582348"/>
              <a:ext cx="602070" cy="223776"/>
              <a:chOff x="621719" y="4712770"/>
              <a:chExt cx="1904166" cy="707737"/>
            </a:xfrm>
          </p:grpSpPr>
          <p:sp>
            <p:nvSpPr>
              <p:cNvPr id="522" name="Can 5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3" name="Can 5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4" name="Can 5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4" name="Group 513"/>
            <p:cNvGrpSpPr/>
            <p:nvPr/>
          </p:nvGrpSpPr>
          <p:grpSpPr>
            <a:xfrm>
              <a:off x="4983757" y="5611941"/>
              <a:ext cx="602070" cy="223776"/>
              <a:chOff x="621719" y="4712770"/>
              <a:chExt cx="1904166" cy="707737"/>
            </a:xfrm>
          </p:grpSpPr>
          <p:sp>
            <p:nvSpPr>
              <p:cNvPr id="519" name="Can 5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0" name="Can 5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1" name="Can 5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5" name="Group 514"/>
            <p:cNvGrpSpPr/>
            <p:nvPr/>
          </p:nvGrpSpPr>
          <p:grpSpPr>
            <a:xfrm>
              <a:off x="4943561" y="5635686"/>
              <a:ext cx="602070" cy="223776"/>
              <a:chOff x="621719" y="4712770"/>
              <a:chExt cx="1904166" cy="707737"/>
            </a:xfrm>
          </p:grpSpPr>
          <p:sp>
            <p:nvSpPr>
              <p:cNvPr id="516" name="Can 5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7" name="Can 5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8" name="Can 5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34" name="Group 533"/>
          <p:cNvGrpSpPr/>
          <p:nvPr/>
        </p:nvGrpSpPr>
        <p:grpSpPr>
          <a:xfrm>
            <a:off x="10137986" y="4352566"/>
            <a:ext cx="1281055" cy="271667"/>
            <a:chOff x="4313237" y="5582348"/>
            <a:chExt cx="1306743" cy="277114"/>
          </a:xfrm>
        </p:grpSpPr>
        <p:grpSp>
          <p:nvGrpSpPr>
            <p:cNvPr id="535" name="Group 534"/>
            <p:cNvGrpSpPr/>
            <p:nvPr/>
          </p:nvGrpSpPr>
          <p:grpSpPr>
            <a:xfrm>
              <a:off x="4387586" y="5582348"/>
              <a:ext cx="602070" cy="223776"/>
              <a:chOff x="621719" y="4712770"/>
              <a:chExt cx="1904166" cy="707737"/>
            </a:xfrm>
          </p:grpSpPr>
          <p:sp>
            <p:nvSpPr>
              <p:cNvPr id="556" name="Can 5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7" name="Can 5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8" name="Can 5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6" name="Group 535"/>
            <p:cNvGrpSpPr/>
            <p:nvPr/>
          </p:nvGrpSpPr>
          <p:grpSpPr>
            <a:xfrm>
              <a:off x="4353433" y="5611941"/>
              <a:ext cx="602070" cy="223776"/>
              <a:chOff x="621719" y="4712770"/>
              <a:chExt cx="1904166" cy="707737"/>
            </a:xfrm>
          </p:grpSpPr>
          <p:sp>
            <p:nvSpPr>
              <p:cNvPr id="553" name="Can 5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4" name="Can 5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5" name="Can 5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7" name="Group 536"/>
            <p:cNvGrpSpPr/>
            <p:nvPr/>
          </p:nvGrpSpPr>
          <p:grpSpPr>
            <a:xfrm>
              <a:off x="4313237" y="5635686"/>
              <a:ext cx="602070" cy="223776"/>
              <a:chOff x="621719" y="4712770"/>
              <a:chExt cx="1904166" cy="707737"/>
            </a:xfrm>
          </p:grpSpPr>
          <p:sp>
            <p:nvSpPr>
              <p:cNvPr id="550" name="Can 5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1" name="Can 5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2" name="Can 5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8" name="Group 537"/>
            <p:cNvGrpSpPr/>
            <p:nvPr/>
          </p:nvGrpSpPr>
          <p:grpSpPr>
            <a:xfrm>
              <a:off x="5017910" y="5582348"/>
              <a:ext cx="602070" cy="223776"/>
              <a:chOff x="621719" y="4712770"/>
              <a:chExt cx="1904166" cy="707737"/>
            </a:xfrm>
          </p:grpSpPr>
          <p:sp>
            <p:nvSpPr>
              <p:cNvPr id="547" name="Can 5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8" name="Can 5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9" name="Can 5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9" name="Group 538"/>
            <p:cNvGrpSpPr/>
            <p:nvPr/>
          </p:nvGrpSpPr>
          <p:grpSpPr>
            <a:xfrm>
              <a:off x="4983757" y="5611941"/>
              <a:ext cx="602070" cy="223776"/>
              <a:chOff x="621719" y="4712770"/>
              <a:chExt cx="1904166" cy="707737"/>
            </a:xfrm>
          </p:grpSpPr>
          <p:sp>
            <p:nvSpPr>
              <p:cNvPr id="544" name="Can 5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5" name="Can 5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6" name="Can 5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0" name="Group 539"/>
            <p:cNvGrpSpPr/>
            <p:nvPr/>
          </p:nvGrpSpPr>
          <p:grpSpPr>
            <a:xfrm>
              <a:off x="4943561" y="5635686"/>
              <a:ext cx="602070" cy="223776"/>
              <a:chOff x="621719" y="4712770"/>
              <a:chExt cx="1904166" cy="707737"/>
            </a:xfrm>
          </p:grpSpPr>
          <p:sp>
            <p:nvSpPr>
              <p:cNvPr id="541" name="Can 5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2" name="Can 5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3" name="Can 5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59" name="Group 558"/>
          <p:cNvGrpSpPr/>
          <p:nvPr/>
        </p:nvGrpSpPr>
        <p:grpSpPr>
          <a:xfrm>
            <a:off x="10137986" y="4139186"/>
            <a:ext cx="1281055" cy="271667"/>
            <a:chOff x="4313237" y="5582348"/>
            <a:chExt cx="1306743" cy="277114"/>
          </a:xfrm>
        </p:grpSpPr>
        <p:grpSp>
          <p:nvGrpSpPr>
            <p:cNvPr id="560" name="Group 559"/>
            <p:cNvGrpSpPr/>
            <p:nvPr/>
          </p:nvGrpSpPr>
          <p:grpSpPr>
            <a:xfrm>
              <a:off x="4387586" y="5582348"/>
              <a:ext cx="602070" cy="223776"/>
              <a:chOff x="621719" y="4712770"/>
              <a:chExt cx="1904166" cy="707737"/>
            </a:xfrm>
          </p:grpSpPr>
          <p:sp>
            <p:nvSpPr>
              <p:cNvPr id="581" name="Can 5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2" name="Can 5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3" name="Can 5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1" name="Group 560"/>
            <p:cNvGrpSpPr/>
            <p:nvPr/>
          </p:nvGrpSpPr>
          <p:grpSpPr>
            <a:xfrm>
              <a:off x="4353433" y="5611941"/>
              <a:ext cx="602070" cy="223776"/>
              <a:chOff x="621719" y="4712770"/>
              <a:chExt cx="1904166" cy="707737"/>
            </a:xfrm>
          </p:grpSpPr>
          <p:sp>
            <p:nvSpPr>
              <p:cNvPr id="578" name="Can 5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9" name="Can 5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0" name="Can 5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2" name="Group 561"/>
            <p:cNvGrpSpPr/>
            <p:nvPr/>
          </p:nvGrpSpPr>
          <p:grpSpPr>
            <a:xfrm>
              <a:off x="4313237" y="5635686"/>
              <a:ext cx="602070" cy="223776"/>
              <a:chOff x="621719" y="4712770"/>
              <a:chExt cx="1904166" cy="707737"/>
            </a:xfrm>
          </p:grpSpPr>
          <p:sp>
            <p:nvSpPr>
              <p:cNvPr id="575" name="Can 5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6" name="Can 5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7" name="Can 5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3" name="Group 562"/>
            <p:cNvGrpSpPr/>
            <p:nvPr/>
          </p:nvGrpSpPr>
          <p:grpSpPr>
            <a:xfrm>
              <a:off x="5017910" y="5582348"/>
              <a:ext cx="602070" cy="223776"/>
              <a:chOff x="621719" y="4712770"/>
              <a:chExt cx="1904166" cy="707737"/>
            </a:xfrm>
          </p:grpSpPr>
          <p:sp>
            <p:nvSpPr>
              <p:cNvPr id="572" name="Can 5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3" name="Can 5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4" name="Can 5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4" name="Group 563"/>
            <p:cNvGrpSpPr/>
            <p:nvPr/>
          </p:nvGrpSpPr>
          <p:grpSpPr>
            <a:xfrm>
              <a:off x="4983757" y="5611941"/>
              <a:ext cx="602070" cy="223776"/>
              <a:chOff x="621719" y="4712770"/>
              <a:chExt cx="1904166" cy="707737"/>
            </a:xfrm>
          </p:grpSpPr>
          <p:sp>
            <p:nvSpPr>
              <p:cNvPr id="569" name="Can 5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0" name="Can 5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1" name="Can 5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5" name="Group 564"/>
            <p:cNvGrpSpPr/>
            <p:nvPr/>
          </p:nvGrpSpPr>
          <p:grpSpPr>
            <a:xfrm>
              <a:off x="4943561" y="5635686"/>
              <a:ext cx="602070" cy="223776"/>
              <a:chOff x="621719" y="4712770"/>
              <a:chExt cx="1904166" cy="707737"/>
            </a:xfrm>
          </p:grpSpPr>
          <p:sp>
            <p:nvSpPr>
              <p:cNvPr id="566" name="Can 5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7" name="Can 5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8" name="Can 5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84" name="Group 583"/>
          <p:cNvGrpSpPr/>
          <p:nvPr/>
        </p:nvGrpSpPr>
        <p:grpSpPr>
          <a:xfrm>
            <a:off x="10137986" y="3909442"/>
            <a:ext cx="1281055" cy="271667"/>
            <a:chOff x="4313237" y="5582348"/>
            <a:chExt cx="1306743" cy="277114"/>
          </a:xfrm>
        </p:grpSpPr>
        <p:grpSp>
          <p:nvGrpSpPr>
            <p:cNvPr id="585" name="Group 584"/>
            <p:cNvGrpSpPr/>
            <p:nvPr/>
          </p:nvGrpSpPr>
          <p:grpSpPr>
            <a:xfrm>
              <a:off x="4387586" y="5582348"/>
              <a:ext cx="602070" cy="223776"/>
              <a:chOff x="621719" y="4712770"/>
              <a:chExt cx="1904166" cy="707737"/>
            </a:xfrm>
          </p:grpSpPr>
          <p:sp>
            <p:nvSpPr>
              <p:cNvPr id="606" name="Can 6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7" name="Can 6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8" name="Can 6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6" name="Group 585"/>
            <p:cNvGrpSpPr/>
            <p:nvPr/>
          </p:nvGrpSpPr>
          <p:grpSpPr>
            <a:xfrm>
              <a:off x="4353433" y="5611941"/>
              <a:ext cx="602070" cy="223776"/>
              <a:chOff x="621719" y="4712770"/>
              <a:chExt cx="1904166" cy="707737"/>
            </a:xfrm>
          </p:grpSpPr>
          <p:sp>
            <p:nvSpPr>
              <p:cNvPr id="603" name="Can 6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4" name="Can 6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5" name="Can 6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7" name="Group 586"/>
            <p:cNvGrpSpPr/>
            <p:nvPr/>
          </p:nvGrpSpPr>
          <p:grpSpPr>
            <a:xfrm>
              <a:off x="4313237" y="5635686"/>
              <a:ext cx="602070" cy="223776"/>
              <a:chOff x="621719" y="4712770"/>
              <a:chExt cx="1904166" cy="707737"/>
            </a:xfrm>
          </p:grpSpPr>
          <p:sp>
            <p:nvSpPr>
              <p:cNvPr id="600" name="Can 5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1" name="Can 6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2" name="Can 6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8" name="Group 587"/>
            <p:cNvGrpSpPr/>
            <p:nvPr/>
          </p:nvGrpSpPr>
          <p:grpSpPr>
            <a:xfrm>
              <a:off x="5017910" y="5582348"/>
              <a:ext cx="602070" cy="223776"/>
              <a:chOff x="621719" y="4712770"/>
              <a:chExt cx="1904166" cy="707737"/>
            </a:xfrm>
          </p:grpSpPr>
          <p:sp>
            <p:nvSpPr>
              <p:cNvPr id="597" name="Can 5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8" name="Can 5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9" name="Can 5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9" name="Group 588"/>
            <p:cNvGrpSpPr/>
            <p:nvPr/>
          </p:nvGrpSpPr>
          <p:grpSpPr>
            <a:xfrm>
              <a:off x="4983757" y="5611941"/>
              <a:ext cx="602070" cy="223776"/>
              <a:chOff x="621719" y="4712770"/>
              <a:chExt cx="1904166" cy="707737"/>
            </a:xfrm>
          </p:grpSpPr>
          <p:sp>
            <p:nvSpPr>
              <p:cNvPr id="594" name="Can 5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5" name="Can 5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6" name="Can 5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90" name="Group 589"/>
            <p:cNvGrpSpPr/>
            <p:nvPr/>
          </p:nvGrpSpPr>
          <p:grpSpPr>
            <a:xfrm>
              <a:off x="4943561" y="5635686"/>
              <a:ext cx="602070" cy="223776"/>
              <a:chOff x="621719" y="4712770"/>
              <a:chExt cx="1904166" cy="707737"/>
            </a:xfrm>
          </p:grpSpPr>
          <p:sp>
            <p:nvSpPr>
              <p:cNvPr id="591" name="Can 5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2" name="Can 5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3" name="Can 5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09" name="Group 608"/>
          <p:cNvGrpSpPr/>
          <p:nvPr/>
        </p:nvGrpSpPr>
        <p:grpSpPr>
          <a:xfrm>
            <a:off x="10137986" y="3675271"/>
            <a:ext cx="1281055" cy="271667"/>
            <a:chOff x="4313237" y="5582348"/>
            <a:chExt cx="1306743" cy="277114"/>
          </a:xfrm>
        </p:grpSpPr>
        <p:grpSp>
          <p:nvGrpSpPr>
            <p:cNvPr id="610" name="Group 609"/>
            <p:cNvGrpSpPr/>
            <p:nvPr/>
          </p:nvGrpSpPr>
          <p:grpSpPr>
            <a:xfrm>
              <a:off x="4387586" y="5582348"/>
              <a:ext cx="602070" cy="223776"/>
              <a:chOff x="621719" y="4712770"/>
              <a:chExt cx="1904166" cy="707737"/>
            </a:xfrm>
          </p:grpSpPr>
          <p:sp>
            <p:nvSpPr>
              <p:cNvPr id="631" name="Can 6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2" name="Can 6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3" name="Can 6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1" name="Group 610"/>
            <p:cNvGrpSpPr/>
            <p:nvPr/>
          </p:nvGrpSpPr>
          <p:grpSpPr>
            <a:xfrm>
              <a:off x="4353433" y="5611941"/>
              <a:ext cx="602070" cy="223776"/>
              <a:chOff x="621719" y="4712770"/>
              <a:chExt cx="1904166" cy="707737"/>
            </a:xfrm>
          </p:grpSpPr>
          <p:sp>
            <p:nvSpPr>
              <p:cNvPr id="628" name="Can 6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9" name="Can 6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0" name="Can 6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2" name="Group 611"/>
            <p:cNvGrpSpPr/>
            <p:nvPr/>
          </p:nvGrpSpPr>
          <p:grpSpPr>
            <a:xfrm>
              <a:off x="4313237" y="5635686"/>
              <a:ext cx="602070" cy="223776"/>
              <a:chOff x="621719" y="4712770"/>
              <a:chExt cx="1904166" cy="707737"/>
            </a:xfrm>
          </p:grpSpPr>
          <p:sp>
            <p:nvSpPr>
              <p:cNvPr id="625" name="Can 6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6" name="Can 6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7" name="Can 6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3" name="Group 612"/>
            <p:cNvGrpSpPr/>
            <p:nvPr/>
          </p:nvGrpSpPr>
          <p:grpSpPr>
            <a:xfrm>
              <a:off x="5017910" y="5582348"/>
              <a:ext cx="602070" cy="223776"/>
              <a:chOff x="621719" y="4712770"/>
              <a:chExt cx="1904166" cy="707737"/>
            </a:xfrm>
          </p:grpSpPr>
          <p:sp>
            <p:nvSpPr>
              <p:cNvPr id="622" name="Can 6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3" name="Can 6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4" name="Can 6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4" name="Group 613"/>
            <p:cNvGrpSpPr/>
            <p:nvPr/>
          </p:nvGrpSpPr>
          <p:grpSpPr>
            <a:xfrm>
              <a:off x="4983757" y="5611941"/>
              <a:ext cx="602070" cy="223776"/>
              <a:chOff x="621719" y="4712770"/>
              <a:chExt cx="1904166" cy="707737"/>
            </a:xfrm>
          </p:grpSpPr>
          <p:sp>
            <p:nvSpPr>
              <p:cNvPr id="619" name="Can 6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0" name="Can 6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1" name="Can 6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5" name="Group 614"/>
            <p:cNvGrpSpPr/>
            <p:nvPr/>
          </p:nvGrpSpPr>
          <p:grpSpPr>
            <a:xfrm>
              <a:off x="4943561" y="5635686"/>
              <a:ext cx="602070" cy="223776"/>
              <a:chOff x="621719" y="4712770"/>
              <a:chExt cx="1904166" cy="707737"/>
            </a:xfrm>
          </p:grpSpPr>
          <p:sp>
            <p:nvSpPr>
              <p:cNvPr id="616" name="Can 6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7" name="Can 6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8" name="Can 6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34" name="Group 633"/>
          <p:cNvGrpSpPr/>
          <p:nvPr/>
        </p:nvGrpSpPr>
        <p:grpSpPr>
          <a:xfrm>
            <a:off x="10137986" y="3445526"/>
            <a:ext cx="1281055" cy="271667"/>
            <a:chOff x="4313237" y="5582348"/>
            <a:chExt cx="1306743" cy="277114"/>
          </a:xfrm>
        </p:grpSpPr>
        <p:grpSp>
          <p:nvGrpSpPr>
            <p:cNvPr id="635" name="Group 634"/>
            <p:cNvGrpSpPr/>
            <p:nvPr/>
          </p:nvGrpSpPr>
          <p:grpSpPr>
            <a:xfrm>
              <a:off x="4387586" y="5582348"/>
              <a:ext cx="602070" cy="223776"/>
              <a:chOff x="621719" y="4712770"/>
              <a:chExt cx="1904166" cy="707737"/>
            </a:xfrm>
          </p:grpSpPr>
          <p:sp>
            <p:nvSpPr>
              <p:cNvPr id="656" name="Can 6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7" name="Can 6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8" name="Can 6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6" name="Group 635"/>
            <p:cNvGrpSpPr/>
            <p:nvPr/>
          </p:nvGrpSpPr>
          <p:grpSpPr>
            <a:xfrm>
              <a:off x="4353433" y="5611941"/>
              <a:ext cx="602070" cy="223776"/>
              <a:chOff x="621719" y="4712770"/>
              <a:chExt cx="1904166" cy="707737"/>
            </a:xfrm>
          </p:grpSpPr>
          <p:sp>
            <p:nvSpPr>
              <p:cNvPr id="653" name="Can 6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4" name="Can 6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5" name="Can 6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7" name="Group 636"/>
            <p:cNvGrpSpPr/>
            <p:nvPr/>
          </p:nvGrpSpPr>
          <p:grpSpPr>
            <a:xfrm>
              <a:off x="4313237" y="5635686"/>
              <a:ext cx="602070" cy="223776"/>
              <a:chOff x="621719" y="4712770"/>
              <a:chExt cx="1904166" cy="707737"/>
            </a:xfrm>
          </p:grpSpPr>
          <p:sp>
            <p:nvSpPr>
              <p:cNvPr id="650" name="Can 6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1" name="Can 6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2" name="Can 6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8" name="Group 637"/>
            <p:cNvGrpSpPr/>
            <p:nvPr/>
          </p:nvGrpSpPr>
          <p:grpSpPr>
            <a:xfrm>
              <a:off x="5017910" y="5582348"/>
              <a:ext cx="602070" cy="223776"/>
              <a:chOff x="621719" y="4712770"/>
              <a:chExt cx="1904166" cy="707737"/>
            </a:xfrm>
          </p:grpSpPr>
          <p:sp>
            <p:nvSpPr>
              <p:cNvPr id="647" name="Can 6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8" name="Can 6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9" name="Can 6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9" name="Group 638"/>
            <p:cNvGrpSpPr/>
            <p:nvPr/>
          </p:nvGrpSpPr>
          <p:grpSpPr>
            <a:xfrm>
              <a:off x="4983757" y="5611941"/>
              <a:ext cx="602070" cy="223776"/>
              <a:chOff x="621719" y="4712770"/>
              <a:chExt cx="1904166" cy="707737"/>
            </a:xfrm>
          </p:grpSpPr>
          <p:sp>
            <p:nvSpPr>
              <p:cNvPr id="644" name="Can 6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5" name="Can 6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6" name="Can 6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40" name="Group 639"/>
            <p:cNvGrpSpPr/>
            <p:nvPr/>
          </p:nvGrpSpPr>
          <p:grpSpPr>
            <a:xfrm>
              <a:off x="4943561" y="5635686"/>
              <a:ext cx="602070" cy="223776"/>
              <a:chOff x="621719" y="4712770"/>
              <a:chExt cx="1904166" cy="707737"/>
            </a:xfrm>
          </p:grpSpPr>
          <p:sp>
            <p:nvSpPr>
              <p:cNvPr id="641" name="Can 6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2" name="Can 6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3" name="Can 6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59" name="Group 658"/>
          <p:cNvGrpSpPr/>
          <p:nvPr/>
        </p:nvGrpSpPr>
        <p:grpSpPr>
          <a:xfrm>
            <a:off x="10137986" y="3232146"/>
            <a:ext cx="1281055" cy="271667"/>
            <a:chOff x="4313237" y="5582348"/>
            <a:chExt cx="1306743" cy="277114"/>
          </a:xfrm>
        </p:grpSpPr>
        <p:grpSp>
          <p:nvGrpSpPr>
            <p:cNvPr id="660" name="Group 659"/>
            <p:cNvGrpSpPr/>
            <p:nvPr/>
          </p:nvGrpSpPr>
          <p:grpSpPr>
            <a:xfrm>
              <a:off x="4387586" y="5582348"/>
              <a:ext cx="602070" cy="223776"/>
              <a:chOff x="621719" y="4712770"/>
              <a:chExt cx="1904166" cy="707737"/>
            </a:xfrm>
          </p:grpSpPr>
          <p:sp>
            <p:nvSpPr>
              <p:cNvPr id="681" name="Can 6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2" name="Can 6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3" name="Can 6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1" name="Group 660"/>
            <p:cNvGrpSpPr/>
            <p:nvPr/>
          </p:nvGrpSpPr>
          <p:grpSpPr>
            <a:xfrm>
              <a:off x="4353433" y="5611941"/>
              <a:ext cx="602070" cy="223776"/>
              <a:chOff x="621719" y="4712770"/>
              <a:chExt cx="1904166" cy="707737"/>
            </a:xfrm>
          </p:grpSpPr>
          <p:sp>
            <p:nvSpPr>
              <p:cNvPr id="678" name="Can 6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9" name="Can 6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0" name="Can 6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2" name="Group 661"/>
            <p:cNvGrpSpPr/>
            <p:nvPr/>
          </p:nvGrpSpPr>
          <p:grpSpPr>
            <a:xfrm>
              <a:off x="4313237" y="5635686"/>
              <a:ext cx="602070" cy="223776"/>
              <a:chOff x="621719" y="4712770"/>
              <a:chExt cx="1904166" cy="707737"/>
            </a:xfrm>
          </p:grpSpPr>
          <p:sp>
            <p:nvSpPr>
              <p:cNvPr id="675" name="Can 6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6" name="Can 6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7" name="Can 6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3" name="Group 662"/>
            <p:cNvGrpSpPr/>
            <p:nvPr/>
          </p:nvGrpSpPr>
          <p:grpSpPr>
            <a:xfrm>
              <a:off x="5017910" y="5582348"/>
              <a:ext cx="602070" cy="223776"/>
              <a:chOff x="621719" y="4712770"/>
              <a:chExt cx="1904166" cy="707737"/>
            </a:xfrm>
          </p:grpSpPr>
          <p:sp>
            <p:nvSpPr>
              <p:cNvPr id="672" name="Can 6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3" name="Can 6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4" name="Can 6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4" name="Group 663"/>
            <p:cNvGrpSpPr/>
            <p:nvPr/>
          </p:nvGrpSpPr>
          <p:grpSpPr>
            <a:xfrm>
              <a:off x="4983757" y="5611941"/>
              <a:ext cx="602070" cy="223776"/>
              <a:chOff x="621719" y="4712770"/>
              <a:chExt cx="1904166" cy="707737"/>
            </a:xfrm>
          </p:grpSpPr>
          <p:sp>
            <p:nvSpPr>
              <p:cNvPr id="669" name="Can 6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0" name="Can 6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1" name="Can 6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5" name="Group 664"/>
            <p:cNvGrpSpPr/>
            <p:nvPr/>
          </p:nvGrpSpPr>
          <p:grpSpPr>
            <a:xfrm>
              <a:off x="4943561" y="5635686"/>
              <a:ext cx="602070" cy="223776"/>
              <a:chOff x="621719" y="4712770"/>
              <a:chExt cx="1904166" cy="707737"/>
            </a:xfrm>
          </p:grpSpPr>
          <p:sp>
            <p:nvSpPr>
              <p:cNvPr id="666" name="Can 6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7" name="Can 6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8" name="Can 6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84" name="Group 683"/>
          <p:cNvGrpSpPr/>
          <p:nvPr/>
        </p:nvGrpSpPr>
        <p:grpSpPr>
          <a:xfrm>
            <a:off x="10137986" y="3002402"/>
            <a:ext cx="1281055" cy="271667"/>
            <a:chOff x="4313237" y="5582348"/>
            <a:chExt cx="1306743" cy="277114"/>
          </a:xfrm>
        </p:grpSpPr>
        <p:grpSp>
          <p:nvGrpSpPr>
            <p:cNvPr id="685" name="Group 684"/>
            <p:cNvGrpSpPr/>
            <p:nvPr/>
          </p:nvGrpSpPr>
          <p:grpSpPr>
            <a:xfrm>
              <a:off x="4387586" y="5582348"/>
              <a:ext cx="602070" cy="223776"/>
              <a:chOff x="621719" y="4712770"/>
              <a:chExt cx="1904166" cy="707737"/>
            </a:xfrm>
          </p:grpSpPr>
          <p:sp>
            <p:nvSpPr>
              <p:cNvPr id="706" name="Can 7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7" name="Can 7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8" name="Can 7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6" name="Group 685"/>
            <p:cNvGrpSpPr/>
            <p:nvPr/>
          </p:nvGrpSpPr>
          <p:grpSpPr>
            <a:xfrm>
              <a:off x="4353433" y="5611941"/>
              <a:ext cx="602070" cy="223776"/>
              <a:chOff x="621719" y="4712770"/>
              <a:chExt cx="1904166" cy="707737"/>
            </a:xfrm>
          </p:grpSpPr>
          <p:sp>
            <p:nvSpPr>
              <p:cNvPr id="703" name="Can 7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4" name="Can 7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5" name="Can 7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7" name="Group 686"/>
            <p:cNvGrpSpPr/>
            <p:nvPr/>
          </p:nvGrpSpPr>
          <p:grpSpPr>
            <a:xfrm>
              <a:off x="4313237" y="5635686"/>
              <a:ext cx="602070" cy="223776"/>
              <a:chOff x="621719" y="4712770"/>
              <a:chExt cx="1904166" cy="707737"/>
            </a:xfrm>
          </p:grpSpPr>
          <p:sp>
            <p:nvSpPr>
              <p:cNvPr id="700" name="Can 6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1" name="Can 7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2" name="Can 7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8" name="Group 687"/>
            <p:cNvGrpSpPr/>
            <p:nvPr/>
          </p:nvGrpSpPr>
          <p:grpSpPr>
            <a:xfrm>
              <a:off x="5017910" y="5582348"/>
              <a:ext cx="602070" cy="223776"/>
              <a:chOff x="621719" y="4712770"/>
              <a:chExt cx="1904166" cy="707737"/>
            </a:xfrm>
          </p:grpSpPr>
          <p:sp>
            <p:nvSpPr>
              <p:cNvPr id="697" name="Can 6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8" name="Can 6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9" name="Can 6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9" name="Group 688"/>
            <p:cNvGrpSpPr/>
            <p:nvPr/>
          </p:nvGrpSpPr>
          <p:grpSpPr>
            <a:xfrm>
              <a:off x="4983757" y="5611941"/>
              <a:ext cx="602070" cy="223776"/>
              <a:chOff x="621719" y="4712770"/>
              <a:chExt cx="1904166" cy="707737"/>
            </a:xfrm>
          </p:grpSpPr>
          <p:sp>
            <p:nvSpPr>
              <p:cNvPr id="694" name="Can 6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5" name="Can 6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6" name="Can 6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90" name="Group 689"/>
            <p:cNvGrpSpPr/>
            <p:nvPr/>
          </p:nvGrpSpPr>
          <p:grpSpPr>
            <a:xfrm>
              <a:off x="4943561" y="5635686"/>
              <a:ext cx="602070" cy="223776"/>
              <a:chOff x="621719" y="4712770"/>
              <a:chExt cx="1904166" cy="707737"/>
            </a:xfrm>
          </p:grpSpPr>
          <p:sp>
            <p:nvSpPr>
              <p:cNvPr id="691" name="Can 6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2" name="Can 6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3" name="Can 6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09" name="Group 708"/>
          <p:cNvGrpSpPr/>
          <p:nvPr/>
        </p:nvGrpSpPr>
        <p:grpSpPr>
          <a:xfrm>
            <a:off x="10137986" y="2775170"/>
            <a:ext cx="1281055" cy="271667"/>
            <a:chOff x="4313237" y="5582348"/>
            <a:chExt cx="1306743" cy="277114"/>
          </a:xfrm>
        </p:grpSpPr>
        <p:grpSp>
          <p:nvGrpSpPr>
            <p:cNvPr id="710" name="Group 709"/>
            <p:cNvGrpSpPr/>
            <p:nvPr/>
          </p:nvGrpSpPr>
          <p:grpSpPr>
            <a:xfrm>
              <a:off x="4387586" y="5582348"/>
              <a:ext cx="602070" cy="223776"/>
              <a:chOff x="621719" y="4712770"/>
              <a:chExt cx="1904166" cy="707737"/>
            </a:xfrm>
          </p:grpSpPr>
          <p:sp>
            <p:nvSpPr>
              <p:cNvPr id="731" name="Can 7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2" name="Can 7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3" name="Can 7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1" name="Group 710"/>
            <p:cNvGrpSpPr/>
            <p:nvPr/>
          </p:nvGrpSpPr>
          <p:grpSpPr>
            <a:xfrm>
              <a:off x="4353433" y="5611941"/>
              <a:ext cx="602070" cy="223776"/>
              <a:chOff x="621719" y="4712770"/>
              <a:chExt cx="1904166" cy="707737"/>
            </a:xfrm>
          </p:grpSpPr>
          <p:sp>
            <p:nvSpPr>
              <p:cNvPr id="728" name="Can 7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9" name="Can 7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0" name="Can 7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2" name="Group 711"/>
            <p:cNvGrpSpPr/>
            <p:nvPr/>
          </p:nvGrpSpPr>
          <p:grpSpPr>
            <a:xfrm>
              <a:off x="4313237" y="5635686"/>
              <a:ext cx="602070" cy="223776"/>
              <a:chOff x="621719" y="4712770"/>
              <a:chExt cx="1904166" cy="707737"/>
            </a:xfrm>
          </p:grpSpPr>
          <p:sp>
            <p:nvSpPr>
              <p:cNvPr id="725" name="Can 7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6" name="Can 7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7" name="Can 7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3" name="Group 712"/>
            <p:cNvGrpSpPr/>
            <p:nvPr/>
          </p:nvGrpSpPr>
          <p:grpSpPr>
            <a:xfrm>
              <a:off x="5017910" y="5582348"/>
              <a:ext cx="602070" cy="223776"/>
              <a:chOff x="621719" y="4712770"/>
              <a:chExt cx="1904166" cy="707737"/>
            </a:xfrm>
          </p:grpSpPr>
          <p:sp>
            <p:nvSpPr>
              <p:cNvPr id="722" name="Can 7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3" name="Can 7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4" name="Can 7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4" name="Group 713"/>
            <p:cNvGrpSpPr/>
            <p:nvPr/>
          </p:nvGrpSpPr>
          <p:grpSpPr>
            <a:xfrm>
              <a:off x="4983757" y="5611941"/>
              <a:ext cx="602070" cy="223776"/>
              <a:chOff x="621719" y="4712770"/>
              <a:chExt cx="1904166" cy="707737"/>
            </a:xfrm>
          </p:grpSpPr>
          <p:sp>
            <p:nvSpPr>
              <p:cNvPr id="719" name="Can 7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0" name="Can 7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1" name="Can 7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5" name="Group 714"/>
            <p:cNvGrpSpPr/>
            <p:nvPr/>
          </p:nvGrpSpPr>
          <p:grpSpPr>
            <a:xfrm>
              <a:off x="4943561" y="5635686"/>
              <a:ext cx="602070" cy="223776"/>
              <a:chOff x="621719" y="4712770"/>
              <a:chExt cx="1904166" cy="707737"/>
            </a:xfrm>
          </p:grpSpPr>
          <p:sp>
            <p:nvSpPr>
              <p:cNvPr id="716" name="Can 7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7" name="Can 7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8" name="Can 7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34" name="Group 733"/>
          <p:cNvGrpSpPr/>
          <p:nvPr/>
        </p:nvGrpSpPr>
        <p:grpSpPr>
          <a:xfrm>
            <a:off x="10137986" y="2558610"/>
            <a:ext cx="1281055" cy="271667"/>
            <a:chOff x="4313237" y="5582348"/>
            <a:chExt cx="1306743" cy="277114"/>
          </a:xfrm>
        </p:grpSpPr>
        <p:grpSp>
          <p:nvGrpSpPr>
            <p:cNvPr id="735" name="Group 734"/>
            <p:cNvGrpSpPr/>
            <p:nvPr/>
          </p:nvGrpSpPr>
          <p:grpSpPr>
            <a:xfrm>
              <a:off x="4387586" y="5582348"/>
              <a:ext cx="602070" cy="223776"/>
              <a:chOff x="621719" y="4712770"/>
              <a:chExt cx="1904166" cy="707737"/>
            </a:xfrm>
          </p:grpSpPr>
          <p:sp>
            <p:nvSpPr>
              <p:cNvPr id="756" name="Can 7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7" name="Can 7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8" name="Can 7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6" name="Group 735"/>
            <p:cNvGrpSpPr/>
            <p:nvPr/>
          </p:nvGrpSpPr>
          <p:grpSpPr>
            <a:xfrm>
              <a:off x="4353433" y="5611941"/>
              <a:ext cx="602070" cy="223776"/>
              <a:chOff x="621719" y="4712770"/>
              <a:chExt cx="1904166" cy="707737"/>
            </a:xfrm>
          </p:grpSpPr>
          <p:sp>
            <p:nvSpPr>
              <p:cNvPr id="753" name="Can 7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4" name="Can 7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5" name="Can 7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7" name="Group 736"/>
            <p:cNvGrpSpPr/>
            <p:nvPr/>
          </p:nvGrpSpPr>
          <p:grpSpPr>
            <a:xfrm>
              <a:off x="4313237" y="5635686"/>
              <a:ext cx="602070" cy="223776"/>
              <a:chOff x="621719" y="4712770"/>
              <a:chExt cx="1904166" cy="707737"/>
            </a:xfrm>
          </p:grpSpPr>
          <p:sp>
            <p:nvSpPr>
              <p:cNvPr id="750" name="Can 7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1" name="Can 7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2" name="Can 7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8" name="Group 737"/>
            <p:cNvGrpSpPr/>
            <p:nvPr/>
          </p:nvGrpSpPr>
          <p:grpSpPr>
            <a:xfrm>
              <a:off x="5017910" y="5582348"/>
              <a:ext cx="602070" cy="223776"/>
              <a:chOff x="621719" y="4712770"/>
              <a:chExt cx="1904166" cy="707737"/>
            </a:xfrm>
          </p:grpSpPr>
          <p:sp>
            <p:nvSpPr>
              <p:cNvPr id="747" name="Can 7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8" name="Can 7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9" name="Can 7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9" name="Group 738"/>
            <p:cNvGrpSpPr/>
            <p:nvPr/>
          </p:nvGrpSpPr>
          <p:grpSpPr>
            <a:xfrm>
              <a:off x="4983757" y="5611941"/>
              <a:ext cx="602070" cy="223776"/>
              <a:chOff x="621719" y="4712770"/>
              <a:chExt cx="1904166" cy="707737"/>
            </a:xfrm>
          </p:grpSpPr>
          <p:sp>
            <p:nvSpPr>
              <p:cNvPr id="744" name="Can 7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5" name="Can 7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6" name="Can 7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40" name="Group 739"/>
            <p:cNvGrpSpPr/>
            <p:nvPr/>
          </p:nvGrpSpPr>
          <p:grpSpPr>
            <a:xfrm>
              <a:off x="4943561" y="5635686"/>
              <a:ext cx="602070" cy="223776"/>
              <a:chOff x="621719" y="4712770"/>
              <a:chExt cx="1904166" cy="707737"/>
            </a:xfrm>
          </p:grpSpPr>
          <p:sp>
            <p:nvSpPr>
              <p:cNvPr id="741" name="Can 7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2" name="Can 7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3" name="Can 7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4" name="Group 13"/>
          <p:cNvGrpSpPr/>
          <p:nvPr/>
        </p:nvGrpSpPr>
        <p:grpSpPr>
          <a:xfrm>
            <a:off x="642750" y="5417588"/>
            <a:ext cx="3367033" cy="362072"/>
            <a:chOff x="655637" y="5525725"/>
            <a:chExt cx="3434549" cy="369332"/>
          </a:xfrm>
        </p:grpSpPr>
        <p:sp>
          <p:nvSpPr>
            <p:cNvPr id="12" name="Right Arrow 11"/>
            <p:cNvSpPr/>
            <p:nvPr/>
          </p:nvSpPr>
          <p:spPr bwMode="auto">
            <a:xfrm>
              <a:off x="3785386" y="5630675"/>
              <a:ext cx="304800" cy="22377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a:xfrm>
              <a:off x="655637" y="5525725"/>
              <a:ext cx="3126625" cy="369332"/>
            </a:xfrm>
            <a:prstGeom prst="rect">
              <a:avLst/>
            </a:prstGeom>
          </p:spPr>
          <p:txBody>
            <a:bodyPr wrap="none">
              <a:spAutoFit/>
            </a:bodyPr>
            <a:lstStyle/>
            <a:p>
              <a:pPr defTabSz="914367"/>
              <a:r>
                <a:rPr lang="en-US" sz="1765" dirty="0">
                  <a:solidFill>
                    <a:srgbClr val="404040"/>
                  </a:solidFill>
                </a:rPr>
                <a:t>Max per-database burst level</a:t>
              </a:r>
            </a:p>
          </p:txBody>
        </p:sp>
      </p:grpSp>
      <p:grpSp>
        <p:nvGrpSpPr>
          <p:cNvPr id="762" name="Group 761"/>
          <p:cNvGrpSpPr/>
          <p:nvPr/>
        </p:nvGrpSpPr>
        <p:grpSpPr>
          <a:xfrm>
            <a:off x="10136602" y="2343861"/>
            <a:ext cx="1281055" cy="271667"/>
            <a:chOff x="4313237" y="5582348"/>
            <a:chExt cx="1306743" cy="277114"/>
          </a:xfrm>
        </p:grpSpPr>
        <p:grpSp>
          <p:nvGrpSpPr>
            <p:cNvPr id="763" name="Group 762"/>
            <p:cNvGrpSpPr/>
            <p:nvPr/>
          </p:nvGrpSpPr>
          <p:grpSpPr>
            <a:xfrm>
              <a:off x="4387586" y="5582348"/>
              <a:ext cx="602070" cy="223776"/>
              <a:chOff x="621719" y="4712770"/>
              <a:chExt cx="1904166" cy="707737"/>
            </a:xfrm>
          </p:grpSpPr>
          <p:sp>
            <p:nvSpPr>
              <p:cNvPr id="784" name="Can 78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5" name="Can 78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6" name="Can 78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4" name="Group 763"/>
            <p:cNvGrpSpPr/>
            <p:nvPr/>
          </p:nvGrpSpPr>
          <p:grpSpPr>
            <a:xfrm>
              <a:off x="4353433" y="5611941"/>
              <a:ext cx="602070" cy="223776"/>
              <a:chOff x="621719" y="4712770"/>
              <a:chExt cx="1904166" cy="707737"/>
            </a:xfrm>
          </p:grpSpPr>
          <p:sp>
            <p:nvSpPr>
              <p:cNvPr id="781" name="Can 7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2" name="Can 7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3" name="Can 7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5" name="Group 764"/>
            <p:cNvGrpSpPr/>
            <p:nvPr/>
          </p:nvGrpSpPr>
          <p:grpSpPr>
            <a:xfrm>
              <a:off x="4313237" y="5635686"/>
              <a:ext cx="602070" cy="223776"/>
              <a:chOff x="621719" y="4712770"/>
              <a:chExt cx="1904166" cy="707737"/>
            </a:xfrm>
          </p:grpSpPr>
          <p:sp>
            <p:nvSpPr>
              <p:cNvPr id="778" name="Can 7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9" name="Can 7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0" name="Can 7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6" name="Group 765"/>
            <p:cNvGrpSpPr/>
            <p:nvPr/>
          </p:nvGrpSpPr>
          <p:grpSpPr>
            <a:xfrm>
              <a:off x="5017910" y="5582348"/>
              <a:ext cx="602070" cy="223776"/>
              <a:chOff x="621719" y="4712770"/>
              <a:chExt cx="1904166" cy="707737"/>
            </a:xfrm>
          </p:grpSpPr>
          <p:sp>
            <p:nvSpPr>
              <p:cNvPr id="775" name="Can 7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6" name="Can 7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7" name="Can 7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7" name="Group 766"/>
            <p:cNvGrpSpPr/>
            <p:nvPr/>
          </p:nvGrpSpPr>
          <p:grpSpPr>
            <a:xfrm>
              <a:off x="4983757" y="5611941"/>
              <a:ext cx="602070" cy="223776"/>
              <a:chOff x="621719" y="4712770"/>
              <a:chExt cx="1904166" cy="707737"/>
            </a:xfrm>
          </p:grpSpPr>
          <p:sp>
            <p:nvSpPr>
              <p:cNvPr id="772" name="Can 7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3" name="Can 7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4" name="Can 7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8" name="Group 767"/>
            <p:cNvGrpSpPr/>
            <p:nvPr/>
          </p:nvGrpSpPr>
          <p:grpSpPr>
            <a:xfrm>
              <a:off x="4943561" y="5635686"/>
              <a:ext cx="602070" cy="223776"/>
              <a:chOff x="621719" y="4712770"/>
              <a:chExt cx="1904166" cy="707737"/>
            </a:xfrm>
          </p:grpSpPr>
          <p:sp>
            <p:nvSpPr>
              <p:cNvPr id="769" name="Can 7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0" name="Can 7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1" name="Can 7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spTree>
    <p:extLst>
      <p:ext uri="{BB962C8B-B14F-4D97-AF65-F5344CB8AC3E}">
        <p14:creationId xmlns:p14="http://schemas.microsoft.com/office/powerpoint/2010/main" val="326870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4"/>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anim calcmode="lin" valueType="num">
                                      <p:cBhvr>
                                        <p:cTn id="26" dur="500" fill="hold"/>
                                        <p:tgtEl>
                                          <p:spTgt spid="133"/>
                                        </p:tgtEl>
                                        <p:attrNameLst>
                                          <p:attrName>ppt_x</p:attrName>
                                        </p:attrNameLst>
                                      </p:cBhvr>
                                      <p:tavLst>
                                        <p:tav tm="0">
                                          <p:val>
                                            <p:strVal val="#ppt_x"/>
                                          </p:val>
                                        </p:tav>
                                        <p:tav tm="100000">
                                          <p:val>
                                            <p:strVal val="#ppt_x"/>
                                          </p:val>
                                        </p:tav>
                                      </p:tavLst>
                                    </p:anim>
                                    <p:anim calcmode="lin" valueType="num">
                                      <p:cBhvr>
                                        <p:cTn id="27" dur="500" fill="hold"/>
                                        <p:tgtEl>
                                          <p:spTgt spid="13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anim calcmode="lin" valueType="num">
                                      <p:cBhvr>
                                        <p:cTn id="31" dur="500" fill="hold"/>
                                        <p:tgtEl>
                                          <p:spTgt spid="208"/>
                                        </p:tgtEl>
                                        <p:attrNameLst>
                                          <p:attrName>ppt_x</p:attrName>
                                        </p:attrNameLst>
                                      </p:cBhvr>
                                      <p:tavLst>
                                        <p:tav tm="0">
                                          <p:val>
                                            <p:strVal val="#ppt_x"/>
                                          </p:val>
                                        </p:tav>
                                        <p:tav tm="100000">
                                          <p:val>
                                            <p:strVal val="#ppt_x"/>
                                          </p:val>
                                        </p:tav>
                                      </p:tavLst>
                                    </p:anim>
                                    <p:anim calcmode="lin" valueType="num">
                                      <p:cBhvr>
                                        <p:cTn id="32" dur="500" fill="hold"/>
                                        <p:tgtEl>
                                          <p:spTgt spid="20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409"/>
                                        </p:tgtEl>
                                        <p:attrNameLst>
                                          <p:attrName>style.visibility</p:attrName>
                                        </p:attrNameLst>
                                      </p:cBhvr>
                                      <p:to>
                                        <p:strVal val="visible"/>
                                      </p:to>
                                    </p:set>
                                    <p:animEffect transition="in" filter="fade">
                                      <p:cBhvr>
                                        <p:cTn id="35" dur="500"/>
                                        <p:tgtEl>
                                          <p:spTgt spid="409"/>
                                        </p:tgtEl>
                                      </p:cBhvr>
                                    </p:animEffect>
                                    <p:anim calcmode="lin" valueType="num">
                                      <p:cBhvr>
                                        <p:cTn id="36" dur="500" fill="hold"/>
                                        <p:tgtEl>
                                          <p:spTgt spid="409"/>
                                        </p:tgtEl>
                                        <p:attrNameLst>
                                          <p:attrName>ppt_x</p:attrName>
                                        </p:attrNameLst>
                                      </p:cBhvr>
                                      <p:tavLst>
                                        <p:tav tm="0">
                                          <p:val>
                                            <p:strVal val="#ppt_x"/>
                                          </p:val>
                                        </p:tav>
                                        <p:tav tm="100000">
                                          <p:val>
                                            <p:strVal val="#ppt_x"/>
                                          </p:val>
                                        </p:tav>
                                      </p:tavLst>
                                    </p:anim>
                                    <p:anim calcmode="lin" valueType="num">
                                      <p:cBhvr>
                                        <p:cTn id="37" dur="500" fill="hold"/>
                                        <p:tgtEl>
                                          <p:spTgt spid="409"/>
                                        </p:tgtEl>
                                        <p:attrNameLst>
                                          <p:attrName>ppt_y</p:attrName>
                                        </p:attrNameLst>
                                      </p:cBhvr>
                                      <p:tavLst>
                                        <p:tav tm="0">
                                          <p:val>
                                            <p:strVal val="#ppt_y+.1"/>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fade">
                                      <p:cBhvr>
                                        <p:cTn id="41" dur="500"/>
                                        <p:tgtEl>
                                          <p:spTgt spid="158"/>
                                        </p:tgtEl>
                                      </p:cBhvr>
                                    </p:animEffect>
                                    <p:anim calcmode="lin" valueType="num">
                                      <p:cBhvr>
                                        <p:cTn id="42" dur="500" fill="hold"/>
                                        <p:tgtEl>
                                          <p:spTgt spid="158"/>
                                        </p:tgtEl>
                                        <p:attrNameLst>
                                          <p:attrName>ppt_x</p:attrName>
                                        </p:attrNameLst>
                                      </p:cBhvr>
                                      <p:tavLst>
                                        <p:tav tm="0">
                                          <p:val>
                                            <p:strVal val="#ppt_x"/>
                                          </p:val>
                                        </p:tav>
                                        <p:tav tm="100000">
                                          <p:val>
                                            <p:strVal val="#ppt_x"/>
                                          </p:val>
                                        </p:tav>
                                      </p:tavLst>
                                    </p:anim>
                                    <p:anim calcmode="lin" valueType="num">
                                      <p:cBhvr>
                                        <p:cTn id="43" dur="500" fill="hold"/>
                                        <p:tgtEl>
                                          <p:spTgt spid="15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33"/>
                                        </p:tgtEl>
                                        <p:attrNameLst>
                                          <p:attrName>style.visibility</p:attrName>
                                        </p:attrNameLst>
                                      </p:cBhvr>
                                      <p:to>
                                        <p:strVal val="visible"/>
                                      </p:to>
                                    </p:set>
                                    <p:animEffect transition="in" filter="fade">
                                      <p:cBhvr>
                                        <p:cTn id="46" dur="500"/>
                                        <p:tgtEl>
                                          <p:spTgt spid="233"/>
                                        </p:tgtEl>
                                      </p:cBhvr>
                                    </p:animEffect>
                                    <p:anim calcmode="lin" valueType="num">
                                      <p:cBhvr>
                                        <p:cTn id="47" dur="500" fill="hold"/>
                                        <p:tgtEl>
                                          <p:spTgt spid="233"/>
                                        </p:tgtEl>
                                        <p:attrNameLst>
                                          <p:attrName>ppt_x</p:attrName>
                                        </p:attrNameLst>
                                      </p:cBhvr>
                                      <p:tavLst>
                                        <p:tav tm="0">
                                          <p:val>
                                            <p:strVal val="#ppt_x"/>
                                          </p:val>
                                        </p:tav>
                                        <p:tav tm="100000">
                                          <p:val>
                                            <p:strVal val="#ppt_x"/>
                                          </p:val>
                                        </p:tav>
                                      </p:tavLst>
                                    </p:anim>
                                    <p:anim calcmode="lin" valueType="num">
                                      <p:cBhvr>
                                        <p:cTn id="48" dur="500" fill="hold"/>
                                        <p:tgtEl>
                                          <p:spTgt spid="23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34"/>
                                        </p:tgtEl>
                                        <p:attrNameLst>
                                          <p:attrName>style.visibility</p:attrName>
                                        </p:attrNameLst>
                                      </p:cBhvr>
                                      <p:to>
                                        <p:strVal val="visible"/>
                                      </p:to>
                                    </p:set>
                                    <p:animEffect transition="in" filter="fade">
                                      <p:cBhvr>
                                        <p:cTn id="51" dur="500"/>
                                        <p:tgtEl>
                                          <p:spTgt spid="434"/>
                                        </p:tgtEl>
                                      </p:cBhvr>
                                    </p:animEffect>
                                    <p:anim calcmode="lin" valueType="num">
                                      <p:cBhvr>
                                        <p:cTn id="52" dur="500" fill="hold"/>
                                        <p:tgtEl>
                                          <p:spTgt spid="434"/>
                                        </p:tgtEl>
                                        <p:attrNameLst>
                                          <p:attrName>ppt_x</p:attrName>
                                        </p:attrNameLst>
                                      </p:cBhvr>
                                      <p:tavLst>
                                        <p:tav tm="0">
                                          <p:val>
                                            <p:strVal val="#ppt_x"/>
                                          </p:val>
                                        </p:tav>
                                        <p:tav tm="100000">
                                          <p:val>
                                            <p:strVal val="#ppt_x"/>
                                          </p:val>
                                        </p:tav>
                                      </p:tavLst>
                                    </p:anim>
                                    <p:anim calcmode="lin" valueType="num">
                                      <p:cBhvr>
                                        <p:cTn id="53" dur="500" fill="hold"/>
                                        <p:tgtEl>
                                          <p:spTgt spid="434"/>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2" presetClass="entr" presetSubtype="0" fill="hold" nodeType="afterEffect">
                                  <p:stCondLst>
                                    <p:cond delay="0"/>
                                  </p:stCondLst>
                                  <p:childTnLst>
                                    <p:set>
                                      <p:cBhvr>
                                        <p:cTn id="56" dur="1" fill="hold">
                                          <p:stCondLst>
                                            <p:cond delay="0"/>
                                          </p:stCondLst>
                                        </p:cTn>
                                        <p:tgtEl>
                                          <p:spTgt spid="183"/>
                                        </p:tgtEl>
                                        <p:attrNameLst>
                                          <p:attrName>style.visibility</p:attrName>
                                        </p:attrNameLst>
                                      </p:cBhvr>
                                      <p:to>
                                        <p:strVal val="visible"/>
                                      </p:to>
                                    </p:set>
                                    <p:animEffect transition="in" filter="fade">
                                      <p:cBhvr>
                                        <p:cTn id="57" dur="500"/>
                                        <p:tgtEl>
                                          <p:spTgt spid="183"/>
                                        </p:tgtEl>
                                      </p:cBhvr>
                                    </p:animEffect>
                                    <p:anim calcmode="lin" valueType="num">
                                      <p:cBhvr>
                                        <p:cTn id="58" dur="500" fill="hold"/>
                                        <p:tgtEl>
                                          <p:spTgt spid="183"/>
                                        </p:tgtEl>
                                        <p:attrNameLst>
                                          <p:attrName>ppt_x</p:attrName>
                                        </p:attrNameLst>
                                      </p:cBhvr>
                                      <p:tavLst>
                                        <p:tav tm="0">
                                          <p:val>
                                            <p:strVal val="#ppt_x"/>
                                          </p:val>
                                        </p:tav>
                                        <p:tav tm="100000">
                                          <p:val>
                                            <p:strVal val="#ppt_x"/>
                                          </p:val>
                                        </p:tav>
                                      </p:tavLst>
                                    </p:anim>
                                    <p:anim calcmode="lin" valueType="num">
                                      <p:cBhvr>
                                        <p:cTn id="59" dur="500" fill="hold"/>
                                        <p:tgtEl>
                                          <p:spTgt spid="18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58"/>
                                        </p:tgtEl>
                                        <p:attrNameLst>
                                          <p:attrName>style.visibility</p:attrName>
                                        </p:attrNameLst>
                                      </p:cBhvr>
                                      <p:to>
                                        <p:strVal val="visible"/>
                                      </p:to>
                                    </p:set>
                                    <p:animEffect transition="in" filter="fade">
                                      <p:cBhvr>
                                        <p:cTn id="62" dur="500"/>
                                        <p:tgtEl>
                                          <p:spTgt spid="258"/>
                                        </p:tgtEl>
                                      </p:cBhvr>
                                    </p:animEffect>
                                    <p:anim calcmode="lin" valueType="num">
                                      <p:cBhvr>
                                        <p:cTn id="63" dur="500" fill="hold"/>
                                        <p:tgtEl>
                                          <p:spTgt spid="258"/>
                                        </p:tgtEl>
                                        <p:attrNameLst>
                                          <p:attrName>ppt_x</p:attrName>
                                        </p:attrNameLst>
                                      </p:cBhvr>
                                      <p:tavLst>
                                        <p:tav tm="0">
                                          <p:val>
                                            <p:strVal val="#ppt_x"/>
                                          </p:val>
                                        </p:tav>
                                        <p:tav tm="100000">
                                          <p:val>
                                            <p:strVal val="#ppt_x"/>
                                          </p:val>
                                        </p:tav>
                                      </p:tavLst>
                                    </p:anim>
                                    <p:anim calcmode="lin" valueType="num">
                                      <p:cBhvr>
                                        <p:cTn id="64" dur="500" fill="hold"/>
                                        <p:tgtEl>
                                          <p:spTgt spid="25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459"/>
                                        </p:tgtEl>
                                        <p:attrNameLst>
                                          <p:attrName>style.visibility</p:attrName>
                                        </p:attrNameLst>
                                      </p:cBhvr>
                                      <p:to>
                                        <p:strVal val="visible"/>
                                      </p:to>
                                    </p:set>
                                    <p:animEffect transition="in" filter="fade">
                                      <p:cBhvr>
                                        <p:cTn id="67" dur="500"/>
                                        <p:tgtEl>
                                          <p:spTgt spid="459"/>
                                        </p:tgtEl>
                                      </p:cBhvr>
                                    </p:animEffect>
                                    <p:anim calcmode="lin" valueType="num">
                                      <p:cBhvr>
                                        <p:cTn id="68" dur="500" fill="hold"/>
                                        <p:tgtEl>
                                          <p:spTgt spid="459"/>
                                        </p:tgtEl>
                                        <p:attrNameLst>
                                          <p:attrName>ppt_x</p:attrName>
                                        </p:attrNameLst>
                                      </p:cBhvr>
                                      <p:tavLst>
                                        <p:tav tm="0">
                                          <p:val>
                                            <p:strVal val="#ppt_x"/>
                                          </p:val>
                                        </p:tav>
                                        <p:tav tm="100000">
                                          <p:val>
                                            <p:strVal val="#ppt_x"/>
                                          </p:val>
                                        </p:tav>
                                      </p:tavLst>
                                    </p:anim>
                                    <p:anim calcmode="lin" valueType="num">
                                      <p:cBhvr>
                                        <p:cTn id="69" dur="500" fill="hold"/>
                                        <p:tgtEl>
                                          <p:spTgt spid="459"/>
                                        </p:tgtEl>
                                        <p:attrNameLst>
                                          <p:attrName>ppt_y</p:attrName>
                                        </p:attrNameLst>
                                      </p:cBhvr>
                                      <p:tavLst>
                                        <p:tav tm="0">
                                          <p:val>
                                            <p:strVal val="#ppt_y+.1"/>
                                          </p:val>
                                        </p:tav>
                                        <p:tav tm="100000">
                                          <p:val>
                                            <p:strVal val="#ppt_y"/>
                                          </p:val>
                                        </p:tav>
                                      </p:tavLst>
                                    </p:anim>
                                  </p:childTnLst>
                                </p:cTn>
                              </p:par>
                            </p:childTnLst>
                          </p:cTn>
                        </p:par>
                        <p:par>
                          <p:cTn id="70" fill="hold">
                            <p:stCondLst>
                              <p:cond delay="1500"/>
                            </p:stCondLst>
                            <p:childTnLst>
                              <p:par>
                                <p:cTn id="71" presetID="42" presetClass="entr" presetSubtype="0" fill="hold" nodeType="afterEffect">
                                  <p:stCondLst>
                                    <p:cond delay="0"/>
                                  </p:stCondLst>
                                  <p:childTnLst>
                                    <p:set>
                                      <p:cBhvr>
                                        <p:cTn id="72" dur="1" fill="hold">
                                          <p:stCondLst>
                                            <p:cond delay="0"/>
                                          </p:stCondLst>
                                        </p:cTn>
                                        <p:tgtEl>
                                          <p:spTgt spid="283"/>
                                        </p:tgtEl>
                                        <p:attrNameLst>
                                          <p:attrName>style.visibility</p:attrName>
                                        </p:attrNameLst>
                                      </p:cBhvr>
                                      <p:to>
                                        <p:strVal val="visible"/>
                                      </p:to>
                                    </p:set>
                                    <p:animEffect transition="in" filter="fade">
                                      <p:cBhvr>
                                        <p:cTn id="73" dur="500"/>
                                        <p:tgtEl>
                                          <p:spTgt spid="283"/>
                                        </p:tgtEl>
                                      </p:cBhvr>
                                    </p:animEffect>
                                    <p:anim calcmode="lin" valueType="num">
                                      <p:cBhvr>
                                        <p:cTn id="74" dur="500" fill="hold"/>
                                        <p:tgtEl>
                                          <p:spTgt spid="283"/>
                                        </p:tgtEl>
                                        <p:attrNameLst>
                                          <p:attrName>ppt_x</p:attrName>
                                        </p:attrNameLst>
                                      </p:cBhvr>
                                      <p:tavLst>
                                        <p:tav tm="0">
                                          <p:val>
                                            <p:strVal val="#ppt_x"/>
                                          </p:val>
                                        </p:tav>
                                        <p:tav tm="100000">
                                          <p:val>
                                            <p:strVal val="#ppt_x"/>
                                          </p:val>
                                        </p:tav>
                                      </p:tavLst>
                                    </p:anim>
                                    <p:anim calcmode="lin" valueType="num">
                                      <p:cBhvr>
                                        <p:cTn id="75" dur="500" fill="hold"/>
                                        <p:tgtEl>
                                          <p:spTgt spid="283"/>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84"/>
                                        </p:tgtEl>
                                        <p:attrNameLst>
                                          <p:attrName>style.visibility</p:attrName>
                                        </p:attrNameLst>
                                      </p:cBhvr>
                                      <p:to>
                                        <p:strVal val="visible"/>
                                      </p:to>
                                    </p:set>
                                    <p:animEffect transition="in" filter="fade">
                                      <p:cBhvr>
                                        <p:cTn id="78" dur="500"/>
                                        <p:tgtEl>
                                          <p:spTgt spid="484"/>
                                        </p:tgtEl>
                                      </p:cBhvr>
                                    </p:animEffect>
                                    <p:anim calcmode="lin" valueType="num">
                                      <p:cBhvr>
                                        <p:cTn id="79" dur="500" fill="hold"/>
                                        <p:tgtEl>
                                          <p:spTgt spid="484"/>
                                        </p:tgtEl>
                                        <p:attrNameLst>
                                          <p:attrName>ppt_x</p:attrName>
                                        </p:attrNameLst>
                                      </p:cBhvr>
                                      <p:tavLst>
                                        <p:tav tm="0">
                                          <p:val>
                                            <p:strVal val="#ppt_x"/>
                                          </p:val>
                                        </p:tav>
                                        <p:tav tm="100000">
                                          <p:val>
                                            <p:strVal val="#ppt_x"/>
                                          </p:val>
                                        </p:tav>
                                      </p:tavLst>
                                    </p:anim>
                                    <p:anim calcmode="lin" valueType="num">
                                      <p:cBhvr>
                                        <p:cTn id="80" dur="500" fill="hold"/>
                                        <p:tgtEl>
                                          <p:spTgt spid="484"/>
                                        </p:tgtEl>
                                        <p:attrNameLst>
                                          <p:attrName>ppt_y</p:attrName>
                                        </p:attrNameLst>
                                      </p:cBhvr>
                                      <p:tavLst>
                                        <p:tav tm="0">
                                          <p:val>
                                            <p:strVal val="#ppt_y+.1"/>
                                          </p:val>
                                        </p:tav>
                                        <p:tav tm="100000">
                                          <p:val>
                                            <p:strVal val="#ppt_y"/>
                                          </p:val>
                                        </p:tav>
                                      </p:tavLst>
                                    </p:anim>
                                  </p:childTnLst>
                                </p:cTn>
                              </p:par>
                            </p:childTnLst>
                          </p:cTn>
                        </p:par>
                        <p:par>
                          <p:cTn id="81" fill="hold">
                            <p:stCondLst>
                              <p:cond delay="2000"/>
                            </p:stCondLst>
                            <p:childTnLst>
                              <p:par>
                                <p:cTn id="82" presetID="42" presetClass="entr" presetSubtype="0" fill="hold" nodeType="afterEffect">
                                  <p:stCondLst>
                                    <p:cond delay="0"/>
                                  </p:stCondLst>
                                  <p:childTnLst>
                                    <p:set>
                                      <p:cBhvr>
                                        <p:cTn id="83" dur="1" fill="hold">
                                          <p:stCondLst>
                                            <p:cond delay="0"/>
                                          </p:stCondLst>
                                        </p:cTn>
                                        <p:tgtEl>
                                          <p:spTgt spid="308"/>
                                        </p:tgtEl>
                                        <p:attrNameLst>
                                          <p:attrName>style.visibility</p:attrName>
                                        </p:attrNameLst>
                                      </p:cBhvr>
                                      <p:to>
                                        <p:strVal val="visible"/>
                                      </p:to>
                                    </p:set>
                                    <p:animEffect transition="in" filter="fade">
                                      <p:cBhvr>
                                        <p:cTn id="84" dur="500"/>
                                        <p:tgtEl>
                                          <p:spTgt spid="308"/>
                                        </p:tgtEl>
                                      </p:cBhvr>
                                    </p:animEffect>
                                    <p:anim calcmode="lin" valueType="num">
                                      <p:cBhvr>
                                        <p:cTn id="85" dur="500" fill="hold"/>
                                        <p:tgtEl>
                                          <p:spTgt spid="308"/>
                                        </p:tgtEl>
                                        <p:attrNameLst>
                                          <p:attrName>ppt_x</p:attrName>
                                        </p:attrNameLst>
                                      </p:cBhvr>
                                      <p:tavLst>
                                        <p:tav tm="0">
                                          <p:val>
                                            <p:strVal val="#ppt_x"/>
                                          </p:val>
                                        </p:tav>
                                        <p:tav tm="100000">
                                          <p:val>
                                            <p:strVal val="#ppt_x"/>
                                          </p:val>
                                        </p:tav>
                                      </p:tavLst>
                                    </p:anim>
                                    <p:anim calcmode="lin" valueType="num">
                                      <p:cBhvr>
                                        <p:cTn id="86" dur="500" fill="hold"/>
                                        <p:tgtEl>
                                          <p:spTgt spid="308"/>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509"/>
                                        </p:tgtEl>
                                        <p:attrNameLst>
                                          <p:attrName>style.visibility</p:attrName>
                                        </p:attrNameLst>
                                      </p:cBhvr>
                                      <p:to>
                                        <p:strVal val="visible"/>
                                      </p:to>
                                    </p:set>
                                    <p:animEffect transition="in" filter="fade">
                                      <p:cBhvr>
                                        <p:cTn id="89" dur="500"/>
                                        <p:tgtEl>
                                          <p:spTgt spid="509"/>
                                        </p:tgtEl>
                                      </p:cBhvr>
                                    </p:animEffect>
                                    <p:anim calcmode="lin" valueType="num">
                                      <p:cBhvr>
                                        <p:cTn id="90" dur="500" fill="hold"/>
                                        <p:tgtEl>
                                          <p:spTgt spid="509"/>
                                        </p:tgtEl>
                                        <p:attrNameLst>
                                          <p:attrName>ppt_x</p:attrName>
                                        </p:attrNameLst>
                                      </p:cBhvr>
                                      <p:tavLst>
                                        <p:tav tm="0">
                                          <p:val>
                                            <p:strVal val="#ppt_x"/>
                                          </p:val>
                                        </p:tav>
                                        <p:tav tm="100000">
                                          <p:val>
                                            <p:strVal val="#ppt_x"/>
                                          </p:val>
                                        </p:tav>
                                      </p:tavLst>
                                    </p:anim>
                                    <p:anim calcmode="lin" valueType="num">
                                      <p:cBhvr>
                                        <p:cTn id="91" dur="500" fill="hold"/>
                                        <p:tgtEl>
                                          <p:spTgt spid="509"/>
                                        </p:tgtEl>
                                        <p:attrNameLst>
                                          <p:attrName>ppt_y</p:attrName>
                                        </p:attrNameLst>
                                      </p:cBhvr>
                                      <p:tavLst>
                                        <p:tav tm="0">
                                          <p:val>
                                            <p:strVal val="#ppt_y+.1"/>
                                          </p:val>
                                        </p:tav>
                                        <p:tav tm="100000">
                                          <p:val>
                                            <p:strVal val="#ppt_y"/>
                                          </p:val>
                                        </p:tav>
                                      </p:tavLst>
                                    </p:anim>
                                  </p:childTnLst>
                                </p:cTn>
                              </p:par>
                            </p:childTnLst>
                          </p:cTn>
                        </p:par>
                        <p:par>
                          <p:cTn id="92" fill="hold">
                            <p:stCondLst>
                              <p:cond delay="2500"/>
                            </p:stCondLst>
                            <p:childTnLst>
                              <p:par>
                                <p:cTn id="93" presetID="42" presetClass="entr" presetSubtype="0" fill="hold" nodeType="afterEffect">
                                  <p:stCondLst>
                                    <p:cond delay="0"/>
                                  </p:stCondLst>
                                  <p:childTnLst>
                                    <p:set>
                                      <p:cBhvr>
                                        <p:cTn id="94" dur="1" fill="hold">
                                          <p:stCondLst>
                                            <p:cond delay="0"/>
                                          </p:stCondLst>
                                        </p:cTn>
                                        <p:tgtEl>
                                          <p:spTgt spid="333"/>
                                        </p:tgtEl>
                                        <p:attrNameLst>
                                          <p:attrName>style.visibility</p:attrName>
                                        </p:attrNameLst>
                                      </p:cBhvr>
                                      <p:to>
                                        <p:strVal val="visible"/>
                                      </p:to>
                                    </p:set>
                                    <p:animEffect transition="in" filter="fade">
                                      <p:cBhvr>
                                        <p:cTn id="95" dur="500"/>
                                        <p:tgtEl>
                                          <p:spTgt spid="333"/>
                                        </p:tgtEl>
                                      </p:cBhvr>
                                    </p:animEffect>
                                    <p:anim calcmode="lin" valueType="num">
                                      <p:cBhvr>
                                        <p:cTn id="96" dur="500" fill="hold"/>
                                        <p:tgtEl>
                                          <p:spTgt spid="333"/>
                                        </p:tgtEl>
                                        <p:attrNameLst>
                                          <p:attrName>ppt_x</p:attrName>
                                        </p:attrNameLst>
                                      </p:cBhvr>
                                      <p:tavLst>
                                        <p:tav tm="0">
                                          <p:val>
                                            <p:strVal val="#ppt_x"/>
                                          </p:val>
                                        </p:tav>
                                        <p:tav tm="100000">
                                          <p:val>
                                            <p:strVal val="#ppt_x"/>
                                          </p:val>
                                        </p:tav>
                                      </p:tavLst>
                                    </p:anim>
                                    <p:anim calcmode="lin" valueType="num">
                                      <p:cBhvr>
                                        <p:cTn id="97" dur="500" fill="hold"/>
                                        <p:tgtEl>
                                          <p:spTgt spid="33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34"/>
                                        </p:tgtEl>
                                        <p:attrNameLst>
                                          <p:attrName>style.visibility</p:attrName>
                                        </p:attrNameLst>
                                      </p:cBhvr>
                                      <p:to>
                                        <p:strVal val="visible"/>
                                      </p:to>
                                    </p:set>
                                    <p:animEffect transition="in" filter="fade">
                                      <p:cBhvr>
                                        <p:cTn id="100" dur="500"/>
                                        <p:tgtEl>
                                          <p:spTgt spid="534"/>
                                        </p:tgtEl>
                                      </p:cBhvr>
                                    </p:animEffect>
                                    <p:anim calcmode="lin" valueType="num">
                                      <p:cBhvr>
                                        <p:cTn id="101" dur="500" fill="hold"/>
                                        <p:tgtEl>
                                          <p:spTgt spid="534"/>
                                        </p:tgtEl>
                                        <p:attrNameLst>
                                          <p:attrName>ppt_x</p:attrName>
                                        </p:attrNameLst>
                                      </p:cBhvr>
                                      <p:tavLst>
                                        <p:tav tm="0">
                                          <p:val>
                                            <p:strVal val="#ppt_x"/>
                                          </p:val>
                                        </p:tav>
                                        <p:tav tm="100000">
                                          <p:val>
                                            <p:strVal val="#ppt_x"/>
                                          </p:val>
                                        </p:tav>
                                      </p:tavLst>
                                    </p:anim>
                                    <p:anim calcmode="lin" valueType="num">
                                      <p:cBhvr>
                                        <p:cTn id="102" dur="500" fill="hold"/>
                                        <p:tgtEl>
                                          <p:spTgt spid="534"/>
                                        </p:tgtEl>
                                        <p:attrNameLst>
                                          <p:attrName>ppt_y</p:attrName>
                                        </p:attrNameLst>
                                      </p:cBhvr>
                                      <p:tavLst>
                                        <p:tav tm="0">
                                          <p:val>
                                            <p:strVal val="#ppt_y+.1"/>
                                          </p:val>
                                        </p:tav>
                                        <p:tav tm="100000">
                                          <p:val>
                                            <p:strVal val="#ppt_y"/>
                                          </p:val>
                                        </p:tav>
                                      </p:tavLst>
                                    </p:anim>
                                  </p:childTnLst>
                                </p:cTn>
                              </p:par>
                            </p:childTnLst>
                          </p:cTn>
                        </p:par>
                        <p:par>
                          <p:cTn id="103" fill="hold">
                            <p:stCondLst>
                              <p:cond delay="3000"/>
                            </p:stCondLst>
                            <p:childTnLst>
                              <p:par>
                                <p:cTn id="104" presetID="42" presetClass="entr" presetSubtype="0" fill="hold" nodeType="afterEffect">
                                  <p:stCondLst>
                                    <p:cond delay="0"/>
                                  </p:stCondLst>
                                  <p:childTnLst>
                                    <p:set>
                                      <p:cBhvr>
                                        <p:cTn id="105" dur="1" fill="hold">
                                          <p:stCondLst>
                                            <p:cond delay="0"/>
                                          </p:stCondLst>
                                        </p:cTn>
                                        <p:tgtEl>
                                          <p:spTgt spid="358"/>
                                        </p:tgtEl>
                                        <p:attrNameLst>
                                          <p:attrName>style.visibility</p:attrName>
                                        </p:attrNameLst>
                                      </p:cBhvr>
                                      <p:to>
                                        <p:strVal val="visible"/>
                                      </p:to>
                                    </p:set>
                                    <p:animEffect transition="in" filter="fade">
                                      <p:cBhvr>
                                        <p:cTn id="106" dur="450"/>
                                        <p:tgtEl>
                                          <p:spTgt spid="358"/>
                                        </p:tgtEl>
                                      </p:cBhvr>
                                    </p:animEffect>
                                    <p:anim calcmode="lin" valueType="num">
                                      <p:cBhvr>
                                        <p:cTn id="107" dur="450" fill="hold"/>
                                        <p:tgtEl>
                                          <p:spTgt spid="358"/>
                                        </p:tgtEl>
                                        <p:attrNameLst>
                                          <p:attrName>ppt_x</p:attrName>
                                        </p:attrNameLst>
                                      </p:cBhvr>
                                      <p:tavLst>
                                        <p:tav tm="0">
                                          <p:val>
                                            <p:strVal val="#ppt_x"/>
                                          </p:val>
                                        </p:tav>
                                        <p:tav tm="100000">
                                          <p:val>
                                            <p:strVal val="#ppt_x"/>
                                          </p:val>
                                        </p:tav>
                                      </p:tavLst>
                                    </p:anim>
                                    <p:anim calcmode="lin" valueType="num">
                                      <p:cBhvr>
                                        <p:cTn id="108" dur="450" fill="hold"/>
                                        <p:tgtEl>
                                          <p:spTgt spid="358"/>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559"/>
                                        </p:tgtEl>
                                        <p:attrNameLst>
                                          <p:attrName>style.visibility</p:attrName>
                                        </p:attrNameLst>
                                      </p:cBhvr>
                                      <p:to>
                                        <p:strVal val="visible"/>
                                      </p:to>
                                    </p:set>
                                    <p:animEffect transition="in" filter="fade">
                                      <p:cBhvr>
                                        <p:cTn id="111" dur="450"/>
                                        <p:tgtEl>
                                          <p:spTgt spid="559"/>
                                        </p:tgtEl>
                                      </p:cBhvr>
                                    </p:animEffect>
                                    <p:anim calcmode="lin" valueType="num">
                                      <p:cBhvr>
                                        <p:cTn id="112" dur="450" fill="hold"/>
                                        <p:tgtEl>
                                          <p:spTgt spid="559"/>
                                        </p:tgtEl>
                                        <p:attrNameLst>
                                          <p:attrName>ppt_x</p:attrName>
                                        </p:attrNameLst>
                                      </p:cBhvr>
                                      <p:tavLst>
                                        <p:tav tm="0">
                                          <p:val>
                                            <p:strVal val="#ppt_x"/>
                                          </p:val>
                                        </p:tav>
                                        <p:tav tm="100000">
                                          <p:val>
                                            <p:strVal val="#ppt_x"/>
                                          </p:val>
                                        </p:tav>
                                      </p:tavLst>
                                    </p:anim>
                                    <p:anim calcmode="lin" valueType="num">
                                      <p:cBhvr>
                                        <p:cTn id="113" dur="450" fill="hold"/>
                                        <p:tgtEl>
                                          <p:spTgt spid="559"/>
                                        </p:tgtEl>
                                        <p:attrNameLst>
                                          <p:attrName>ppt_y</p:attrName>
                                        </p:attrNameLst>
                                      </p:cBhvr>
                                      <p:tavLst>
                                        <p:tav tm="0">
                                          <p:val>
                                            <p:strVal val="#ppt_y+.1"/>
                                          </p:val>
                                        </p:tav>
                                        <p:tav tm="100000">
                                          <p:val>
                                            <p:strVal val="#ppt_y"/>
                                          </p:val>
                                        </p:tav>
                                      </p:tavLst>
                                    </p:anim>
                                  </p:childTnLst>
                                </p:cTn>
                              </p:par>
                            </p:childTnLst>
                          </p:cTn>
                        </p:par>
                        <p:par>
                          <p:cTn id="114" fill="hold">
                            <p:stCondLst>
                              <p:cond delay="3450"/>
                            </p:stCondLst>
                            <p:childTnLst>
                              <p:par>
                                <p:cTn id="115" presetID="42" presetClass="entr" presetSubtype="0" fill="hold" nodeType="afterEffect">
                                  <p:stCondLst>
                                    <p:cond delay="0"/>
                                  </p:stCondLst>
                                  <p:childTnLst>
                                    <p:set>
                                      <p:cBhvr>
                                        <p:cTn id="116" dur="1" fill="hold">
                                          <p:stCondLst>
                                            <p:cond delay="0"/>
                                          </p:stCondLst>
                                        </p:cTn>
                                        <p:tgtEl>
                                          <p:spTgt spid="383"/>
                                        </p:tgtEl>
                                        <p:attrNameLst>
                                          <p:attrName>style.visibility</p:attrName>
                                        </p:attrNameLst>
                                      </p:cBhvr>
                                      <p:to>
                                        <p:strVal val="visible"/>
                                      </p:to>
                                    </p:set>
                                    <p:animEffect transition="in" filter="fade">
                                      <p:cBhvr>
                                        <p:cTn id="117" dur="400"/>
                                        <p:tgtEl>
                                          <p:spTgt spid="383"/>
                                        </p:tgtEl>
                                      </p:cBhvr>
                                    </p:animEffect>
                                    <p:anim calcmode="lin" valueType="num">
                                      <p:cBhvr>
                                        <p:cTn id="118" dur="400" fill="hold"/>
                                        <p:tgtEl>
                                          <p:spTgt spid="383"/>
                                        </p:tgtEl>
                                        <p:attrNameLst>
                                          <p:attrName>ppt_x</p:attrName>
                                        </p:attrNameLst>
                                      </p:cBhvr>
                                      <p:tavLst>
                                        <p:tav tm="0">
                                          <p:val>
                                            <p:strVal val="#ppt_x"/>
                                          </p:val>
                                        </p:tav>
                                        <p:tav tm="100000">
                                          <p:val>
                                            <p:strVal val="#ppt_x"/>
                                          </p:val>
                                        </p:tav>
                                      </p:tavLst>
                                    </p:anim>
                                    <p:anim calcmode="lin" valueType="num">
                                      <p:cBhvr>
                                        <p:cTn id="119" dur="400" fill="hold"/>
                                        <p:tgtEl>
                                          <p:spTgt spid="383"/>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584"/>
                                        </p:tgtEl>
                                        <p:attrNameLst>
                                          <p:attrName>style.visibility</p:attrName>
                                        </p:attrNameLst>
                                      </p:cBhvr>
                                      <p:to>
                                        <p:strVal val="visible"/>
                                      </p:to>
                                    </p:set>
                                    <p:animEffect transition="in" filter="fade">
                                      <p:cBhvr>
                                        <p:cTn id="122" dur="400"/>
                                        <p:tgtEl>
                                          <p:spTgt spid="584"/>
                                        </p:tgtEl>
                                      </p:cBhvr>
                                    </p:animEffect>
                                    <p:anim calcmode="lin" valueType="num">
                                      <p:cBhvr>
                                        <p:cTn id="123" dur="400" fill="hold"/>
                                        <p:tgtEl>
                                          <p:spTgt spid="584"/>
                                        </p:tgtEl>
                                        <p:attrNameLst>
                                          <p:attrName>ppt_x</p:attrName>
                                        </p:attrNameLst>
                                      </p:cBhvr>
                                      <p:tavLst>
                                        <p:tav tm="0">
                                          <p:val>
                                            <p:strVal val="#ppt_x"/>
                                          </p:val>
                                        </p:tav>
                                        <p:tav tm="100000">
                                          <p:val>
                                            <p:strVal val="#ppt_x"/>
                                          </p:val>
                                        </p:tav>
                                      </p:tavLst>
                                    </p:anim>
                                    <p:anim calcmode="lin" valueType="num">
                                      <p:cBhvr>
                                        <p:cTn id="124" dur="400" fill="hold"/>
                                        <p:tgtEl>
                                          <p:spTgt spid="584"/>
                                        </p:tgtEl>
                                        <p:attrNameLst>
                                          <p:attrName>ppt_y</p:attrName>
                                        </p:attrNameLst>
                                      </p:cBhvr>
                                      <p:tavLst>
                                        <p:tav tm="0">
                                          <p:val>
                                            <p:strVal val="#ppt_y+.1"/>
                                          </p:val>
                                        </p:tav>
                                        <p:tav tm="100000">
                                          <p:val>
                                            <p:strVal val="#ppt_y"/>
                                          </p:val>
                                        </p:tav>
                                      </p:tavLst>
                                    </p:anim>
                                  </p:childTnLst>
                                </p:cTn>
                              </p:par>
                            </p:childTnLst>
                          </p:cTn>
                        </p:par>
                        <p:par>
                          <p:cTn id="125" fill="hold">
                            <p:stCondLst>
                              <p:cond delay="3850"/>
                            </p:stCondLst>
                            <p:childTnLst>
                              <p:par>
                                <p:cTn id="126" presetID="42" presetClass="entr" presetSubtype="0" fill="hold" nodeType="afterEffect">
                                  <p:stCondLst>
                                    <p:cond delay="0"/>
                                  </p:stCondLst>
                                  <p:childTnLst>
                                    <p:set>
                                      <p:cBhvr>
                                        <p:cTn id="127" dur="1" fill="hold">
                                          <p:stCondLst>
                                            <p:cond delay="0"/>
                                          </p:stCondLst>
                                        </p:cTn>
                                        <p:tgtEl>
                                          <p:spTgt spid="609"/>
                                        </p:tgtEl>
                                        <p:attrNameLst>
                                          <p:attrName>style.visibility</p:attrName>
                                        </p:attrNameLst>
                                      </p:cBhvr>
                                      <p:to>
                                        <p:strVal val="visible"/>
                                      </p:to>
                                    </p:set>
                                    <p:animEffect transition="in" filter="fade">
                                      <p:cBhvr>
                                        <p:cTn id="128" dur="300"/>
                                        <p:tgtEl>
                                          <p:spTgt spid="609"/>
                                        </p:tgtEl>
                                      </p:cBhvr>
                                    </p:animEffect>
                                    <p:anim calcmode="lin" valueType="num">
                                      <p:cBhvr>
                                        <p:cTn id="129" dur="300" fill="hold"/>
                                        <p:tgtEl>
                                          <p:spTgt spid="609"/>
                                        </p:tgtEl>
                                        <p:attrNameLst>
                                          <p:attrName>ppt_x</p:attrName>
                                        </p:attrNameLst>
                                      </p:cBhvr>
                                      <p:tavLst>
                                        <p:tav tm="0">
                                          <p:val>
                                            <p:strVal val="#ppt_x"/>
                                          </p:val>
                                        </p:tav>
                                        <p:tav tm="100000">
                                          <p:val>
                                            <p:strVal val="#ppt_x"/>
                                          </p:val>
                                        </p:tav>
                                      </p:tavLst>
                                    </p:anim>
                                    <p:anim calcmode="lin" valueType="num">
                                      <p:cBhvr>
                                        <p:cTn id="130" dur="300" fill="hold"/>
                                        <p:tgtEl>
                                          <p:spTgt spid="609"/>
                                        </p:tgtEl>
                                        <p:attrNameLst>
                                          <p:attrName>ppt_y</p:attrName>
                                        </p:attrNameLst>
                                      </p:cBhvr>
                                      <p:tavLst>
                                        <p:tav tm="0">
                                          <p:val>
                                            <p:strVal val="#ppt_y+.1"/>
                                          </p:val>
                                        </p:tav>
                                        <p:tav tm="100000">
                                          <p:val>
                                            <p:strVal val="#ppt_y"/>
                                          </p:val>
                                        </p:tav>
                                      </p:tavLst>
                                    </p:anim>
                                  </p:childTnLst>
                                </p:cTn>
                              </p:par>
                            </p:childTnLst>
                          </p:cTn>
                        </p:par>
                        <p:par>
                          <p:cTn id="131" fill="hold">
                            <p:stCondLst>
                              <p:cond delay="4150"/>
                            </p:stCondLst>
                            <p:childTnLst>
                              <p:par>
                                <p:cTn id="132" presetID="42" presetClass="entr" presetSubtype="0" fill="hold" nodeType="afterEffect">
                                  <p:stCondLst>
                                    <p:cond delay="0"/>
                                  </p:stCondLst>
                                  <p:childTnLst>
                                    <p:set>
                                      <p:cBhvr>
                                        <p:cTn id="133" dur="1" fill="hold">
                                          <p:stCondLst>
                                            <p:cond delay="0"/>
                                          </p:stCondLst>
                                        </p:cTn>
                                        <p:tgtEl>
                                          <p:spTgt spid="634"/>
                                        </p:tgtEl>
                                        <p:attrNameLst>
                                          <p:attrName>style.visibility</p:attrName>
                                        </p:attrNameLst>
                                      </p:cBhvr>
                                      <p:to>
                                        <p:strVal val="visible"/>
                                      </p:to>
                                    </p:set>
                                    <p:animEffect transition="in" filter="fade">
                                      <p:cBhvr>
                                        <p:cTn id="134" dur="250"/>
                                        <p:tgtEl>
                                          <p:spTgt spid="634"/>
                                        </p:tgtEl>
                                      </p:cBhvr>
                                    </p:animEffect>
                                    <p:anim calcmode="lin" valueType="num">
                                      <p:cBhvr>
                                        <p:cTn id="135" dur="250" fill="hold"/>
                                        <p:tgtEl>
                                          <p:spTgt spid="634"/>
                                        </p:tgtEl>
                                        <p:attrNameLst>
                                          <p:attrName>ppt_x</p:attrName>
                                        </p:attrNameLst>
                                      </p:cBhvr>
                                      <p:tavLst>
                                        <p:tav tm="0">
                                          <p:val>
                                            <p:strVal val="#ppt_x"/>
                                          </p:val>
                                        </p:tav>
                                        <p:tav tm="100000">
                                          <p:val>
                                            <p:strVal val="#ppt_x"/>
                                          </p:val>
                                        </p:tav>
                                      </p:tavLst>
                                    </p:anim>
                                    <p:anim calcmode="lin" valueType="num">
                                      <p:cBhvr>
                                        <p:cTn id="136" dur="250" fill="hold"/>
                                        <p:tgtEl>
                                          <p:spTgt spid="634"/>
                                        </p:tgtEl>
                                        <p:attrNameLst>
                                          <p:attrName>ppt_y</p:attrName>
                                        </p:attrNameLst>
                                      </p:cBhvr>
                                      <p:tavLst>
                                        <p:tav tm="0">
                                          <p:val>
                                            <p:strVal val="#ppt_y+.1"/>
                                          </p:val>
                                        </p:tav>
                                        <p:tav tm="100000">
                                          <p:val>
                                            <p:strVal val="#ppt_y"/>
                                          </p:val>
                                        </p:tav>
                                      </p:tavLst>
                                    </p:anim>
                                  </p:childTnLst>
                                </p:cTn>
                              </p:par>
                            </p:childTnLst>
                          </p:cTn>
                        </p:par>
                        <p:par>
                          <p:cTn id="137" fill="hold">
                            <p:stCondLst>
                              <p:cond delay="4400"/>
                            </p:stCondLst>
                            <p:childTnLst>
                              <p:par>
                                <p:cTn id="138" presetID="42" presetClass="entr" presetSubtype="0" fill="hold" nodeType="afterEffect">
                                  <p:stCondLst>
                                    <p:cond delay="0"/>
                                  </p:stCondLst>
                                  <p:childTnLst>
                                    <p:set>
                                      <p:cBhvr>
                                        <p:cTn id="139" dur="1" fill="hold">
                                          <p:stCondLst>
                                            <p:cond delay="0"/>
                                          </p:stCondLst>
                                        </p:cTn>
                                        <p:tgtEl>
                                          <p:spTgt spid="659"/>
                                        </p:tgtEl>
                                        <p:attrNameLst>
                                          <p:attrName>style.visibility</p:attrName>
                                        </p:attrNameLst>
                                      </p:cBhvr>
                                      <p:to>
                                        <p:strVal val="visible"/>
                                      </p:to>
                                    </p:set>
                                    <p:animEffect transition="in" filter="fade">
                                      <p:cBhvr>
                                        <p:cTn id="140" dur="250"/>
                                        <p:tgtEl>
                                          <p:spTgt spid="659"/>
                                        </p:tgtEl>
                                      </p:cBhvr>
                                    </p:animEffect>
                                    <p:anim calcmode="lin" valueType="num">
                                      <p:cBhvr>
                                        <p:cTn id="141" dur="250" fill="hold"/>
                                        <p:tgtEl>
                                          <p:spTgt spid="659"/>
                                        </p:tgtEl>
                                        <p:attrNameLst>
                                          <p:attrName>ppt_x</p:attrName>
                                        </p:attrNameLst>
                                      </p:cBhvr>
                                      <p:tavLst>
                                        <p:tav tm="0">
                                          <p:val>
                                            <p:strVal val="#ppt_x"/>
                                          </p:val>
                                        </p:tav>
                                        <p:tav tm="100000">
                                          <p:val>
                                            <p:strVal val="#ppt_x"/>
                                          </p:val>
                                        </p:tav>
                                      </p:tavLst>
                                    </p:anim>
                                    <p:anim calcmode="lin" valueType="num">
                                      <p:cBhvr>
                                        <p:cTn id="142" dur="250" fill="hold"/>
                                        <p:tgtEl>
                                          <p:spTgt spid="659"/>
                                        </p:tgtEl>
                                        <p:attrNameLst>
                                          <p:attrName>ppt_y</p:attrName>
                                        </p:attrNameLst>
                                      </p:cBhvr>
                                      <p:tavLst>
                                        <p:tav tm="0">
                                          <p:val>
                                            <p:strVal val="#ppt_y+.1"/>
                                          </p:val>
                                        </p:tav>
                                        <p:tav tm="100000">
                                          <p:val>
                                            <p:strVal val="#ppt_y"/>
                                          </p:val>
                                        </p:tav>
                                      </p:tavLst>
                                    </p:anim>
                                  </p:childTnLst>
                                </p:cTn>
                              </p:par>
                            </p:childTnLst>
                          </p:cTn>
                        </p:par>
                        <p:par>
                          <p:cTn id="143" fill="hold">
                            <p:stCondLst>
                              <p:cond delay="4650"/>
                            </p:stCondLst>
                            <p:childTnLst>
                              <p:par>
                                <p:cTn id="144" presetID="42" presetClass="entr" presetSubtype="0" fill="hold" nodeType="afterEffect">
                                  <p:stCondLst>
                                    <p:cond delay="0"/>
                                  </p:stCondLst>
                                  <p:childTnLst>
                                    <p:set>
                                      <p:cBhvr>
                                        <p:cTn id="145" dur="1" fill="hold">
                                          <p:stCondLst>
                                            <p:cond delay="0"/>
                                          </p:stCondLst>
                                        </p:cTn>
                                        <p:tgtEl>
                                          <p:spTgt spid="684"/>
                                        </p:tgtEl>
                                        <p:attrNameLst>
                                          <p:attrName>style.visibility</p:attrName>
                                        </p:attrNameLst>
                                      </p:cBhvr>
                                      <p:to>
                                        <p:strVal val="visible"/>
                                      </p:to>
                                    </p:set>
                                    <p:animEffect transition="in" filter="fade">
                                      <p:cBhvr>
                                        <p:cTn id="146" dur="250"/>
                                        <p:tgtEl>
                                          <p:spTgt spid="684"/>
                                        </p:tgtEl>
                                      </p:cBhvr>
                                    </p:animEffect>
                                    <p:anim calcmode="lin" valueType="num">
                                      <p:cBhvr>
                                        <p:cTn id="147" dur="250" fill="hold"/>
                                        <p:tgtEl>
                                          <p:spTgt spid="684"/>
                                        </p:tgtEl>
                                        <p:attrNameLst>
                                          <p:attrName>ppt_x</p:attrName>
                                        </p:attrNameLst>
                                      </p:cBhvr>
                                      <p:tavLst>
                                        <p:tav tm="0">
                                          <p:val>
                                            <p:strVal val="#ppt_x"/>
                                          </p:val>
                                        </p:tav>
                                        <p:tav tm="100000">
                                          <p:val>
                                            <p:strVal val="#ppt_x"/>
                                          </p:val>
                                        </p:tav>
                                      </p:tavLst>
                                    </p:anim>
                                    <p:anim calcmode="lin" valueType="num">
                                      <p:cBhvr>
                                        <p:cTn id="148" dur="250" fill="hold"/>
                                        <p:tgtEl>
                                          <p:spTgt spid="684"/>
                                        </p:tgtEl>
                                        <p:attrNameLst>
                                          <p:attrName>ppt_y</p:attrName>
                                        </p:attrNameLst>
                                      </p:cBhvr>
                                      <p:tavLst>
                                        <p:tav tm="0">
                                          <p:val>
                                            <p:strVal val="#ppt_y+.1"/>
                                          </p:val>
                                        </p:tav>
                                        <p:tav tm="100000">
                                          <p:val>
                                            <p:strVal val="#ppt_y"/>
                                          </p:val>
                                        </p:tav>
                                      </p:tavLst>
                                    </p:anim>
                                  </p:childTnLst>
                                </p:cTn>
                              </p:par>
                            </p:childTnLst>
                          </p:cTn>
                        </p:par>
                        <p:par>
                          <p:cTn id="149" fill="hold">
                            <p:stCondLst>
                              <p:cond delay="4900"/>
                            </p:stCondLst>
                            <p:childTnLst>
                              <p:par>
                                <p:cTn id="150" presetID="42" presetClass="entr" presetSubtype="0" fill="hold" nodeType="afterEffect">
                                  <p:stCondLst>
                                    <p:cond delay="0"/>
                                  </p:stCondLst>
                                  <p:childTnLst>
                                    <p:set>
                                      <p:cBhvr>
                                        <p:cTn id="151" dur="1" fill="hold">
                                          <p:stCondLst>
                                            <p:cond delay="0"/>
                                          </p:stCondLst>
                                        </p:cTn>
                                        <p:tgtEl>
                                          <p:spTgt spid="709"/>
                                        </p:tgtEl>
                                        <p:attrNameLst>
                                          <p:attrName>style.visibility</p:attrName>
                                        </p:attrNameLst>
                                      </p:cBhvr>
                                      <p:to>
                                        <p:strVal val="visible"/>
                                      </p:to>
                                    </p:set>
                                    <p:animEffect transition="in" filter="fade">
                                      <p:cBhvr>
                                        <p:cTn id="152" dur="250"/>
                                        <p:tgtEl>
                                          <p:spTgt spid="709"/>
                                        </p:tgtEl>
                                      </p:cBhvr>
                                    </p:animEffect>
                                    <p:anim calcmode="lin" valueType="num">
                                      <p:cBhvr>
                                        <p:cTn id="153" dur="250" fill="hold"/>
                                        <p:tgtEl>
                                          <p:spTgt spid="709"/>
                                        </p:tgtEl>
                                        <p:attrNameLst>
                                          <p:attrName>ppt_x</p:attrName>
                                        </p:attrNameLst>
                                      </p:cBhvr>
                                      <p:tavLst>
                                        <p:tav tm="0">
                                          <p:val>
                                            <p:strVal val="#ppt_x"/>
                                          </p:val>
                                        </p:tav>
                                        <p:tav tm="100000">
                                          <p:val>
                                            <p:strVal val="#ppt_x"/>
                                          </p:val>
                                        </p:tav>
                                      </p:tavLst>
                                    </p:anim>
                                    <p:anim calcmode="lin" valueType="num">
                                      <p:cBhvr>
                                        <p:cTn id="154" dur="250" fill="hold"/>
                                        <p:tgtEl>
                                          <p:spTgt spid="709"/>
                                        </p:tgtEl>
                                        <p:attrNameLst>
                                          <p:attrName>ppt_y</p:attrName>
                                        </p:attrNameLst>
                                      </p:cBhvr>
                                      <p:tavLst>
                                        <p:tav tm="0">
                                          <p:val>
                                            <p:strVal val="#ppt_y+.1"/>
                                          </p:val>
                                        </p:tav>
                                        <p:tav tm="100000">
                                          <p:val>
                                            <p:strVal val="#ppt_y"/>
                                          </p:val>
                                        </p:tav>
                                      </p:tavLst>
                                    </p:anim>
                                  </p:childTnLst>
                                </p:cTn>
                              </p:par>
                            </p:childTnLst>
                          </p:cTn>
                        </p:par>
                        <p:par>
                          <p:cTn id="155" fill="hold">
                            <p:stCondLst>
                              <p:cond delay="5150"/>
                            </p:stCondLst>
                            <p:childTnLst>
                              <p:par>
                                <p:cTn id="156" presetID="42" presetClass="entr" presetSubtype="0" fill="hold" nodeType="afterEffect">
                                  <p:stCondLst>
                                    <p:cond delay="0"/>
                                  </p:stCondLst>
                                  <p:childTnLst>
                                    <p:set>
                                      <p:cBhvr>
                                        <p:cTn id="157" dur="1" fill="hold">
                                          <p:stCondLst>
                                            <p:cond delay="0"/>
                                          </p:stCondLst>
                                        </p:cTn>
                                        <p:tgtEl>
                                          <p:spTgt spid="734"/>
                                        </p:tgtEl>
                                        <p:attrNameLst>
                                          <p:attrName>style.visibility</p:attrName>
                                        </p:attrNameLst>
                                      </p:cBhvr>
                                      <p:to>
                                        <p:strVal val="visible"/>
                                      </p:to>
                                    </p:set>
                                    <p:animEffect transition="in" filter="fade">
                                      <p:cBhvr>
                                        <p:cTn id="158" dur="200"/>
                                        <p:tgtEl>
                                          <p:spTgt spid="734"/>
                                        </p:tgtEl>
                                      </p:cBhvr>
                                    </p:animEffect>
                                    <p:anim calcmode="lin" valueType="num">
                                      <p:cBhvr>
                                        <p:cTn id="159" dur="200" fill="hold"/>
                                        <p:tgtEl>
                                          <p:spTgt spid="734"/>
                                        </p:tgtEl>
                                        <p:attrNameLst>
                                          <p:attrName>ppt_x</p:attrName>
                                        </p:attrNameLst>
                                      </p:cBhvr>
                                      <p:tavLst>
                                        <p:tav tm="0">
                                          <p:val>
                                            <p:strVal val="#ppt_x"/>
                                          </p:val>
                                        </p:tav>
                                        <p:tav tm="100000">
                                          <p:val>
                                            <p:strVal val="#ppt_x"/>
                                          </p:val>
                                        </p:tav>
                                      </p:tavLst>
                                    </p:anim>
                                    <p:anim calcmode="lin" valueType="num">
                                      <p:cBhvr>
                                        <p:cTn id="160" dur="200" fill="hold"/>
                                        <p:tgtEl>
                                          <p:spTgt spid="734"/>
                                        </p:tgtEl>
                                        <p:attrNameLst>
                                          <p:attrName>ppt_y</p:attrName>
                                        </p:attrNameLst>
                                      </p:cBhvr>
                                      <p:tavLst>
                                        <p:tav tm="0">
                                          <p:val>
                                            <p:strVal val="#ppt_y+.1"/>
                                          </p:val>
                                        </p:tav>
                                        <p:tav tm="100000">
                                          <p:val>
                                            <p:strVal val="#ppt_y"/>
                                          </p:val>
                                        </p:tav>
                                      </p:tavLst>
                                    </p:anim>
                                  </p:childTnLst>
                                </p:cTn>
                              </p:par>
                            </p:childTnLst>
                          </p:cTn>
                        </p:par>
                        <p:par>
                          <p:cTn id="161" fill="hold">
                            <p:stCondLst>
                              <p:cond delay="5350"/>
                            </p:stCondLst>
                            <p:childTnLst>
                              <p:par>
                                <p:cTn id="162" presetID="42" presetClass="entr" presetSubtype="0" fill="hold" nodeType="afterEffect">
                                  <p:stCondLst>
                                    <p:cond delay="0"/>
                                  </p:stCondLst>
                                  <p:childTnLst>
                                    <p:set>
                                      <p:cBhvr>
                                        <p:cTn id="163" dur="1" fill="hold">
                                          <p:stCondLst>
                                            <p:cond delay="0"/>
                                          </p:stCondLst>
                                        </p:cTn>
                                        <p:tgtEl>
                                          <p:spTgt spid="762"/>
                                        </p:tgtEl>
                                        <p:attrNameLst>
                                          <p:attrName>style.visibility</p:attrName>
                                        </p:attrNameLst>
                                      </p:cBhvr>
                                      <p:to>
                                        <p:strVal val="visible"/>
                                      </p:to>
                                    </p:set>
                                    <p:animEffect transition="in" filter="fade">
                                      <p:cBhvr>
                                        <p:cTn id="164" dur="150"/>
                                        <p:tgtEl>
                                          <p:spTgt spid="762"/>
                                        </p:tgtEl>
                                      </p:cBhvr>
                                    </p:animEffect>
                                    <p:anim calcmode="lin" valueType="num">
                                      <p:cBhvr>
                                        <p:cTn id="165" dur="150" fill="hold"/>
                                        <p:tgtEl>
                                          <p:spTgt spid="762"/>
                                        </p:tgtEl>
                                        <p:attrNameLst>
                                          <p:attrName>ppt_x</p:attrName>
                                        </p:attrNameLst>
                                      </p:cBhvr>
                                      <p:tavLst>
                                        <p:tav tm="0">
                                          <p:val>
                                            <p:strVal val="#ppt_x"/>
                                          </p:val>
                                        </p:tav>
                                        <p:tav tm="100000">
                                          <p:val>
                                            <p:strVal val="#ppt_x"/>
                                          </p:val>
                                        </p:tav>
                                      </p:tavLst>
                                    </p:anim>
                                    <p:anim calcmode="lin" valueType="num">
                                      <p:cBhvr>
                                        <p:cTn id="166" dur="150" fill="hold"/>
                                        <p:tgtEl>
                                          <p:spTgt spid="7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19053" y="2304123"/>
            <a:ext cx="8321040" cy="1645920"/>
          </a:xfrm>
          <a:prstGeom prst="rect">
            <a:avLst/>
          </a:prstGeom>
          <a:solidFill>
            <a:schemeClr val="bg1">
              <a:lumMod val="85000"/>
            </a:schemeClr>
          </a:solid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455740" y="5671503"/>
            <a:ext cx="8069064" cy="917575"/>
          </a:xfrm>
        </p:spPr>
        <p:txBody>
          <a:bodyPr/>
          <a:lstStyle/>
          <a:p>
            <a:r>
              <a:rPr lang="en-US" dirty="0"/>
              <a:t>Elastic Database Jobs</a:t>
            </a:r>
          </a:p>
        </p:txBody>
      </p:sp>
      <p:sp>
        <p:nvSpPr>
          <p:cNvPr id="23" name="Rectangle 22"/>
          <p:cNvSpPr/>
          <p:nvPr/>
        </p:nvSpPr>
        <p:spPr bwMode="auto">
          <a:xfrm>
            <a:off x="1520494" y="1871843"/>
            <a:ext cx="4504319" cy="1177911"/>
          </a:xfrm>
          <a:prstGeom prst="rect">
            <a:avLst/>
          </a:prstGeom>
          <a:noFill/>
          <a:ln w="25400">
            <a:solidFill>
              <a:schemeClr val="tx2"/>
            </a:solid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3903487" y="2125011"/>
            <a:ext cx="932688" cy="834845"/>
            <a:chOff x="3639872" y="2649918"/>
            <a:chExt cx="932688" cy="834845"/>
          </a:xfrm>
        </p:grpSpPr>
        <p:pic>
          <p:nvPicPr>
            <p:cNvPr id="18" name="Picture 17"/>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9" name="TextBox 18"/>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a:solidFill>
                    <a:srgbClr val="FFFFFF"/>
                  </a:solidFill>
                </a:rPr>
                <a:t>SQL</a:t>
              </a:r>
            </a:p>
          </p:txBody>
        </p:sp>
      </p:grpSp>
      <p:grpSp>
        <p:nvGrpSpPr>
          <p:cNvPr id="20" name="Group 19"/>
          <p:cNvGrpSpPr/>
          <p:nvPr/>
        </p:nvGrpSpPr>
        <p:grpSpPr>
          <a:xfrm>
            <a:off x="4657276" y="2559041"/>
            <a:ext cx="932688" cy="834845"/>
            <a:chOff x="3639872" y="2649918"/>
            <a:chExt cx="932688" cy="834845"/>
          </a:xfrm>
        </p:grpSpPr>
        <p:pic>
          <p:nvPicPr>
            <p:cNvPr id="21" name="Picture 2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22" name="TextBox 21"/>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a:solidFill>
                    <a:srgbClr val="FFFFFF"/>
                  </a:solidFill>
                </a:rPr>
                <a:t>SQL</a:t>
              </a:r>
            </a:p>
          </p:txBody>
        </p:sp>
      </p:grpSp>
      <p:grpSp>
        <p:nvGrpSpPr>
          <p:cNvPr id="6" name="Group 5"/>
          <p:cNvGrpSpPr/>
          <p:nvPr/>
        </p:nvGrpSpPr>
        <p:grpSpPr>
          <a:xfrm>
            <a:off x="3149698" y="1707589"/>
            <a:ext cx="932688" cy="834845"/>
            <a:chOff x="3639872" y="2649918"/>
            <a:chExt cx="932688" cy="834845"/>
          </a:xfrm>
        </p:grpSpPr>
        <p:pic>
          <p:nvPicPr>
            <p:cNvPr id="11" name="Picture 1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5" name="TextBox 4"/>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a:solidFill>
                    <a:srgbClr val="FFFFFF"/>
                  </a:solidFill>
                </a:rPr>
                <a:t>SQL</a:t>
              </a:r>
            </a:p>
          </p:txBody>
        </p:sp>
      </p:grpSp>
      <p:grpSp>
        <p:nvGrpSpPr>
          <p:cNvPr id="14" name="Group 13"/>
          <p:cNvGrpSpPr/>
          <p:nvPr/>
        </p:nvGrpSpPr>
        <p:grpSpPr>
          <a:xfrm>
            <a:off x="2430551" y="1236598"/>
            <a:ext cx="932688" cy="834845"/>
            <a:chOff x="3639872" y="2649918"/>
            <a:chExt cx="932688" cy="834845"/>
          </a:xfrm>
        </p:grpSpPr>
        <p:pic>
          <p:nvPicPr>
            <p:cNvPr id="15" name="Picture 14"/>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6" name="TextBox 15"/>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a:solidFill>
                    <a:srgbClr val="FFFFFF"/>
                  </a:solidFill>
                </a:rPr>
                <a:t>SQL</a:t>
              </a:r>
            </a:p>
          </p:txBody>
        </p:sp>
      </p:grpSp>
      <p:sp>
        <p:nvSpPr>
          <p:cNvPr id="12" name="TextBox 11"/>
          <p:cNvSpPr txBox="1"/>
          <p:nvPr/>
        </p:nvSpPr>
        <p:spPr>
          <a:xfrm>
            <a:off x="4876205" y="3736952"/>
            <a:ext cx="3467552"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a:solidFill>
                  <a:srgbClr val="0072C6"/>
                </a:solidFill>
              </a:rPr>
              <a:t>ELASTIC DATABASE POOL</a:t>
            </a:r>
          </a:p>
        </p:txBody>
      </p:sp>
      <p:sp>
        <p:nvSpPr>
          <p:cNvPr id="25" name="Rectangle 24"/>
          <p:cNvSpPr/>
          <p:nvPr/>
        </p:nvSpPr>
        <p:spPr bwMode="auto">
          <a:xfrm>
            <a:off x="2349369" y="1670251"/>
            <a:ext cx="10281806" cy="1645920"/>
          </a:xfrm>
          <a:prstGeom prst="rect">
            <a:avLst/>
          </a:prstGeom>
          <a:pattFill prst="pct10">
            <a:fgClr>
              <a:schemeClr val="tx2"/>
            </a:fgClr>
            <a:bgClr>
              <a:schemeClr val="bg1"/>
            </a:bgClr>
          </a:patt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4509278" y="1211263"/>
            <a:ext cx="3408241"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a:solidFill>
                  <a:srgbClr val="0072C6"/>
                </a:solidFill>
              </a:rPr>
              <a:t>ELASTIC DATABASE JOBS</a:t>
            </a:r>
          </a:p>
        </p:txBody>
      </p:sp>
      <p:grpSp>
        <p:nvGrpSpPr>
          <p:cNvPr id="24" name="Group 23"/>
          <p:cNvGrpSpPr>
            <a:grpSpLocks noChangeAspect="1"/>
          </p:cNvGrpSpPr>
          <p:nvPr/>
        </p:nvGrpSpPr>
        <p:grpSpPr>
          <a:xfrm>
            <a:off x="7917519" y="1570176"/>
            <a:ext cx="3003523" cy="3144170"/>
            <a:chOff x="6248236" y="2935029"/>
            <a:chExt cx="1760850" cy="1844317"/>
          </a:xfrm>
          <a:effectLst>
            <a:glow rad="63500">
              <a:schemeClr val="tx1">
                <a:lumMod val="60000"/>
                <a:lumOff val="40000"/>
                <a:alpha val="40000"/>
              </a:schemeClr>
            </a:glow>
          </a:effectLst>
        </p:grpSpPr>
        <p:pic>
          <p:nvPicPr>
            <p:cNvPr id="31" name="Picture 30"/>
            <p:cNvPicPr>
              <a:picLocks noChangeAspect="1"/>
            </p:cNvPicPr>
            <p:nvPr/>
          </p:nvPicPr>
          <p:blipFill>
            <a:blip r:embed="rId4"/>
            <a:stretch>
              <a:fillRect/>
            </a:stretch>
          </p:blipFill>
          <p:spPr>
            <a:xfrm>
              <a:off x="6489044" y="2935029"/>
              <a:ext cx="1380295" cy="1844317"/>
            </a:xfrm>
            <a:prstGeom prst="rect">
              <a:avLst/>
            </a:prstGeom>
            <a:effectLst>
              <a:softEdge rad="0"/>
            </a:effectLst>
          </p:spPr>
        </p:pic>
        <p:pic>
          <p:nvPicPr>
            <p:cNvPr id="3080" name="Picture 8" descr="Deployment still in progress"/>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236" y="3402147"/>
              <a:ext cx="1760850" cy="1070768"/>
            </a:xfrm>
            <a:prstGeom prst="rect">
              <a:avLst/>
            </a:prstGeom>
            <a:noFill/>
            <a:scene3d>
              <a:camera prst="isometricLeftDown">
                <a:rot lat="2100000" lon="2790000" rev="0"/>
              </a:camera>
              <a:lightRig rig="threePt" dir="t"/>
            </a:scene3d>
            <a:extLst>
              <a:ext uri="{909E8E84-426E-40DD-AFC4-6F175D3DCCD1}">
                <a14:hiddenFill xmlns:a14="http://schemas.microsoft.com/office/drawing/2010/main">
                  <a:solidFill>
                    <a:srgbClr val="FFFFFF"/>
                  </a:solidFill>
                </a14:hiddenFill>
              </a:ext>
            </a:extLst>
          </p:spPr>
        </p:pic>
      </p:grpSp>
      <p:cxnSp>
        <p:nvCxnSpPr>
          <p:cNvPr id="33" name="Straight Arrow Connector 32"/>
          <p:cNvCxnSpPr/>
          <p:nvPr/>
        </p:nvCxnSpPr>
        <p:spPr>
          <a:xfrm>
            <a:off x="3149698" y="1993194"/>
            <a:ext cx="5933001" cy="38894"/>
          </a:xfrm>
          <a:prstGeom prst="straightConnector1">
            <a:avLst/>
          </a:prstGeom>
          <a:ln w="50800">
            <a:solidFill>
              <a:schemeClr val="accent5"/>
            </a:solidFill>
            <a:headEnd type="none"/>
            <a:tailEnd type="triangle"/>
          </a:ln>
          <a:scene3d>
            <a:camera prst="isometricBottomDown"/>
            <a:lightRig rig="threePt" dir="t"/>
          </a:scene3d>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2947362" y="1091142"/>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3631926" y="1519438"/>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4364254" y="1919589"/>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5139504" y="2379054"/>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892270" y="2349674"/>
            <a:ext cx="2183931" cy="6278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400" dirty="0">
                <a:gradFill>
                  <a:gsLst>
                    <a:gs pos="2917">
                      <a:srgbClr val="343434"/>
                    </a:gs>
                    <a:gs pos="30000">
                      <a:srgbClr val="343434"/>
                    </a:gs>
                  </a:gsLst>
                  <a:lin ang="5400000" scaled="0"/>
                </a:gradFill>
              </a:rPr>
              <a:t>T-SQL Scripts</a:t>
            </a:r>
          </a:p>
        </p:txBody>
      </p:sp>
      <p:sp>
        <p:nvSpPr>
          <p:cNvPr id="49" name="Rectangle 48"/>
          <p:cNvSpPr/>
          <p:nvPr/>
        </p:nvSpPr>
        <p:spPr>
          <a:xfrm>
            <a:off x="356995" y="4668299"/>
            <a:ext cx="5404043" cy="369332"/>
          </a:xfrm>
          <a:prstGeom prst="rect">
            <a:avLst/>
          </a:prstGeom>
        </p:spPr>
        <p:txBody>
          <a:bodyPr wrap="none">
            <a:spAutoFit/>
          </a:bodyPr>
          <a:lstStyle/>
          <a:p>
            <a:r>
              <a:rPr lang="en-US" dirty="0">
                <a:solidFill>
                  <a:srgbClr val="505050"/>
                </a:solidFill>
                <a:latin typeface="wf_segoe-ui_normal"/>
              </a:rPr>
              <a:t>Execute administrative tasks across each database</a:t>
            </a:r>
            <a:endParaRPr lang="en-US" dirty="0">
              <a:solidFill>
                <a:srgbClr val="343434"/>
              </a:solidFill>
            </a:endParaRPr>
          </a:p>
        </p:txBody>
      </p:sp>
    </p:spTree>
    <p:extLst>
      <p:ext uri="{BB962C8B-B14F-4D97-AF65-F5344CB8AC3E}">
        <p14:creationId xmlns:p14="http://schemas.microsoft.com/office/powerpoint/2010/main" val="455601495"/>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0098" y="5478997"/>
            <a:ext cx="8069064" cy="917575"/>
          </a:xfrm>
        </p:spPr>
        <p:txBody>
          <a:bodyPr/>
          <a:lstStyle/>
          <a:p>
            <a:r>
              <a:rPr lang="en-US" dirty="0"/>
              <a:t>Managing many databases</a:t>
            </a:r>
          </a:p>
        </p:txBody>
      </p:sp>
      <p:sp>
        <p:nvSpPr>
          <p:cNvPr id="32" name="Rectangle 31"/>
          <p:cNvSpPr/>
          <p:nvPr/>
        </p:nvSpPr>
        <p:spPr bwMode="auto">
          <a:xfrm>
            <a:off x="698545" y="839505"/>
            <a:ext cx="3675332" cy="3639324"/>
          </a:xfrm>
          <a:prstGeom prst="rect">
            <a:avLst/>
          </a:prstGeom>
          <a:solidFill>
            <a:schemeClr val="accent4"/>
          </a:solidFill>
          <a:ln>
            <a:noFill/>
          </a:ln>
          <a:scene3d>
            <a:camera prst="perspectiveRight" fov="7200000"/>
            <a:lightRig rig="threePt" dir="t"/>
          </a:scene3d>
          <a:sp3d/>
        </p:spPr>
        <p:txBody>
          <a:bodyPr vert="horz" wrap="square" lIns="89642" tIns="143428" rIns="537855" bIns="143428" numCol="1" rtlCol="0" anchor="ctr" anchorCtr="0" compatLnSpc="1">
            <a:prstTxWarp prst="textNoShape">
              <a:avLst/>
            </a:prstTxWarp>
            <a:noAutofit/>
          </a:bodyPr>
          <a:lstStyle/>
          <a:p>
            <a:pPr algn="ctr" defTabSz="914367">
              <a:lnSpc>
                <a:spcPct val="95000"/>
              </a:lnSpc>
              <a:spcBef>
                <a:spcPct val="0"/>
              </a:spcBef>
            </a:pPr>
            <a:r>
              <a:rPr lang="en-US" sz="3921" dirty="0">
                <a:solidFill>
                  <a:schemeClr val="tx2"/>
                </a:solidFill>
              </a:rPr>
              <a:t>Elastic </a:t>
            </a:r>
            <a:br>
              <a:rPr lang="en-US" sz="3921" dirty="0">
                <a:solidFill>
                  <a:schemeClr val="tx2"/>
                </a:solidFill>
              </a:rPr>
            </a:br>
            <a:r>
              <a:rPr lang="en-US" sz="3921" dirty="0">
                <a:solidFill>
                  <a:schemeClr val="tx2"/>
                </a:solidFill>
              </a:rPr>
              <a:t>Database Jobs</a:t>
            </a:r>
            <a:endParaRPr lang="en-US" sz="3921" spc="-100" dirty="0">
              <a:ln w="3175">
                <a:noFill/>
              </a:ln>
              <a:solidFill>
                <a:schemeClr val="tx2"/>
              </a:solidFill>
              <a:latin typeface="Segoe UI Light"/>
              <a:cs typeface="Segoe UI" pitchFamily="34" charset="0"/>
            </a:endParaRPr>
          </a:p>
        </p:txBody>
      </p:sp>
      <p:sp>
        <p:nvSpPr>
          <p:cNvPr id="4" name="Rectangle 3"/>
          <p:cNvSpPr/>
          <p:nvPr/>
        </p:nvSpPr>
        <p:spPr>
          <a:xfrm>
            <a:off x="4541838" y="490741"/>
            <a:ext cx="7437437" cy="4378122"/>
          </a:xfrm>
          <a:prstGeom prst="rect">
            <a:avLst/>
          </a:prstGeom>
        </p:spPr>
        <p:txBody>
          <a:bodyPr wrap="square">
            <a:spAutoFit/>
          </a:bodyPr>
          <a:lstStyle/>
          <a:p>
            <a:pPr marL="342900" indent="-342900">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Apply changes or administrative operations to many databases </a:t>
            </a:r>
          </a:p>
          <a:p>
            <a:pPr marL="342900" indent="-342900">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Use familiar T-SQL scripts to define jobs</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Built-in automatic retries in case of transient failures</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Tightly integrated with elastic pools in the new Azure Portal</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Designed for batch processing</a:t>
            </a:r>
          </a:p>
        </p:txBody>
      </p:sp>
    </p:spTree>
    <p:extLst>
      <p:ext uri="{BB962C8B-B14F-4D97-AF65-F5344CB8AC3E}">
        <p14:creationId xmlns:p14="http://schemas.microsoft.com/office/powerpoint/2010/main" val="2308670082"/>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marL="0" algn="ctr"/>
            <a:r>
              <a:rPr lang="en-US" dirty="0"/>
              <a:t>Elastic Scale</a:t>
            </a:r>
          </a:p>
        </p:txBody>
      </p:sp>
      <p:grpSp>
        <p:nvGrpSpPr>
          <p:cNvPr id="6" name="Group 5"/>
          <p:cNvGrpSpPr/>
          <p:nvPr/>
        </p:nvGrpSpPr>
        <p:grpSpPr>
          <a:xfrm>
            <a:off x="4723544" y="4394828"/>
            <a:ext cx="2744913" cy="1008620"/>
            <a:chOff x="3049485" y="4031848"/>
            <a:chExt cx="3732745" cy="1371600"/>
          </a:xfrm>
        </p:grpSpPr>
        <p:pic>
          <p:nvPicPr>
            <p:cNvPr id="3" name="Picture 2"/>
            <p:cNvPicPr>
              <a:picLocks noChangeAspect="1"/>
            </p:cNvPicPr>
            <p:nvPr/>
          </p:nvPicPr>
          <p:blipFill>
            <a:blip r:embed="rId3">
              <a:biLevel thresh="25000"/>
            </a:blip>
            <a:stretch>
              <a:fillRect/>
            </a:stretch>
          </p:blipFill>
          <p:spPr>
            <a:xfrm>
              <a:off x="5478925" y="4031848"/>
              <a:ext cx="1303305" cy="1371600"/>
            </a:xfrm>
            <a:prstGeom prst="rect">
              <a:avLst/>
            </a:prstGeom>
          </p:spPr>
        </p:pic>
        <p:pic>
          <p:nvPicPr>
            <p:cNvPr id="4" name="Picture 3"/>
            <p:cNvPicPr>
              <a:picLocks noChangeAspect="1"/>
            </p:cNvPicPr>
            <p:nvPr/>
          </p:nvPicPr>
          <p:blipFill>
            <a:blip r:embed="rId3">
              <a:biLevel thresh="25000"/>
            </a:blip>
            <a:stretch>
              <a:fillRect/>
            </a:stretch>
          </p:blipFill>
          <p:spPr>
            <a:xfrm>
              <a:off x="3049485" y="4031848"/>
              <a:ext cx="1303305" cy="1371600"/>
            </a:xfrm>
            <a:prstGeom prst="rect">
              <a:avLst/>
            </a:prstGeom>
          </p:spPr>
        </p:pic>
        <p:sp>
          <p:nvSpPr>
            <p:cNvPr id="5" name="Left-Right Arrow 4"/>
            <p:cNvSpPr/>
            <p:nvPr/>
          </p:nvSpPr>
          <p:spPr bwMode="auto">
            <a:xfrm>
              <a:off x="4386943" y="4482353"/>
              <a:ext cx="806823" cy="235295"/>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85917694"/>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en-US" sz="4000" dirty="0">
                <a:latin typeface="Segoe UI Light" panose="020B0502040204020203" pitchFamily="34" charset="0"/>
                <a:cs typeface="Segoe UI Light" panose="020B0502040204020203" pitchFamily="34" charset="0"/>
              </a:rPr>
              <a:t>Classic 3-tier enterprise architecture:</a:t>
            </a:r>
          </a:p>
          <a:p>
            <a:pPr algn="l"/>
            <a:r>
              <a:rPr lang="en-US" sz="4000" dirty="0">
                <a:latin typeface="Segoe UI Light" panose="020B0502040204020203" pitchFamily="34" charset="0"/>
                <a:cs typeface="Segoe UI Light" panose="020B0502040204020203" pitchFamily="34" charset="0"/>
              </a:rPr>
              <a:t>Scale out the front ends to multiple instances is easy</a:t>
            </a:r>
          </a:p>
          <a:p>
            <a:pPr algn="l"/>
            <a:r>
              <a:rPr lang="en-US" sz="4000" dirty="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304133" name="Visio" r:id="rId4" imgW="6267240" imgH="5715271" progId="Visio.Drawing.15">
                  <p:embed/>
                </p:oleObj>
              </mc:Choice>
              <mc:Fallback>
                <p:oleObj name="Visio" r:id="rId4" imgW="6267240" imgH="5715271" progId="Visio.Drawing.15">
                  <p:embed/>
                  <p:pic>
                    <p:nvPicPr>
                      <p:cNvPr id="6" name="Object 5"/>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3382710370"/>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Autofit/>
          </a:bodyPr>
          <a:lstStyle/>
          <a:p>
            <a:r>
              <a:rPr lang="en-US" sz="4000" dirty="0"/>
              <a:t>SQL Database Considerations and Best Practices</a:t>
            </a:r>
          </a:p>
        </p:txBody>
      </p:sp>
      <p:sp>
        <p:nvSpPr>
          <p:cNvPr id="5" name="Content Placeholder 4"/>
          <p:cNvSpPr>
            <a:spLocks noGrp="1"/>
          </p:cNvSpPr>
          <p:nvPr>
            <p:ph sz="quarter" idx="10"/>
          </p:nvPr>
        </p:nvSpPr>
        <p:spPr>
          <a:prstGeom prst="rect">
            <a:avLst/>
          </a:prstGeom>
        </p:spPr>
        <p:txBody>
          <a:bodyPr>
            <a:noAutofit/>
          </a:bodyPr>
          <a:lstStyle/>
          <a:p>
            <a:pPr marL="252000" algn="l">
              <a:spcBef>
                <a:spcPts val="1200"/>
              </a:spcBef>
            </a:pPr>
            <a:r>
              <a:rPr lang="en-US" sz="4000" dirty="0"/>
              <a:t>Elastic Scale across thousands of databases via custom </a:t>
            </a:r>
            <a:r>
              <a:rPr lang="en-US" sz="4000" dirty="0" err="1"/>
              <a:t>sharding</a:t>
            </a:r>
            <a:endParaRPr lang="en-US" sz="4000" dirty="0"/>
          </a:p>
          <a:p>
            <a:pPr marL="252000" algn="l">
              <a:spcBef>
                <a:spcPts val="1200"/>
              </a:spcBef>
            </a:pPr>
            <a:r>
              <a:rPr lang="en-US" sz="4000" dirty="0"/>
              <a:t>Scale out via .NET Client libraries consumed by customer applications to support </a:t>
            </a:r>
            <a:r>
              <a:rPr lang="en-US" sz="4000" dirty="0" err="1"/>
              <a:t>sharded</a:t>
            </a:r>
            <a:r>
              <a:rPr lang="en-US" sz="4000" dirty="0"/>
              <a:t> database pattern</a:t>
            </a:r>
          </a:p>
          <a:p>
            <a:pPr marL="252000" algn="l">
              <a:spcBef>
                <a:spcPts val="1200"/>
              </a:spcBef>
            </a:pPr>
            <a:r>
              <a:rPr lang="en-US" sz="4000" dirty="0"/>
              <a:t>Enables developer and manageability functions</a:t>
            </a:r>
          </a:p>
          <a:p>
            <a:pPr marL="252000" algn="l">
              <a:spcBef>
                <a:spcPts val="1200"/>
              </a:spcBef>
            </a:pPr>
            <a:r>
              <a:rPr lang="en-US" sz="4000" dirty="0"/>
              <a:t>Supports split, merge, and move operations on data</a:t>
            </a:r>
          </a:p>
        </p:txBody>
      </p:sp>
    </p:spTree>
    <p:extLst>
      <p:ext uri="{BB962C8B-B14F-4D97-AF65-F5344CB8AC3E}">
        <p14:creationId xmlns:p14="http://schemas.microsoft.com/office/powerpoint/2010/main" val="371062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Scalability options in Azure SQL DB</a:t>
            </a:r>
          </a:p>
        </p:txBody>
      </p:sp>
      <p:sp>
        <p:nvSpPr>
          <p:cNvPr id="3" name="Content Placeholder 2"/>
          <p:cNvSpPr>
            <a:spLocks noGrp="1"/>
          </p:cNvSpPr>
          <p:nvPr>
            <p:ph idx="4294967295"/>
          </p:nvPr>
        </p:nvSpPr>
        <p:spPr>
          <a:xfrm>
            <a:off x="-9525" y="484094"/>
            <a:ext cx="12201525" cy="1613647"/>
          </a:xfrm>
          <a:prstGeom prst="rect">
            <a:avLst/>
          </a:prstGeom>
        </p:spPr>
        <p:txBody>
          <a:bodyPr>
            <a:normAutofit/>
          </a:bodyPr>
          <a:lstStyle/>
          <a:p>
            <a:pPr marL="0" indent="0" algn="ctr">
              <a:buNone/>
            </a:pPr>
            <a:r>
              <a:rPr lang="en-US" sz="4800" dirty="0">
                <a:solidFill>
                  <a:schemeClr val="tx2"/>
                </a:solidFill>
              </a:rPr>
              <a:t>Vertical: Scale-up or scale-down</a:t>
            </a:r>
          </a:p>
          <a:p>
            <a:pPr marL="0" indent="0" algn="ctr">
              <a:buNone/>
            </a:pPr>
            <a:r>
              <a:rPr lang="en-US" sz="4800" dirty="0">
                <a:solidFill>
                  <a:schemeClr val="tx2"/>
                </a:solidFill>
              </a:rPr>
              <a:t>Horizontal: Scale-out or scale-in</a:t>
            </a:r>
          </a:p>
        </p:txBody>
      </p:sp>
      <p:sp>
        <p:nvSpPr>
          <p:cNvPr id="5" name="Can 4"/>
          <p:cNvSpPr/>
          <p:nvPr/>
        </p:nvSpPr>
        <p:spPr bwMode="auto">
          <a:xfrm>
            <a:off x="1956561" y="3725133"/>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56561" y="3118030"/>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56561"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306825" y="374167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57089" y="374028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6007353" y="373889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57617" y="373750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707881" y="373611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58145" y="373472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57617"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57089" y="3111080"/>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514013" y="2586550"/>
            <a:ext cx="0" cy="2042890"/>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78010" y="4811958"/>
            <a:ext cx="1311578" cy="369332"/>
          </a:xfrm>
          <a:prstGeom prst="rect">
            <a:avLst/>
          </a:prstGeom>
          <a:noFill/>
        </p:spPr>
        <p:txBody>
          <a:bodyPr wrap="none" rtlCol="0">
            <a:spAutoFit/>
          </a:bodyPr>
          <a:lstStyle/>
          <a:p>
            <a:r>
              <a:rPr lang="en-US" dirty="0">
                <a:solidFill>
                  <a:schemeClr val="tx2"/>
                </a:solidFill>
                <a:latin typeface="+mj-lt"/>
              </a:rPr>
              <a:t>Scale out/in</a:t>
            </a:r>
          </a:p>
        </p:txBody>
      </p:sp>
      <p:cxnSp>
        <p:nvCxnSpPr>
          <p:cNvPr id="20" name="Straight Arrow Connector 19"/>
          <p:cNvCxnSpPr/>
          <p:nvPr/>
        </p:nvCxnSpPr>
        <p:spPr>
          <a:xfrm flipH="1">
            <a:off x="1629805" y="4811958"/>
            <a:ext cx="9407988" cy="45688"/>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518868" y="3423329"/>
            <a:ext cx="1620957" cy="369332"/>
          </a:xfrm>
          <a:prstGeom prst="rect">
            <a:avLst/>
          </a:prstGeom>
          <a:noFill/>
        </p:spPr>
        <p:txBody>
          <a:bodyPr wrap="none" rtlCol="0">
            <a:spAutoFit/>
          </a:bodyPr>
          <a:lstStyle/>
          <a:p>
            <a:r>
              <a:rPr lang="en-US" dirty="0">
                <a:solidFill>
                  <a:schemeClr val="tx2"/>
                </a:solidFill>
                <a:latin typeface="+mj-lt"/>
              </a:rPr>
              <a:t>Scale up/down</a:t>
            </a:r>
          </a:p>
        </p:txBody>
      </p:sp>
    </p:spTree>
    <p:extLst>
      <p:ext uri="{BB962C8B-B14F-4D97-AF65-F5344CB8AC3E}">
        <p14:creationId xmlns:p14="http://schemas.microsoft.com/office/powerpoint/2010/main" val="568208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310277" name="Visio" r:id="rId4" imgW="6267240" imgH="5715271" progId="Visio.Drawing.15">
                  <p:embed/>
                </p:oleObj>
              </mc:Choice>
              <mc:Fallback>
                <p:oleObj name="Visio" r:id="rId4" imgW="6267240" imgH="5715271" progId="Visio.Drawing.15">
                  <p:embed/>
                  <p:pic>
                    <p:nvPicPr>
                      <p:cNvPr id="6" name="Object 5"/>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Elastic Scale architecture</a:t>
            </a:r>
          </a:p>
        </p:txBody>
      </p:sp>
    </p:spTree>
    <p:extLst>
      <p:ext uri="{BB962C8B-B14F-4D97-AF65-F5344CB8AC3E}">
        <p14:creationId xmlns:p14="http://schemas.microsoft.com/office/powerpoint/2010/main" val="346520399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a:t>SQL Server VM</a:t>
            </a:r>
          </a:p>
        </p:txBody>
      </p:sp>
    </p:spTree>
    <p:extLst>
      <p:ext uri="{BB962C8B-B14F-4D97-AF65-F5344CB8AC3E}">
        <p14:creationId xmlns:p14="http://schemas.microsoft.com/office/powerpoint/2010/main" val="2942244770"/>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t>Run any SQL product on cloud VM </a:t>
            </a:r>
          </a:p>
          <a:p>
            <a:pPr marL="252000">
              <a:spcBef>
                <a:spcPts val="2400"/>
              </a:spcBef>
            </a:pPr>
            <a:r>
              <a:rPr lang="en-US" sz="3600" dirty="0"/>
              <a:t>Support for SQL Server, Oracle, </a:t>
            </a:r>
            <a:r>
              <a:rPr lang="en-US" sz="3600" dirty="0" err="1"/>
              <a:t>MySql</a:t>
            </a:r>
            <a:endParaRPr lang="en-US" sz="3600" dirty="0"/>
          </a:p>
          <a:p>
            <a:pPr marL="252000">
              <a:spcBef>
                <a:spcPts val="2400"/>
              </a:spcBef>
            </a:pPr>
            <a:r>
              <a:rPr lang="en-US" sz="3600" dirty="0"/>
              <a:t>Ready to go VM images available in Gallery</a:t>
            </a:r>
          </a:p>
          <a:p>
            <a:pPr marL="252000">
              <a:spcBef>
                <a:spcPts val="2400"/>
              </a:spcBef>
            </a:pPr>
            <a:r>
              <a:rPr lang="en-US" sz="3600" dirty="0"/>
              <a:t>Persistent storage using attached disk in blob storage</a:t>
            </a:r>
          </a:p>
          <a:p>
            <a:pPr marL="252000">
              <a:spcBef>
                <a:spcPts val="2400"/>
              </a:spcBef>
            </a:pPr>
            <a:r>
              <a:rPr lang="en-US" sz="3600" dirty="0"/>
              <a:t>Has all the benefits and powers of VMs combined with the full features of a SQL Engine</a:t>
            </a:r>
          </a:p>
        </p:txBody>
      </p:sp>
    </p:spTree>
    <p:extLst>
      <p:ext uri="{BB962C8B-B14F-4D97-AF65-F5344CB8AC3E}">
        <p14:creationId xmlns:p14="http://schemas.microsoft.com/office/powerpoint/2010/main" val="202394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a:t>Table Storage Concepts</a:t>
            </a:r>
            <a:br>
              <a:rPr lang="en-US" dirty="0"/>
            </a:br>
            <a:endParaRPr lang="en-US" dirty="0"/>
          </a:p>
        </p:txBody>
      </p:sp>
      <p:grpSp>
        <p:nvGrpSpPr>
          <p:cNvPr id="3" name="Group 2"/>
          <p:cNvGrpSpPr/>
          <p:nvPr/>
        </p:nvGrpSpPr>
        <p:grpSpPr>
          <a:xfrm>
            <a:off x="2456406" y="2014451"/>
            <a:ext cx="7279188" cy="4297681"/>
            <a:chOff x="2456406" y="1280160"/>
            <a:chExt cx="7279188" cy="4297681"/>
          </a:xfrm>
        </p:grpSpPr>
        <p:sp>
          <p:nvSpPr>
            <p:cNvPr id="46" name="Rounded Rectangle 65"/>
            <p:cNvSpPr/>
            <p:nvPr/>
          </p:nvSpPr>
          <p:spPr>
            <a:xfrm>
              <a:off x="7534884" y="1280160"/>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47" name="Rounded Rectangle 4"/>
            <p:cNvSpPr/>
            <p:nvPr/>
          </p:nvSpPr>
          <p:spPr>
            <a:xfrm>
              <a:off x="7534884" y="1280160"/>
              <a:ext cx="220071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Entity</a:t>
              </a:r>
            </a:p>
          </p:txBody>
        </p:sp>
        <p:sp>
          <p:nvSpPr>
            <p:cNvPr id="49" name="Rounded Rectangle 68"/>
            <p:cNvSpPr/>
            <p:nvPr/>
          </p:nvSpPr>
          <p:spPr>
            <a:xfrm>
              <a:off x="4995645"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0" name="Rounded Rectangle 6"/>
            <p:cNvSpPr/>
            <p:nvPr/>
          </p:nvSpPr>
          <p:spPr>
            <a:xfrm>
              <a:off x="4995645" y="1280161"/>
              <a:ext cx="219960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Table</a:t>
              </a:r>
            </a:p>
          </p:txBody>
        </p:sp>
        <p:sp>
          <p:nvSpPr>
            <p:cNvPr id="52" name="Rounded Rectangle 71"/>
            <p:cNvSpPr/>
            <p:nvPr/>
          </p:nvSpPr>
          <p:spPr>
            <a:xfrm>
              <a:off x="2456406"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3" name="Rounded Rectangle 8"/>
            <p:cNvSpPr/>
            <p:nvPr/>
          </p:nvSpPr>
          <p:spPr>
            <a:xfrm>
              <a:off x="2456406" y="1280161"/>
              <a:ext cx="218236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cxnSp>
          <p:nvCxnSpPr>
            <p:cNvPr id="57" name="Straight Connector 56"/>
            <p:cNvCxnSpPr>
              <a:stCxn id="59" idx="3"/>
              <a:endCxn id="71" idx="1"/>
            </p:cNvCxnSpPr>
            <p:nvPr/>
          </p:nvCxnSpPr>
          <p:spPr>
            <a:xfrm>
              <a:off x="4299184" y="3809770"/>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9" idx="3"/>
              <a:endCxn id="69" idx="1"/>
            </p:cNvCxnSpPr>
            <p:nvPr/>
          </p:nvCxnSpPr>
          <p:spPr>
            <a:xfrm flipV="1">
              <a:off x="4299184" y="2981827"/>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813228" y="343647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rgbClr val="000000">
                      <a:alpha val="99000"/>
                    </a:srgbClr>
                  </a:solidFill>
                  <a:latin typeface="+mj-lt"/>
                </a:rPr>
                <a:t>contoso</a:t>
              </a:r>
              <a:endParaRPr lang="en-US" sz="2000" dirty="0">
                <a:solidFill>
                  <a:srgbClr val="000000">
                    <a:alpha val="99000"/>
                  </a:srgbClr>
                </a:solidFill>
                <a:latin typeface="+mj-lt"/>
              </a:endParaRPr>
            </a:p>
          </p:txBody>
        </p:sp>
        <p:cxnSp>
          <p:nvCxnSpPr>
            <p:cNvPr id="61" name="Straight Connector 60"/>
            <p:cNvCxnSpPr>
              <a:stCxn id="69" idx="3"/>
              <a:endCxn id="68" idx="1"/>
            </p:cNvCxnSpPr>
            <p:nvPr/>
          </p:nvCxnSpPr>
          <p:spPr>
            <a:xfrm>
              <a:off x="6814150" y="2981827"/>
              <a:ext cx="1028146" cy="41397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9" idx="3"/>
              <a:endCxn id="65" idx="1"/>
            </p:cNvCxnSpPr>
            <p:nvPr/>
          </p:nvCxnSpPr>
          <p:spPr>
            <a:xfrm flipV="1">
              <a:off x="6814150" y="2567856"/>
              <a:ext cx="1028147"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1" idx="3"/>
              <a:endCxn id="70" idx="1"/>
            </p:cNvCxnSpPr>
            <p:nvPr/>
          </p:nvCxnSpPr>
          <p:spPr>
            <a:xfrm>
              <a:off x="6814151" y="4637713"/>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71" idx="3"/>
              <a:endCxn id="72" idx="1"/>
            </p:cNvCxnSpPr>
            <p:nvPr/>
          </p:nvCxnSpPr>
          <p:spPr>
            <a:xfrm flipV="1">
              <a:off x="6814151" y="4223742"/>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5376740" y="2608531"/>
              <a:ext cx="1437411" cy="2402478"/>
              <a:chOff x="3406969" y="2774584"/>
              <a:chExt cx="1437411" cy="2402478"/>
            </a:xfrm>
          </p:grpSpPr>
          <p:sp>
            <p:nvSpPr>
              <p:cNvPr id="69" name="Rectangle 68"/>
              <p:cNvSpPr/>
              <p:nvPr/>
            </p:nvSpPr>
            <p:spPr>
              <a:xfrm>
                <a:off x="3406969"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customers</a:t>
                </a:r>
              </a:p>
            </p:txBody>
          </p:sp>
          <p:sp>
            <p:nvSpPr>
              <p:cNvPr id="71" name="Rectangle 70"/>
              <p:cNvSpPr/>
              <p:nvPr/>
            </p:nvSpPr>
            <p:spPr>
              <a:xfrm>
                <a:off x="3406969" y="4430470"/>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photos</a:t>
                </a:r>
              </a:p>
            </p:txBody>
          </p:sp>
        </p:grpSp>
        <p:grpSp>
          <p:nvGrpSpPr>
            <p:cNvPr id="21" name="Group 20"/>
            <p:cNvGrpSpPr/>
            <p:nvPr/>
          </p:nvGrpSpPr>
          <p:grpSpPr>
            <a:xfrm>
              <a:off x="7842296" y="2194560"/>
              <a:ext cx="1585886" cy="1574535"/>
              <a:chOff x="5906591" y="2360613"/>
              <a:chExt cx="1585886" cy="1574535"/>
            </a:xfrm>
          </p:grpSpPr>
          <p:sp>
            <p:nvSpPr>
              <p:cNvPr id="65" name="Rectangle 64"/>
              <p:cNvSpPr/>
              <p:nvPr/>
            </p:nvSpPr>
            <p:spPr>
              <a:xfrm>
                <a:off x="5906592"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a:solidFill>
                      <a:srgbClr val="000000">
                        <a:alpha val="99000"/>
                      </a:srgbClr>
                    </a:solidFill>
                    <a:latin typeface="+mj-lt"/>
                  </a:rPr>
                  <a:t>Email = …</a:t>
                </a:r>
              </a:p>
            </p:txBody>
          </p:sp>
          <p:sp>
            <p:nvSpPr>
              <p:cNvPr id="68" name="Rectangle 67"/>
              <p:cNvSpPr/>
              <p:nvPr/>
            </p:nvSpPr>
            <p:spPr>
              <a:xfrm>
                <a:off x="5906591"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err="1">
                    <a:solidFill>
                      <a:srgbClr val="000000">
                        <a:alpha val="99000"/>
                      </a:srgbClr>
                    </a:solidFill>
                    <a:latin typeface="+mj-lt"/>
                  </a:rPr>
                  <a:t>EMailAdd</a:t>
                </a:r>
                <a:r>
                  <a:rPr lang="en-US" dirty="0">
                    <a:solidFill>
                      <a:srgbClr val="000000">
                        <a:alpha val="99000"/>
                      </a:srgbClr>
                    </a:solidFill>
                    <a:latin typeface="+mj-lt"/>
                  </a:rPr>
                  <a:t>= </a:t>
                </a:r>
              </a:p>
            </p:txBody>
          </p:sp>
        </p:grpSp>
        <p:grpSp>
          <p:nvGrpSpPr>
            <p:cNvPr id="22" name="Group 21"/>
            <p:cNvGrpSpPr/>
            <p:nvPr/>
          </p:nvGrpSpPr>
          <p:grpSpPr>
            <a:xfrm>
              <a:off x="7842297" y="3850446"/>
              <a:ext cx="1585884" cy="1574534"/>
              <a:chOff x="5906592" y="4016499"/>
              <a:chExt cx="1585884" cy="1574534"/>
            </a:xfrm>
          </p:grpSpPr>
          <p:sp>
            <p:nvSpPr>
              <p:cNvPr id="70" name="Rounded Rectangle 97"/>
              <p:cNvSpPr/>
              <p:nvPr/>
            </p:nvSpPr>
            <p:spPr>
              <a:xfrm>
                <a:off x="5906592"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sp>
            <p:nvSpPr>
              <p:cNvPr id="72" name="Rounded Rectangle 97"/>
              <p:cNvSpPr/>
              <p:nvPr/>
            </p:nvSpPr>
            <p:spPr>
              <a:xfrm>
                <a:off x="5906592"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grpSp>
      </p:grpSp>
    </p:spTree>
    <p:extLst>
      <p:ext uri="{BB962C8B-B14F-4D97-AF65-F5344CB8AC3E}">
        <p14:creationId xmlns:p14="http://schemas.microsoft.com/office/powerpoint/2010/main" val="2986165725"/>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en-US" sz="3200" dirty="0"/>
              <a:t>Why (at least) two offerings of SQL in Azure?</a:t>
            </a:r>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rPr>
                <a:t>SQL </a:t>
              </a:r>
              <a:r>
                <a:rPr lang="en-US" sz="5400" dirty="0" err="1">
                  <a:gradFill>
                    <a:gsLst>
                      <a:gs pos="2917">
                        <a:schemeClr val="tx1"/>
                      </a:gs>
                      <a:gs pos="30000">
                        <a:schemeClr val="tx1"/>
                      </a:gs>
                    </a:gsLst>
                    <a:lin ang="5400000" scaled="0"/>
                  </a:gradFill>
                </a:rPr>
                <a:t>IaaS</a:t>
              </a:r>
              <a:endParaRPr lang="en-US" sz="54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61297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When you want reduced overhead and possibly need elastic scale.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a:t>SQL </a:t>
            </a:r>
            <a:r>
              <a:rPr lang="en-US" dirty="0" err="1"/>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366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Other features SQL IaaS supports that SQL Database doesn’t (yet)</a:t>
            </a:r>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en-US" sz="3200" dirty="0">
                <a:solidFill>
                  <a:schemeClr val="tx1"/>
                </a:solidFill>
              </a:rPr>
              <a:t>Full SQL Server functionality (e.g. Reporting Services)</a:t>
            </a:r>
          </a:p>
          <a:p>
            <a:pPr marL="252000" defTabSz="914099" fontAlgn="base">
              <a:spcBef>
                <a:spcPct val="0"/>
              </a:spcBef>
              <a:spcAft>
                <a:spcPts val="1800"/>
              </a:spcAft>
            </a:pPr>
            <a:r>
              <a:rPr lang="en-US" sz="3200" dirty="0">
                <a:solidFill>
                  <a:schemeClr val="tx1"/>
                </a:solidFill>
              </a:rPr>
              <a:t>Windows authentication available (requires VM to be joined to on-premises domain)</a:t>
            </a:r>
          </a:p>
          <a:p>
            <a:pPr marL="252000" defTabSz="914099" fontAlgn="base">
              <a:spcBef>
                <a:spcPct val="0"/>
              </a:spcBef>
              <a:spcAft>
                <a:spcPts val="1800"/>
              </a:spcAft>
            </a:pPr>
            <a:r>
              <a:rPr lang="en-US" sz="3200" dirty="0">
                <a:solidFill>
                  <a:schemeClr val="tx1"/>
                </a:solidFill>
              </a:rPr>
              <a:t>Larger database sizes possible (16TB)</a:t>
            </a:r>
          </a:p>
        </p:txBody>
      </p:sp>
    </p:spTree>
    <p:extLst>
      <p:ext uri="{BB962C8B-B14F-4D97-AF65-F5344CB8AC3E}">
        <p14:creationId xmlns:p14="http://schemas.microsoft.com/office/powerpoint/2010/main" val="33919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p:spPr>
        <p:txBody>
          <a:bodyPr/>
          <a:lstStyle/>
          <a:p>
            <a:pPr algn="ctr"/>
            <a:r>
              <a:rPr lang="en-US" sz="6600" dirty="0" err="1"/>
              <a:t>Redis</a:t>
            </a:r>
            <a:r>
              <a:rPr lang="en-US" sz="6600" dirty="0"/>
              <a:t> Cache</a:t>
            </a:r>
            <a:endParaRPr lang="en-US" sz="11500" dirty="0"/>
          </a:p>
        </p:txBody>
      </p:sp>
      <p:pic>
        <p:nvPicPr>
          <p:cNvPr id="7" name="Picture 6"/>
          <p:cNvPicPr>
            <a:picLocks noChangeAspect="1"/>
          </p:cNvPicPr>
          <p:nvPr/>
        </p:nvPicPr>
        <p:blipFill>
          <a:blip r:embed="rId2"/>
          <a:stretch>
            <a:fillRect/>
          </a:stretch>
        </p:blipFill>
        <p:spPr>
          <a:xfrm>
            <a:off x="5475085" y="496464"/>
            <a:ext cx="1242589" cy="107750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7300" y="158915"/>
            <a:ext cx="2057400" cy="1752600"/>
          </a:xfrm>
          <a:prstGeom prst="rect">
            <a:avLst/>
          </a:prstGeom>
        </p:spPr>
      </p:pic>
    </p:spTree>
    <p:extLst>
      <p:ext uri="{BB962C8B-B14F-4D97-AF65-F5344CB8AC3E}">
        <p14:creationId xmlns:p14="http://schemas.microsoft.com/office/powerpoint/2010/main" val="95621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p:spPr>
        <p:txBody>
          <a:bodyPr/>
          <a:lstStyle/>
          <a:p>
            <a:pPr algn="ctr"/>
            <a:r>
              <a:rPr lang="en-US" sz="6600" dirty="0" smtClean="0"/>
              <a:t>Document DB</a:t>
            </a:r>
            <a:br>
              <a:rPr lang="en-US" sz="6600" dirty="0" smtClean="0"/>
            </a:br>
            <a:endParaRPr lang="en-US" sz="11500" dirty="0"/>
          </a:p>
        </p:txBody>
      </p:sp>
      <p:pic>
        <p:nvPicPr>
          <p:cNvPr id="7" name="Picture 6"/>
          <p:cNvPicPr>
            <a:picLocks noChangeAspect="1"/>
          </p:cNvPicPr>
          <p:nvPr/>
        </p:nvPicPr>
        <p:blipFill>
          <a:blip r:embed="rId2"/>
          <a:stretch>
            <a:fillRect/>
          </a:stretch>
        </p:blipFill>
        <p:spPr>
          <a:xfrm>
            <a:off x="5475085" y="496464"/>
            <a:ext cx="1242589" cy="1077503"/>
          </a:xfrm>
          <a:prstGeom prst="rect">
            <a:avLst/>
          </a:prstGeom>
        </p:spPr>
      </p:pic>
      <p:pic>
        <p:nvPicPr>
          <p:cNvPr id="4" name="Picture 3"/>
          <p:cNvPicPr>
            <a:picLocks noChangeAspect="1"/>
          </p:cNvPicPr>
          <p:nvPr/>
        </p:nvPicPr>
        <p:blipFill>
          <a:blip r:embed="rId3"/>
          <a:stretch>
            <a:fillRect/>
          </a:stretch>
        </p:blipFill>
        <p:spPr>
          <a:xfrm>
            <a:off x="5178337" y="3628182"/>
            <a:ext cx="1835327" cy="2376277"/>
          </a:xfrm>
          <a:prstGeom prst="rect">
            <a:avLst/>
          </a:prstGeom>
        </p:spPr>
      </p:pic>
    </p:spTree>
    <p:extLst>
      <p:ext uri="{BB962C8B-B14F-4D97-AF65-F5344CB8AC3E}">
        <p14:creationId xmlns:p14="http://schemas.microsoft.com/office/powerpoint/2010/main" val="35856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a:t>Fully managed, scalable JSON document database service</a:t>
            </a:r>
          </a:p>
        </p:txBody>
      </p:sp>
    </p:spTree>
    <p:extLst>
      <p:ext uri="{BB962C8B-B14F-4D97-AF65-F5344CB8AC3E}">
        <p14:creationId xmlns:p14="http://schemas.microsoft.com/office/powerpoint/2010/main" val="1034336231"/>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Today’s Modern Apps</a:t>
            </a:r>
            <a:endParaRPr lang="en-US" dirty="0"/>
          </a:p>
        </p:txBody>
      </p:sp>
      <p:pic>
        <p:nvPicPr>
          <p:cNvPr id="3" name="Picture Placeholder 2"/>
          <p:cNvPicPr>
            <a:picLocks noGrp="1" noChangeAspect="1"/>
          </p:cNvPicPr>
          <p:nvPr>
            <p:ph type="pic" sz="quarter" idx="12"/>
          </p:nvPr>
        </p:nvPicPr>
        <p:blipFill>
          <a:blip r:embed="rId3"/>
          <a:srcRect t="4700" b="4700"/>
          <a:stretch>
            <a:fillRect/>
          </a:stretch>
        </p:blipFill>
        <p:spPr>
          <a:xfrm>
            <a:off x="269875" y="1843548"/>
            <a:ext cx="6568571" cy="4456768"/>
          </a:xfrm>
        </p:spPr>
      </p:pic>
      <p:sp>
        <p:nvSpPr>
          <p:cNvPr id="5" name="Text Placeholder 3"/>
          <p:cNvSpPr txBox="1">
            <a:spLocks/>
          </p:cNvSpPr>
          <p:nvPr/>
        </p:nvSpPr>
        <p:spPr>
          <a:xfrm>
            <a:off x="7029481" y="1412173"/>
            <a:ext cx="5040519" cy="4491515"/>
          </a:xfrm>
          <a:prstGeom prst="rect">
            <a:avLst/>
          </a:prstGeom>
        </p:spPr>
        <p:txBody>
          <a:bodyPr vert="horz" wrap="square" lIns="146266" tIns="91416" rIns="146266" bIns="91416" rtlCol="0" anchor="t">
            <a:no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8627" b="0" kern="1200" spc="0" baseline="0">
                <a:solidFill>
                  <a:schemeClr val="bg1"/>
                </a:solidFill>
                <a:latin typeface="+mj-lt"/>
                <a:ea typeface="+mn-ea"/>
                <a:cs typeface="+mn-cs"/>
              </a:defRPr>
            </a:lvl1pPr>
            <a:lvl2pPr marL="336113"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2pPr>
            <a:lvl3pPr marL="560187"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3pPr>
            <a:lvl4pPr marL="784261"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4pPr>
            <a:lvl5pPr marL="1008335"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25000"/>
              </a:lnSpc>
              <a:spcBef>
                <a:spcPts val="0"/>
              </a:spcBef>
            </a:pPr>
            <a:r>
              <a:rPr lang="en-US" sz="1800" dirty="0">
                <a:solidFill>
                  <a:srgbClr val="0071BC"/>
                </a:solidFill>
              </a:rPr>
              <a:t>Produce and consume data at a staggering rate while requiring instantaneous response times to match user expectations</a:t>
            </a:r>
          </a:p>
          <a:p>
            <a:pPr>
              <a:lnSpc>
                <a:spcPct val="125000"/>
              </a:lnSpc>
              <a:spcBef>
                <a:spcPts val="0"/>
              </a:spcBef>
            </a:pPr>
            <a:endParaRPr lang="en-US" sz="1800" dirty="0">
              <a:solidFill>
                <a:srgbClr val="0071BC"/>
              </a:solidFill>
            </a:endParaRPr>
          </a:p>
          <a:p>
            <a:pPr>
              <a:lnSpc>
                <a:spcPct val="125000"/>
              </a:lnSpc>
              <a:spcBef>
                <a:spcPts val="0"/>
              </a:spcBef>
            </a:pPr>
            <a:r>
              <a:rPr lang="en-US" sz="1800" dirty="0">
                <a:solidFill>
                  <a:srgbClr val="0071BC"/>
                </a:solidFill>
              </a:rPr>
              <a:t>Developed iteratively with many versions supported concurrently and continuously evolving data models</a:t>
            </a:r>
          </a:p>
          <a:p>
            <a:pPr>
              <a:lnSpc>
                <a:spcPct val="125000"/>
              </a:lnSpc>
              <a:spcBef>
                <a:spcPts val="0"/>
              </a:spcBef>
            </a:pPr>
            <a:endParaRPr lang="en-US" sz="1800" dirty="0">
              <a:solidFill>
                <a:srgbClr val="0071BC"/>
              </a:solidFill>
            </a:endParaRPr>
          </a:p>
          <a:p>
            <a:pPr>
              <a:lnSpc>
                <a:spcPct val="125000"/>
              </a:lnSpc>
              <a:spcBef>
                <a:spcPts val="0"/>
              </a:spcBef>
            </a:pPr>
            <a:r>
              <a:rPr lang="en-US" sz="1800" dirty="0">
                <a:solidFill>
                  <a:srgbClr val="0071BC"/>
                </a:solidFill>
              </a:rPr>
              <a:t>Increasingly complex, compensating for the lack of query and transactional processing in today’s NoSQL database systems</a:t>
            </a:r>
          </a:p>
          <a:p>
            <a:pPr>
              <a:lnSpc>
                <a:spcPct val="125000"/>
              </a:lnSpc>
              <a:spcBef>
                <a:spcPts val="0"/>
              </a:spcBef>
            </a:pPr>
            <a:endParaRPr lang="en-US" sz="1800" dirty="0">
              <a:solidFill>
                <a:srgbClr val="0071BC"/>
              </a:solidFill>
            </a:endParaRPr>
          </a:p>
          <a:p>
            <a:pPr>
              <a:lnSpc>
                <a:spcPct val="125000"/>
              </a:lnSpc>
              <a:spcBef>
                <a:spcPts val="0"/>
              </a:spcBef>
            </a:pPr>
            <a:r>
              <a:rPr lang="en-US" sz="1800" dirty="0">
                <a:solidFill>
                  <a:srgbClr val="0071BC"/>
                </a:solidFill>
              </a:rPr>
              <a:t>Experience unpredictable and explosive growth</a:t>
            </a:r>
          </a:p>
        </p:txBody>
      </p:sp>
    </p:spTree>
    <p:extLst>
      <p:ext uri="{BB962C8B-B14F-4D97-AF65-F5344CB8AC3E}">
        <p14:creationId xmlns:p14="http://schemas.microsoft.com/office/powerpoint/2010/main" val="244876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48106" y="201544"/>
            <a:ext cx="4348499"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353" spc="0" dirty="0">
                <a:solidFill>
                  <a:schemeClr val="tx2">
                    <a:lumMod val="50000"/>
                  </a:schemeClr>
                </a:solidFill>
                <a:latin typeface="Segoe UI"/>
                <a:ea typeface="Segoe UI" panose="020B0502040204020203" pitchFamily="34" charset="0"/>
                <a:cs typeface="Segoe UI Light" panose="020B0502040204020203" pitchFamily="34" charset="0"/>
              </a:rPr>
              <a:t>Microsoft Azure </a:t>
            </a:r>
            <a:r>
              <a:rPr sz="2353" spc="0" dirty="0" err="1">
                <a:solidFill>
                  <a:schemeClr val="tx2">
                    <a:lumMod val="50000"/>
                  </a:schemeClr>
                </a:solidFill>
                <a:latin typeface="Segoe UI"/>
                <a:ea typeface="Segoe UI" panose="020B0502040204020203" pitchFamily="34" charset="0"/>
                <a:cs typeface="Segoe UI Light" panose="020B0502040204020203" pitchFamily="34" charset="0"/>
              </a:rPr>
              <a:t>DocumentDB</a:t>
            </a:r>
            <a:endParaRPr sz="2353" spc="0" dirty="0">
              <a:solidFill>
                <a:schemeClr val="tx2">
                  <a:lumMod val="50000"/>
                </a:schemeClr>
              </a:solidFill>
              <a:latin typeface="Segoe UI"/>
              <a:ea typeface="Segoe UI" panose="020B0502040204020203" pitchFamily="34" charset="0"/>
              <a:cs typeface="Segoe UI Light" panose="020B0502040204020203" pitchFamily="34" charset="0"/>
            </a:endParaRPr>
          </a:p>
        </p:txBody>
      </p:sp>
      <p:sp>
        <p:nvSpPr>
          <p:cNvPr id="6" name="Rectangle 5"/>
          <p:cNvSpPr/>
          <p:nvPr/>
        </p:nvSpPr>
        <p:spPr>
          <a:xfrm>
            <a:off x="384182" y="1066057"/>
            <a:ext cx="4886565" cy="3894914"/>
          </a:xfrm>
          <a:prstGeom prst="rect">
            <a:avLst/>
          </a:prstGeom>
        </p:spPr>
        <p:txBody>
          <a:bodyPr wrap="square" lIns="91442" tIns="45721" rIns="91442" bIns="45721">
            <a:spAutoFit/>
          </a:bodyPr>
          <a:lstStyle/>
          <a:p>
            <a:pPr defTabSz="914050" fontAlgn="base">
              <a:spcBef>
                <a:spcPct val="0"/>
              </a:spcBef>
              <a:spcAft>
                <a:spcPct val="0"/>
              </a:spcAft>
            </a:pPr>
            <a:r>
              <a:rPr lang="en-US" sz="1765" dirty="0">
                <a:solidFill>
                  <a:srgbClr val="505050"/>
                </a:solidFill>
                <a:latin typeface="Segoe UI Light"/>
              </a:rPr>
              <a:t>Simple HTTP </a:t>
            </a:r>
            <a:r>
              <a:rPr lang="en-US" sz="1765" dirty="0" err="1">
                <a:solidFill>
                  <a:srgbClr val="505050"/>
                </a:solidFill>
                <a:latin typeface="Segoe UI Light"/>
              </a:rPr>
              <a:t>RESTful</a:t>
            </a:r>
            <a:r>
              <a:rPr lang="en-US" sz="1765" dirty="0">
                <a:solidFill>
                  <a:srgbClr val="505050"/>
                </a:solidFill>
                <a:latin typeface="Segoe UI Light"/>
              </a:rPr>
              <a:t> programming model. </a:t>
            </a:r>
          </a:p>
          <a:p>
            <a:pPr defTabSz="914050" fontAlgn="base">
              <a:spcBef>
                <a:spcPct val="0"/>
              </a:spcBef>
              <a:spcAft>
                <a:spcPct val="0"/>
              </a:spcAft>
            </a:pPr>
            <a:endParaRPr lang="en-US" sz="1765" dirty="0">
              <a:solidFill>
                <a:srgbClr val="505050"/>
              </a:solidFill>
              <a:latin typeface="Segoe UI Light"/>
            </a:endParaRPr>
          </a:p>
          <a:p>
            <a:pPr defTabSz="914050" fontAlgn="base">
              <a:spcBef>
                <a:spcPct val="0"/>
              </a:spcBef>
              <a:spcAft>
                <a:spcPct val="0"/>
              </a:spcAft>
            </a:pPr>
            <a:r>
              <a:rPr lang="en-US" sz="1765" dirty="0">
                <a:solidFill>
                  <a:srgbClr val="505050"/>
                </a:solidFill>
                <a:latin typeface="Segoe UI Light"/>
              </a:rPr>
              <a:t>All entities uniquely addressable by a logical URI.</a:t>
            </a:r>
          </a:p>
          <a:p>
            <a:pPr defTabSz="914050" fontAlgn="base">
              <a:spcBef>
                <a:spcPct val="0"/>
              </a:spcBef>
              <a:spcAft>
                <a:spcPct val="0"/>
              </a:spcAft>
            </a:pPr>
            <a:endParaRPr lang="en-US" sz="1765" dirty="0">
              <a:solidFill>
                <a:srgbClr val="505050"/>
              </a:solidFill>
              <a:latin typeface="Segoe UI Light"/>
            </a:endParaRP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Standard HTTP verbs and semantics – PUT, POST, PATCH, DELETE, GET, HEAD</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Partitioned for scale out and replicated for HA</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Granular access control through item level permissions</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Attachments stored in Azure Blobs and follow document lifecycle</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DocumentDB accounts scale out through the addition of capacity units with associated DB storage and throughput</a:t>
            </a:r>
          </a:p>
        </p:txBody>
      </p:sp>
      <p:pic>
        <p:nvPicPr>
          <p:cNvPr id="8" name="Picture 2" descr="image003"/>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5677783" y="1066057"/>
            <a:ext cx="6129248" cy="403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1512098"/>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rgbClr val="00569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Reliable &amp; </a:t>
            </a:r>
          </a:p>
          <a:p>
            <a:r>
              <a:rPr lang="en-US" sz="1800" dirty="0">
                <a:gradFill>
                  <a:gsLst>
                    <a:gs pos="0">
                      <a:srgbClr val="FFFFFF"/>
                    </a:gs>
                    <a:gs pos="100000">
                      <a:srgbClr val="FFFFFF"/>
                    </a:gs>
                  </a:gsLst>
                  <a:lin ang="5400000" scaled="1"/>
                </a:gradFill>
              </a:rPr>
              <a:t>Predictable Performance</a:t>
            </a:r>
          </a:p>
        </p:txBody>
      </p:sp>
      <p:sp>
        <p:nvSpPr>
          <p:cNvPr id="16" name="TextBox 15"/>
          <p:cNvSpPr txBox="1"/>
          <p:nvPr/>
        </p:nvSpPr>
        <p:spPr>
          <a:xfrm>
            <a:off x="4271342" y="3486105"/>
            <a:ext cx="3657600" cy="1304513"/>
          </a:xfrm>
          <a:prstGeom prst="rect">
            <a:avLst/>
          </a:prstGeom>
          <a:solidFill>
            <a:srgbClr val="005695"/>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Fast, predictable performance</a:t>
            </a:r>
          </a:p>
          <a:p>
            <a:r>
              <a:rPr lang="en-US" dirty="0">
                <a:gradFill>
                  <a:gsLst>
                    <a:gs pos="0">
                      <a:srgbClr val="FFFFFF"/>
                    </a:gs>
                    <a:gs pos="100000">
                      <a:srgbClr val="FFFFFF"/>
                    </a:gs>
                  </a:gsLst>
                  <a:lin ang="5400000" scaled="1"/>
                </a:gradFill>
              </a:rPr>
              <a:t>Tunable consistency</a:t>
            </a:r>
          </a:p>
          <a:p>
            <a:r>
              <a:rPr lang="en-US" dirty="0">
                <a:gradFill>
                  <a:gsLst>
                    <a:gs pos="0">
                      <a:srgbClr val="FFFFFF"/>
                    </a:gs>
                    <a:gs pos="100000">
                      <a:srgbClr val="FFFFFF"/>
                    </a:gs>
                  </a:gsLst>
                  <a:lin ang="5400000" scaled="1"/>
                </a:gradFill>
              </a:rPr>
              <a:t>Elastic scale</a:t>
            </a:r>
          </a:p>
        </p:txBody>
      </p:sp>
      <p:sp>
        <p:nvSpPr>
          <p:cNvPr id="2" name="Title 1"/>
          <p:cNvSpPr>
            <a:spLocks noGrp="1"/>
          </p:cNvSpPr>
          <p:nvPr>
            <p:ph type="title" idx="4294967295"/>
          </p:nvPr>
        </p:nvSpPr>
        <p:spPr>
          <a:xfrm>
            <a:off x="0" y="228600"/>
            <a:ext cx="11152188" cy="609600"/>
          </a:xfrm>
          <a:prstGeom prst="rect">
            <a:avLst/>
          </a:prstGeom>
        </p:spPr>
        <p:txBody>
          <a:bodyPr>
            <a:normAutofit fontScale="90000"/>
          </a:bodyPr>
          <a:lstStyle/>
          <a:p>
            <a:r>
              <a:rPr lang="en-US" sz="4400" dirty="0">
                <a:solidFill>
                  <a:schemeClr val="tx2"/>
                </a:solidFill>
              </a:rPr>
              <a:t>DocumentDB Overview</a:t>
            </a:r>
          </a:p>
        </p:txBody>
      </p:sp>
      <p:sp>
        <p:nvSpPr>
          <p:cNvPr id="12" name="Rectangle 11"/>
          <p:cNvSpPr/>
          <p:nvPr/>
        </p:nvSpPr>
        <p:spPr>
          <a:xfrm>
            <a:off x="522289" y="929654"/>
            <a:ext cx="11470935" cy="1630575"/>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a:solidFill>
                  <a:srgbClr val="0071BC"/>
                </a:solidFill>
                <a:ea typeface="Calibri" panose="020F0502020204030204" pitchFamily="34" charset="0"/>
                <a:cs typeface="Segoe UI Semibold" panose="020B0702040204020203" pitchFamily="34" charset="0"/>
              </a:rPr>
              <a:t>NoSQL document database-as-a-service</a:t>
            </a:r>
            <a:r>
              <a:rPr lang="en-US" sz="1799" dirty="0">
                <a:solidFill>
                  <a:srgbClr val="3F3F3F"/>
                </a:solidFill>
                <a:ea typeface="Calibri" panose="020F0502020204030204" pitchFamily="34" charset="0"/>
                <a:cs typeface="Calibri" panose="020F0502020204030204" pitchFamily="34" charset="0"/>
              </a:rPr>
              <a:t>, fully managed by Microsoft Azure. </a:t>
            </a:r>
          </a:p>
          <a:p>
            <a:pPr>
              <a:spcAft>
                <a:spcPts val="600"/>
              </a:spcAft>
            </a:pPr>
            <a:r>
              <a:rPr lang="en-US" sz="1799" dirty="0">
                <a:solidFill>
                  <a:srgbClr val="3F3F3F"/>
                </a:solidFill>
                <a:ea typeface="Calibri" panose="020F0502020204030204" pitchFamily="34" charset="0"/>
                <a:cs typeface="Calibri" panose="020F0502020204030204" pitchFamily="34" charset="0"/>
              </a:rPr>
              <a:t>For cloud-designed apps when query over schema-free data; reliable and predictable performance; and rapid development are key. </a:t>
            </a:r>
            <a:r>
              <a:rPr lang="en-US" sz="1799" dirty="0">
                <a:solidFill>
                  <a:srgbClr val="0071BC"/>
                </a:solidFill>
              </a:rPr>
              <a:t>First of its kind database service to offer native support for JavaScript, SQL query and transactions over schema-free JSON documents.</a:t>
            </a:r>
          </a:p>
          <a:p>
            <a:pPr>
              <a:spcAft>
                <a:spcPts val="600"/>
              </a:spcAft>
            </a:pPr>
            <a:r>
              <a:rPr lang="en-US" sz="1799" dirty="0">
                <a:solidFill>
                  <a:srgbClr val="3F3F3F"/>
                </a:solidFill>
              </a:rPr>
              <a:t>Perfect for cloud </a:t>
            </a:r>
            <a:r>
              <a:rPr lang="en-US" sz="1799" dirty="0">
                <a:solidFill>
                  <a:srgbClr val="0071BC"/>
                </a:solidFill>
              </a:rPr>
              <a:t>architects and developers </a:t>
            </a:r>
            <a:r>
              <a:rPr lang="en-US" sz="1799" dirty="0">
                <a:solidFill>
                  <a:srgbClr val="3F3F3F"/>
                </a:solidFill>
              </a:rPr>
              <a:t>who need an enterprise-ready NoSQL document database.</a:t>
            </a:r>
          </a:p>
        </p:txBody>
      </p:sp>
      <p:sp>
        <p:nvSpPr>
          <p:cNvPr id="14" name="TextBox 13"/>
          <p:cNvSpPr txBox="1"/>
          <p:nvPr/>
        </p:nvSpPr>
        <p:spPr>
          <a:xfrm>
            <a:off x="530577" y="3486106"/>
            <a:ext cx="3428998" cy="1304513"/>
          </a:xfrm>
          <a:prstGeom prst="rect">
            <a:avLst/>
          </a:prstGeom>
          <a:solidFill>
            <a:srgbClr val="DC3C00"/>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Query schema-free data with no secondary indices</a:t>
            </a:r>
          </a:p>
          <a:p>
            <a:r>
              <a:rPr lang="en-US" dirty="0">
                <a:gradFill>
                  <a:gsLst>
                    <a:gs pos="0">
                      <a:srgbClr val="FFFFFF"/>
                    </a:gs>
                    <a:gs pos="100000">
                      <a:srgbClr val="FFFFFF"/>
                    </a:gs>
                  </a:gsLst>
                  <a:lin ang="5400000" scaled="1"/>
                </a:gradFill>
              </a:rPr>
              <a:t>Native JavaScript transactional processing</a:t>
            </a:r>
          </a:p>
          <a:p>
            <a:r>
              <a:rPr lang="en-US" dirty="0">
                <a:gradFill>
                  <a:gsLst>
                    <a:gs pos="0">
                      <a:srgbClr val="FFFFFF"/>
                    </a:gs>
                    <a:gs pos="100000">
                      <a:srgbClr val="FFFFFF"/>
                    </a:gs>
                  </a:gsLst>
                  <a:lin ang="5400000" scaled="1"/>
                </a:gradFill>
              </a:rPr>
              <a:t>Familiar SQL-based query language</a:t>
            </a:r>
          </a:p>
        </p:txBody>
      </p:sp>
      <p:sp>
        <p:nvSpPr>
          <p:cNvPr id="15" name="TextBox 14"/>
          <p:cNvSpPr txBox="1"/>
          <p:nvPr/>
        </p:nvSpPr>
        <p:spPr>
          <a:xfrm>
            <a:off x="8240713" y="3494463"/>
            <a:ext cx="3429001" cy="1300073"/>
          </a:xfrm>
          <a:prstGeom prst="rect">
            <a:avLst/>
          </a:prstGeom>
          <a:solidFill>
            <a:srgbClr val="FF8C00"/>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a:gradFill>
                  <a:gsLst>
                    <a:gs pos="0">
                      <a:srgbClr val="FFFFFF"/>
                    </a:gs>
                    <a:gs pos="100000">
                      <a:srgbClr val="FFFFFF"/>
                    </a:gs>
                  </a:gsLst>
                  <a:lin ang="5400000" scaled="1"/>
                </a:gradFill>
              </a:rPr>
              <a:t>Build with familiar tools – REST, JSON, JavaScript</a:t>
            </a:r>
          </a:p>
          <a:p>
            <a:pPr>
              <a:lnSpc>
                <a:spcPct val="125000"/>
              </a:lnSpc>
            </a:pPr>
            <a:r>
              <a:rPr lang="en-US" sz="1200" dirty="0">
                <a:gradFill>
                  <a:gsLst>
                    <a:gs pos="0">
                      <a:srgbClr val="FFFFFF"/>
                    </a:gs>
                    <a:gs pos="100000">
                      <a:srgbClr val="FFFFFF"/>
                    </a:gs>
                  </a:gsLst>
                  <a:lin ang="5400000" scaled="1"/>
                </a:gradFill>
              </a:rPr>
              <a:t>Easy to start and fully-managed</a:t>
            </a:r>
          </a:p>
          <a:p>
            <a:pPr>
              <a:lnSpc>
                <a:spcPct val="125000"/>
              </a:lnSpc>
            </a:pPr>
            <a:r>
              <a:rPr lang="en-US" sz="1200" dirty="0">
                <a:gradFill>
                  <a:gsLst>
                    <a:gs pos="0">
                      <a:srgbClr val="FFFFFF"/>
                    </a:gs>
                    <a:gs pos="100000">
                      <a:srgbClr val="FFFFFF"/>
                    </a:gs>
                  </a:gsLst>
                  <a:lin ang="5400000" scaled="1"/>
                </a:gradFill>
              </a:rPr>
              <a:t>Enterprise-grade Azure platform</a:t>
            </a:r>
          </a:p>
        </p:txBody>
      </p:sp>
      <p:sp>
        <p:nvSpPr>
          <p:cNvPr id="17" name="TextBox 475"/>
          <p:cNvSpPr txBox="1"/>
          <p:nvPr/>
        </p:nvSpPr>
        <p:spPr>
          <a:xfrm>
            <a:off x="530575" y="2736493"/>
            <a:ext cx="3428996" cy="749613"/>
          </a:xfrm>
          <a:prstGeom prst="rect">
            <a:avLst/>
          </a:prstGeom>
          <a:solidFill>
            <a:srgbClr val="DC3C00"/>
          </a:solidFill>
        </p:spPr>
        <p:txBody>
          <a:bodyPr wrap="square" lIns="182832" tIns="182832" rIns="182832" bIns="182832" rtlCol="0" anchor="ctr">
            <a:noAutofit/>
          </a:bodyPr>
          <a:lstStyle/>
          <a:p>
            <a:pPr defTabSz="913675">
              <a:lnSpc>
                <a:spcPct val="90000"/>
              </a:lnSpc>
              <a:spcBef>
                <a:spcPts val="600"/>
              </a:spcBef>
              <a:defRPr/>
            </a:pPr>
            <a:r>
              <a:rPr lang="en-US" kern="0" dirty="0">
                <a:gradFill>
                  <a:gsLst>
                    <a:gs pos="0">
                      <a:srgbClr val="FFFFFF"/>
                    </a:gs>
                    <a:gs pos="100000">
                      <a:srgbClr val="FFFFFF"/>
                    </a:gs>
                  </a:gsLst>
                  <a:lin ang="5400000" scaled="1"/>
                </a:gradFill>
                <a:cs typeface="Segoe UI" panose="020B0502040204020203" pitchFamily="34" charset="0"/>
              </a:rPr>
              <a:t>Rich Query and Transactions </a:t>
            </a:r>
          </a:p>
          <a:p>
            <a:pPr defTabSz="913675">
              <a:lnSpc>
                <a:spcPct val="90000"/>
              </a:lnSpc>
              <a:spcBef>
                <a:spcPts val="600"/>
              </a:spcBef>
              <a:defRPr/>
            </a:pPr>
            <a:r>
              <a:rPr lang="en-US" kern="0" dirty="0">
                <a:gradFill>
                  <a:gsLst>
                    <a:gs pos="0">
                      <a:srgbClr val="FFFFFF"/>
                    </a:gs>
                    <a:gs pos="100000">
                      <a:srgbClr val="FFFFFF"/>
                    </a:gs>
                  </a:gsLst>
                  <a:lin ang="5400000" scaled="1"/>
                </a:gradFill>
                <a:cs typeface="Segoe UI" panose="020B0502040204020203" pitchFamily="34" charset="0"/>
              </a:rPr>
              <a:t>over Schema-free Data</a:t>
            </a:r>
          </a:p>
        </p:txBody>
      </p:sp>
      <p:sp>
        <p:nvSpPr>
          <p:cNvPr id="18" name="TextBox 477"/>
          <p:cNvSpPr txBox="1"/>
          <p:nvPr/>
        </p:nvSpPr>
        <p:spPr>
          <a:xfrm>
            <a:off x="8240713" y="2742381"/>
            <a:ext cx="3429000" cy="752080"/>
          </a:xfrm>
          <a:prstGeom prst="rect">
            <a:avLst/>
          </a:prstGeom>
          <a:solidFill>
            <a:srgbClr val="FF8C00"/>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Rapid Development</a:t>
            </a:r>
          </a:p>
        </p:txBody>
      </p:sp>
      <p:pic>
        <p:nvPicPr>
          <p:cNvPr id="20" name="Picture 26" descr="Dashboard 512x512.png"/>
          <p:cNvPicPr>
            <a:picLocks noChangeAspect="1"/>
          </p:cNvPicPr>
          <p:nvPr/>
        </p:nvPicPr>
        <p:blipFill>
          <a:blip r:embed="rId3" cstate="print">
            <a:biLevel thresh="2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168396" y="2708071"/>
            <a:ext cx="811951" cy="81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 name="Freeform 53"/>
          <p:cNvSpPr>
            <a:spLocks noEditPoints="1"/>
          </p:cNvSpPr>
          <p:nvPr/>
        </p:nvSpPr>
        <p:spPr bwMode="black">
          <a:xfrm flipH="1">
            <a:off x="11060025" y="2825918"/>
            <a:ext cx="518379" cy="585009"/>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bg1"/>
          </a:solidFill>
          <a:ln>
            <a:noFill/>
          </a:ln>
          <a:extLst/>
        </p:spPr>
        <p:txBody>
          <a:bodyPr vert="horz" wrap="square" lIns="91416" tIns="45708" rIns="91416" bIns="45708" numCol="1" anchor="t" anchorCtr="0" compatLnSpc="1">
            <a:prstTxWarp prst="textNoShape">
              <a:avLst/>
            </a:prstTxWarp>
          </a:bodyPr>
          <a:lstStyle/>
          <a:p>
            <a:endParaRPr lang="en-US" sz="1799">
              <a:gradFill>
                <a:gsLst>
                  <a:gs pos="0">
                    <a:srgbClr val="00AEEF">
                      <a:lumMod val="5000"/>
                      <a:lumOff val="95000"/>
                    </a:srgbClr>
                  </a:gs>
                  <a:gs pos="100000">
                    <a:srgbClr val="000000"/>
                  </a:gs>
                </a:gsLst>
                <a:lin ang="5400000" scaled="1"/>
              </a:gradFill>
            </a:endParaRPr>
          </a:p>
        </p:txBody>
      </p:sp>
      <p:pic>
        <p:nvPicPr>
          <p:cNvPr id="25" name="Picture 75"/>
          <p:cNvPicPr>
            <a:picLocks noChangeAspect="1"/>
          </p:cNvPicPr>
          <p:nvPr/>
        </p:nvPicPr>
        <p:blipFill rotWithShape="1">
          <a:blip r:embed="rId5">
            <a:extLst>
              <a:ext uri="{28A0092B-C50C-407E-A947-70E740481C1C}">
                <a14:useLocalDpi xmlns:a14="http://schemas.microsoft.com/office/drawing/2010/main" val="0"/>
              </a:ext>
            </a:extLst>
          </a:blip>
          <a:srcRect t="29644"/>
          <a:stretch/>
        </p:blipFill>
        <p:spPr bwMode="auto">
          <a:xfrm>
            <a:off x="-266057" y="4520995"/>
            <a:ext cx="2799431" cy="236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8"/>
          <p:cNvSpPr>
            <a:spLocks noEditPoints="1"/>
          </p:cNvSpPr>
          <p:nvPr/>
        </p:nvSpPr>
        <p:spPr bwMode="black">
          <a:xfrm rot="5610754">
            <a:off x="3391926" y="2901118"/>
            <a:ext cx="576309" cy="576159"/>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prstClr val="black"/>
              </a:solidFill>
              <a:cs typeface="Segoe UI" panose="020B0502040204020203" pitchFamily="34" charset="0"/>
            </a:endParaRPr>
          </a:p>
        </p:txBody>
      </p:sp>
      <p:sp>
        <p:nvSpPr>
          <p:cNvPr id="54" name="Rectangle 53"/>
          <p:cNvSpPr/>
          <p:nvPr/>
        </p:nvSpPr>
        <p:spPr bwMode="auto">
          <a:xfrm>
            <a:off x="2935231" y="5296145"/>
            <a:ext cx="3728190" cy="109892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r>
              <a:rPr lang="en-US" sz="2000" u="sng" kern="0" dirty="0">
                <a:solidFill>
                  <a:srgbClr val="000000">
                    <a:lumMod val="65000"/>
                    <a:lumOff val="35000"/>
                  </a:srgbClr>
                </a:solidFill>
                <a:cs typeface="Segoe UI" panose="020B0502040204020203" pitchFamily="34" charset="0"/>
              </a:rPr>
              <a:t>Release Timing</a:t>
            </a: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Public Preview: August 21, 2014</a:t>
            </a: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GA: H2 FY15</a:t>
            </a:r>
          </a:p>
        </p:txBody>
      </p:sp>
    </p:spTree>
    <p:extLst>
      <p:ext uri="{BB962C8B-B14F-4D97-AF65-F5344CB8AC3E}">
        <p14:creationId xmlns:p14="http://schemas.microsoft.com/office/powerpoint/2010/main" val="351026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64516" y="830460"/>
            <a:ext cx="5279070" cy="3988784"/>
          </a:xfrm>
          <a:prstGeom prst="rect">
            <a:avLst/>
          </a:prstGeom>
          <a:noFill/>
        </p:spPr>
        <p:txBody>
          <a:bodyPr wrap="square" lIns="182880" tIns="146304" rIns="182880" bIns="146304" rtlCol="0">
            <a:spAutoFit/>
          </a:bodyPr>
          <a:lstStyle/>
          <a:p>
            <a:pPr defTabSz="932419" fontAlgn="base">
              <a:spcBef>
                <a:spcPct val="0"/>
              </a:spcBef>
              <a:spcAft>
                <a:spcPct val="0"/>
              </a:spcAft>
            </a:pPr>
            <a:r>
              <a:rPr lang="en-US" sz="1600" dirty="0">
                <a:solidFill>
                  <a:srgbClr val="969696">
                    <a:lumMod val="50000"/>
                  </a:srgbClr>
                </a:solidFill>
                <a:latin typeface="Segoe UI Light"/>
              </a:rPr>
              <a:t>Query over heterogeneous documents </a:t>
            </a:r>
            <a:r>
              <a:rPr lang="en-US" sz="1600" u="sng" dirty="0">
                <a:solidFill>
                  <a:srgbClr val="969696">
                    <a:lumMod val="50000"/>
                  </a:srgbClr>
                </a:solidFill>
                <a:latin typeface="Segoe UI Light"/>
              </a:rPr>
              <a:t>without defining schema or managing indexes</a:t>
            </a:r>
          </a:p>
          <a:p>
            <a:pPr defTabSz="932419" fontAlgn="base">
              <a:spcBef>
                <a:spcPct val="0"/>
              </a:spcBef>
              <a:spcAft>
                <a:spcPct val="0"/>
              </a:spcAft>
            </a:pPr>
            <a:endParaRPr lang="en-US" sz="1600" dirty="0">
              <a:solidFill>
                <a:srgbClr val="969696">
                  <a:lumMod val="50000"/>
                </a:srgbClr>
              </a:solidFill>
              <a:latin typeface="Segoe UI Light"/>
            </a:endParaRP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Query arbitrary paths, properties and values without specifying secondary indexes or indexing hints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Execute queries with consistent results in the face of sustained writes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Query through fluent language integration including LINQ for .NET developers and a “document oriented“ SQL grammar for traditional SQL developers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Extend query execution through application supplied JavaScript UDFs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Supported SQL features at Preview; predicates, iterations (arrays), sub-queries, logical operators, UDFs, intra-document JOINs, JSON transforms</a:t>
            </a:r>
          </a:p>
        </p:txBody>
      </p:sp>
      <p:sp>
        <p:nvSpPr>
          <p:cNvPr id="11" name="Content Placeholder 2"/>
          <p:cNvSpPr txBox="1">
            <a:spLocks/>
          </p:cNvSpPr>
          <p:nvPr/>
        </p:nvSpPr>
        <p:spPr>
          <a:xfrm>
            <a:off x="6069290" y="456397"/>
            <a:ext cx="5856608" cy="2655919"/>
          </a:xfrm>
          <a:prstGeom prst="rect">
            <a:avLst/>
          </a:prstGeom>
          <a:solidFill>
            <a:sysClr val="windowText" lastClr="000000">
              <a:lumMod val="60000"/>
              <a:lumOff val="40000"/>
            </a:sys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a:t>
            </a:r>
            <a:r>
              <a:rPr lang="en-US" sz="1000" dirty="0" err="1">
                <a:solidFill>
                  <a:srgbClr val="FFFFFF"/>
                </a:solidFill>
                <a:latin typeface="Consolas" panose="020B0609020204030204" pitchFamily="49" charset="0"/>
                <a:cs typeface="Consolas" panose="020B0609020204030204" pitchFamily="49" charset="0"/>
              </a:rPr>
              <a:t>book.Title</a:t>
            </a:r>
            <a:r>
              <a:rPr lang="en-US" sz="1000" dirty="0">
                <a:solidFill>
                  <a:srgbClr val="FFFFFF"/>
                </a:solidFill>
                <a:latin typeface="Consolas" panose="020B0609020204030204" pitchFamily="49" charset="0"/>
                <a:cs typeface="Consolas" panose="020B0609020204030204" pitchFamily="49" charset="0"/>
              </a:rPr>
              <a:t> lookup against automatic server index</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book.Title == "War and Peace" </a:t>
            </a:r>
            <a:br>
              <a:rPr lang="en-US" sz="1000" dirty="0">
                <a:solidFill>
                  <a:srgbClr val="FFFFFF"/>
                </a:solidFill>
                <a:latin typeface="Consolas" panose="020B0609020204030204" pitchFamily="49" charset="0"/>
                <a:cs typeface="Consolas" panose="020B0609020204030204" pitchFamily="49" charset="0"/>
              </a:rPr>
            </a:br>
            <a:r>
              <a:rPr lang="en-US" sz="1000" dirty="0">
                <a:solidFill>
                  <a:srgbClr val="FFFFFF"/>
                </a:solidFill>
                <a:latin typeface="Consolas" panose="020B0609020204030204" pitchFamily="49" charset="0"/>
                <a:cs typeface="Consolas" panose="020B0609020204030204" pitchFamily="49" charset="0"/>
              </a:rPr>
              <a:t>select book; </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Nested </a:t>
            </a:r>
            <a:r>
              <a:rPr lang="en-US" sz="1000" dirty="0" err="1">
                <a:solidFill>
                  <a:srgbClr val="FFFFFF"/>
                </a:solidFill>
                <a:latin typeface="Consolas" panose="020B0609020204030204" pitchFamily="49" charset="0"/>
                <a:cs typeface="Consolas" panose="020B0609020204030204" pitchFamily="49" charset="0"/>
              </a:rPr>
              <a:t>book.Author.Name</a:t>
            </a:r>
            <a:r>
              <a:rPr lang="en-US" sz="1000" dirty="0">
                <a:solidFill>
                  <a:srgbClr val="FFFFFF"/>
                </a:solidFill>
                <a:latin typeface="Consolas" panose="020B0609020204030204" pitchFamily="49" charset="0"/>
                <a:cs typeface="Consolas" panose="020B0609020204030204" pitchFamily="49" charset="0"/>
              </a:rPr>
              <a:t> also indexed!</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book.Author.Name == "Leo Tolstoy" </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book.Author</a:t>
            </a:r>
            <a:r>
              <a:rPr lang="en-US" sz="1000" dirty="0">
                <a:solidFill>
                  <a:srgbClr val="FFFFFF"/>
                </a:solidFill>
                <a:latin typeface="Consolas" panose="020B0609020204030204" pitchFamily="49" charset="0"/>
                <a:cs typeface="Consolas" panose="020B0609020204030204" pitchFamily="49" charset="0"/>
              </a:rPr>
              <a:t>;</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Array lookups</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book.Languages.Any(</a:t>
            </a:r>
            <a:r>
              <a:rPr lang="en-US" sz="1000" dirty="0" err="1">
                <a:solidFill>
                  <a:srgbClr val="FFFFFF"/>
                </a:solidFill>
                <a:latin typeface="Consolas" panose="020B0609020204030204" pitchFamily="49" charset="0"/>
                <a:cs typeface="Consolas" panose="020B0609020204030204" pitchFamily="49" charset="0"/>
              </a:rPr>
              <a:t>lng</a:t>
            </a:r>
            <a:r>
              <a:rPr lang="en-US" sz="1000" dirty="0">
                <a:solidFill>
                  <a:srgbClr val="FFFFFF"/>
                </a:solidFill>
                <a:latin typeface="Consolas" panose="020B0609020204030204" pitchFamily="49" charset="0"/>
                <a:cs typeface="Consolas" panose="020B0609020204030204" pitchFamily="49" charset="0"/>
              </a:rPr>
              <a:t> =&gt; (lng.Name == "English"))</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book;</a:t>
            </a:r>
          </a:p>
        </p:txBody>
      </p:sp>
      <p:sp>
        <p:nvSpPr>
          <p:cNvPr id="12" name="Content Placeholder 2"/>
          <p:cNvSpPr txBox="1">
            <a:spLocks/>
          </p:cNvSpPr>
          <p:nvPr/>
        </p:nvSpPr>
        <p:spPr>
          <a:xfrm>
            <a:off x="6069289" y="3535315"/>
            <a:ext cx="5856610" cy="2883590"/>
          </a:xfrm>
          <a:prstGeom prst="rect">
            <a:avLst/>
          </a:prstGeom>
          <a:solidFill>
            <a:sysClr val="windowText" lastClr="000000">
              <a:lumMod val="60000"/>
              <a:lumOff val="40000"/>
            </a:sys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Nested lookup against index</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B.Author</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B.Author.Name</a:t>
            </a:r>
            <a:r>
              <a:rPr lang="en-US" sz="1000" dirty="0">
                <a:solidFill>
                  <a:srgbClr val="FFFFFF"/>
                </a:solidFill>
                <a:latin typeface="Consolas" panose="020B0609020204030204" pitchFamily="49" charset="0"/>
                <a:cs typeface="Consolas" panose="020B0609020204030204" pitchFamily="49" charset="0"/>
              </a:rPr>
              <a:t> = "Leo Tolstoy"</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Transformation, Filters, Array access</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 Name: </a:t>
            </a:r>
            <a:r>
              <a:rPr lang="en-US" sz="1000" dirty="0" err="1">
                <a:solidFill>
                  <a:srgbClr val="FFFFFF"/>
                </a:solidFill>
                <a:latin typeface="Consolas" panose="020B0609020204030204" pitchFamily="49" charset="0"/>
                <a:cs typeface="Consolas" panose="020B0609020204030204" pitchFamily="49" charset="0"/>
              </a:rPr>
              <a:t>B.Title</a:t>
            </a:r>
            <a:r>
              <a:rPr lang="en-US" sz="1000" dirty="0">
                <a:solidFill>
                  <a:srgbClr val="FFFFFF"/>
                </a:solidFill>
                <a:latin typeface="Consolas" panose="020B0609020204030204" pitchFamily="49" charset="0"/>
                <a:cs typeface="Consolas" panose="020B0609020204030204" pitchFamily="49" charset="0"/>
              </a:rPr>
              <a:t>, Author: </a:t>
            </a:r>
            <a:r>
              <a:rPr lang="en-US" sz="1000" dirty="0" err="1">
                <a:solidFill>
                  <a:srgbClr val="FFFFFF"/>
                </a:solidFill>
                <a:latin typeface="Consolas" panose="020B0609020204030204" pitchFamily="49" charset="0"/>
                <a:cs typeface="Consolas" panose="020B0609020204030204" pitchFamily="49" charset="0"/>
              </a:rPr>
              <a:t>B.Author.Name</a:t>
            </a:r>
            <a:r>
              <a:rPr lang="en-US" sz="1000" dirty="0">
                <a:solidFill>
                  <a:srgbClr val="FFFFFF"/>
                </a:solidFill>
                <a:latin typeface="Consolas" panose="020B0609020204030204" pitchFamily="49" charset="0"/>
                <a:cs typeface="Consolas" panose="020B0609020204030204" pitchFamily="49" charset="0"/>
              </a:rPr>
              <a:t> }</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B.Price</a:t>
            </a:r>
            <a:r>
              <a:rPr lang="en-US" sz="1000" dirty="0">
                <a:solidFill>
                  <a:srgbClr val="FFFFFF"/>
                </a:solidFill>
                <a:latin typeface="Consolas" panose="020B0609020204030204" pitchFamily="49" charset="0"/>
                <a:cs typeface="Consolas" panose="020B0609020204030204" pitchFamily="49" charset="0"/>
              </a:rPr>
              <a:t> &gt; 10 AND </a:t>
            </a:r>
            <a:r>
              <a:rPr lang="en-US" sz="1000" dirty="0" err="1">
                <a:solidFill>
                  <a:srgbClr val="FFFFFF"/>
                </a:solidFill>
                <a:latin typeface="Consolas" panose="020B0609020204030204" pitchFamily="49" charset="0"/>
                <a:cs typeface="Consolas" panose="020B0609020204030204" pitchFamily="49" charset="0"/>
              </a:rPr>
              <a:t>B.Language</a:t>
            </a:r>
            <a:r>
              <a:rPr lang="en-US" sz="1000" dirty="0">
                <a:solidFill>
                  <a:srgbClr val="FFFFFF"/>
                </a:solidFill>
                <a:latin typeface="Consolas" panose="020B0609020204030204" pitchFamily="49" charset="0"/>
                <a:cs typeface="Consolas" panose="020B0609020204030204" pitchFamily="49" charset="0"/>
              </a:rPr>
              <a:t>[0] = "English"</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Joins, User Defined Functions (UDF)</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CalculateRegionalTax</a:t>
            </a:r>
            <a:r>
              <a:rPr lang="en-US" sz="1000" dirty="0">
                <a:solidFill>
                  <a:srgbClr val="FFFFFF"/>
                </a:solidFill>
                <a:latin typeface="Consolas" panose="020B0609020204030204" pitchFamily="49" charset="0"/>
                <a:cs typeface="Consolas" panose="020B0609020204030204" pitchFamily="49" charset="0"/>
              </a:rPr>
              <a:t>(</a:t>
            </a:r>
            <a:r>
              <a:rPr lang="en-US" sz="1000" dirty="0" err="1">
                <a:solidFill>
                  <a:srgbClr val="FFFFFF"/>
                </a:solidFill>
                <a:latin typeface="Consolas" panose="020B0609020204030204" pitchFamily="49" charset="0"/>
                <a:cs typeface="Consolas" panose="020B0609020204030204" pitchFamily="49" charset="0"/>
              </a:rPr>
              <a:t>B.Price</a:t>
            </a:r>
            <a:r>
              <a:rPr lang="en-US" sz="1000" dirty="0">
                <a:solidFill>
                  <a:srgbClr val="FFFFFF"/>
                </a:solidFill>
                <a:latin typeface="Consolas" panose="020B0609020204030204" pitchFamily="49" charset="0"/>
                <a:cs typeface="Consolas" panose="020B0609020204030204" pitchFamily="49" charset="0"/>
              </a:rPr>
              <a:t>, "USA", "WA")</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JOIN L IN </a:t>
            </a:r>
            <a:r>
              <a:rPr lang="en-US" sz="1000" dirty="0" err="1">
                <a:solidFill>
                  <a:srgbClr val="FFFFFF"/>
                </a:solidFill>
                <a:latin typeface="Consolas" panose="020B0609020204030204" pitchFamily="49" charset="0"/>
                <a:cs typeface="Consolas" panose="020B0609020204030204" pitchFamily="49" charset="0"/>
              </a:rPr>
              <a:t>B.Languages</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L.Language</a:t>
            </a:r>
            <a:r>
              <a:rPr lang="en-US" sz="1000" dirty="0">
                <a:solidFill>
                  <a:srgbClr val="FFFFFF"/>
                </a:solidFill>
                <a:latin typeface="Consolas" panose="020B0609020204030204" pitchFamily="49" charset="0"/>
                <a:cs typeface="Consolas" panose="020B0609020204030204" pitchFamily="49" charset="0"/>
              </a:rPr>
              <a:t> = "Russian"</a:t>
            </a:r>
          </a:p>
          <a:p>
            <a:pPr marL="0" indent="0">
              <a:buFont typeface="Arial" pitchFamily="34" charset="0"/>
              <a:buNone/>
              <a:defRPr/>
            </a:pPr>
            <a:endParaRPr lang="en-US" sz="1000" dirty="0">
              <a:solidFill>
                <a:srgbClr val="FF0000"/>
              </a:solidFill>
              <a:latin typeface="Calibri Light" panose="020F0302020204030204"/>
              <a:cs typeface="Consolas" pitchFamily="49" charset="0"/>
            </a:endParaRPr>
          </a:p>
          <a:p>
            <a:pPr marL="0" indent="0">
              <a:buFont typeface="Arial" pitchFamily="34" charset="0"/>
              <a:buNone/>
              <a:defRPr/>
            </a:pPr>
            <a:endParaRPr lang="en-US" sz="900" dirty="0">
              <a:solidFill>
                <a:prstClr val="white"/>
              </a:solidFill>
              <a:latin typeface="Calibri Light" panose="020F0302020204030204"/>
              <a:cs typeface="Consolas" pitchFamily="49" charset="0"/>
            </a:endParaRPr>
          </a:p>
          <a:p>
            <a:pPr marL="0" indent="0">
              <a:buFont typeface="Arial" pitchFamily="34" charset="0"/>
              <a:buNone/>
              <a:defRPr/>
            </a:pPr>
            <a:endParaRPr lang="en-US" sz="900" dirty="0">
              <a:solidFill>
                <a:prstClr val="white"/>
              </a:solidFill>
              <a:latin typeface="Consolas" pitchFamily="49" charset="0"/>
              <a:cs typeface="Consolas" pitchFamily="49" charset="0"/>
            </a:endParaRPr>
          </a:p>
          <a:p>
            <a:pPr marL="0" indent="0">
              <a:buFont typeface="Arial" pitchFamily="34" charset="0"/>
              <a:buNone/>
              <a:defRPr/>
            </a:pPr>
            <a:r>
              <a:rPr lang="en-US" sz="900" dirty="0">
                <a:solidFill>
                  <a:prstClr val="white"/>
                </a:solidFill>
                <a:latin typeface="Consolas" pitchFamily="49" charset="0"/>
                <a:cs typeface="Consolas" pitchFamily="49" charset="0"/>
              </a:rPr>
              <a:t> </a:t>
            </a:r>
          </a:p>
        </p:txBody>
      </p:sp>
      <p:sp>
        <p:nvSpPr>
          <p:cNvPr id="13" name="TextBox 12"/>
          <p:cNvSpPr txBox="1"/>
          <p:nvPr/>
        </p:nvSpPr>
        <p:spPr>
          <a:xfrm>
            <a:off x="5926673" y="11173"/>
            <a:ext cx="6148471" cy="544765"/>
          </a:xfrm>
          <a:prstGeom prst="rect">
            <a:avLst/>
          </a:prstGeom>
          <a:noFill/>
        </p:spPr>
        <p:txBody>
          <a:bodyPr wrap="square" lIns="182880" tIns="146304" rIns="182880" bIns="146304" rtlCol="0">
            <a:spAutoFit/>
          </a:bodyPr>
          <a:lstStyle/>
          <a:p>
            <a:pPr>
              <a:lnSpc>
                <a:spcPct val="90000"/>
              </a:lnSpc>
            </a:pPr>
            <a:r>
              <a:rPr lang="en-US" dirty="0">
                <a:solidFill>
                  <a:srgbClr val="969696">
                    <a:lumMod val="75000"/>
                  </a:srgbClr>
                </a:solidFill>
                <a:latin typeface="Segoe UI Light"/>
              </a:rPr>
              <a:t>LINQ Query</a:t>
            </a:r>
          </a:p>
        </p:txBody>
      </p:sp>
      <p:sp>
        <p:nvSpPr>
          <p:cNvPr id="14" name="TextBox 13"/>
          <p:cNvSpPr txBox="1"/>
          <p:nvPr/>
        </p:nvSpPr>
        <p:spPr>
          <a:xfrm>
            <a:off x="5926674" y="3090088"/>
            <a:ext cx="6148471" cy="544765"/>
          </a:xfrm>
          <a:prstGeom prst="rect">
            <a:avLst/>
          </a:prstGeom>
          <a:noFill/>
        </p:spPr>
        <p:txBody>
          <a:bodyPr wrap="square" lIns="182880" tIns="146304" rIns="182880" bIns="146304" rtlCol="0">
            <a:spAutoFit/>
          </a:bodyPr>
          <a:lstStyle/>
          <a:p>
            <a:pPr>
              <a:lnSpc>
                <a:spcPct val="90000"/>
              </a:lnSpc>
            </a:pPr>
            <a:r>
              <a:rPr lang="en-US" dirty="0">
                <a:solidFill>
                  <a:srgbClr val="969696">
                    <a:lumMod val="75000"/>
                  </a:srgbClr>
                </a:solidFill>
                <a:latin typeface="Segoe UI Light"/>
              </a:rPr>
              <a:t>SQL Query Grammar</a:t>
            </a:r>
          </a:p>
        </p:txBody>
      </p:sp>
      <p:sp>
        <p:nvSpPr>
          <p:cNvPr id="15" name="TextBox 14"/>
          <p:cNvSpPr txBox="1"/>
          <p:nvPr/>
        </p:nvSpPr>
        <p:spPr>
          <a:xfrm>
            <a:off x="264516" y="4705746"/>
            <a:ext cx="5279070" cy="1772793"/>
          </a:xfrm>
          <a:prstGeom prst="rect">
            <a:avLst/>
          </a:prstGeom>
          <a:noFill/>
        </p:spPr>
        <p:txBody>
          <a:bodyPr wrap="square" lIns="182880" tIns="146304" rIns="182880" bIns="146304" rtlCol="0">
            <a:spAutoFit/>
          </a:bodyPr>
          <a:lstStyle/>
          <a:p>
            <a:pPr defTabSz="932419" fontAlgn="base">
              <a:spcBef>
                <a:spcPct val="0"/>
              </a:spcBef>
              <a:spcAft>
                <a:spcPct val="0"/>
              </a:spcAft>
            </a:pPr>
            <a:r>
              <a:rPr lang="en-US" sz="1600" dirty="0">
                <a:solidFill>
                  <a:srgbClr val="969696">
                    <a:lumMod val="50000"/>
                  </a:srgbClr>
                </a:solidFill>
                <a:latin typeface="Segoe UI Light"/>
              </a:rPr>
              <a:t>The “write” index for consistent queries</a:t>
            </a:r>
          </a:p>
          <a:p>
            <a:pPr marL="285750" indent="-285750">
              <a:buFont typeface="Wingdings" panose="05000000000000000000" pitchFamily="2" charset="2"/>
              <a:buChar char="§"/>
            </a:pPr>
            <a:r>
              <a:rPr lang="en-US" sz="1600" dirty="0">
                <a:solidFill>
                  <a:srgbClr val="969696">
                    <a:lumMod val="50000"/>
                  </a:srgbClr>
                </a:solidFill>
                <a:latin typeface="Segoe UI Light"/>
              </a:rPr>
              <a:t>highly concurrent, lock free, log structured indexing technology developed with Microsoft Research</a:t>
            </a:r>
          </a:p>
          <a:p>
            <a:pPr marL="285750" indent="-285750">
              <a:buFont typeface="Wingdings" panose="05000000000000000000" pitchFamily="2" charset="2"/>
              <a:buChar char="§"/>
            </a:pPr>
            <a:r>
              <a:rPr lang="en-US" sz="1600" dirty="0">
                <a:solidFill>
                  <a:srgbClr val="969696">
                    <a:lumMod val="50000"/>
                  </a:srgbClr>
                </a:solidFill>
                <a:latin typeface="Segoe UI Light"/>
              </a:rPr>
              <a:t>Optimized for SSD (works well for HDD)</a:t>
            </a:r>
          </a:p>
          <a:p>
            <a:pPr marL="285750" indent="-285750">
              <a:buFont typeface="Wingdings" panose="05000000000000000000" pitchFamily="2" charset="2"/>
              <a:buChar char="§"/>
            </a:pPr>
            <a:r>
              <a:rPr lang="en-US" sz="1600" dirty="0">
                <a:solidFill>
                  <a:srgbClr val="969696">
                    <a:lumMod val="50000"/>
                  </a:srgbClr>
                </a:solidFill>
                <a:latin typeface="Segoe UI Light"/>
              </a:rPr>
              <a:t>Resource governed for tenant isolation</a:t>
            </a:r>
          </a:p>
          <a:p>
            <a:pPr defTabSz="932419" fontAlgn="base">
              <a:spcBef>
                <a:spcPct val="0"/>
              </a:spcBef>
              <a:spcAft>
                <a:spcPct val="0"/>
              </a:spcAft>
            </a:pPr>
            <a:endParaRPr lang="en-US" sz="1600" dirty="0">
              <a:solidFill>
                <a:srgbClr val="969696">
                  <a:lumMod val="50000"/>
                </a:srgbClr>
              </a:solidFill>
              <a:latin typeface="Segoe UI Light"/>
            </a:endParaRPr>
          </a:p>
        </p:txBody>
      </p:sp>
      <p:sp>
        <p:nvSpPr>
          <p:cNvPr id="1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Query</a:t>
            </a:r>
          </a:p>
        </p:txBody>
      </p:sp>
      <p:grpSp>
        <p:nvGrpSpPr>
          <p:cNvPr id="20" name="Group 2"/>
          <p:cNvGrpSpPr/>
          <p:nvPr/>
        </p:nvGrpSpPr>
        <p:grpSpPr>
          <a:xfrm>
            <a:off x="-2044" y="6513076"/>
            <a:ext cx="12194043" cy="354000"/>
            <a:chOff x="2577137" y="4571778"/>
            <a:chExt cx="9101124" cy="1390560"/>
          </a:xfrm>
        </p:grpSpPr>
        <p:sp>
          <p:nvSpPr>
            <p:cNvPr id="21" name="TextBox 4"/>
            <p:cNvSpPr txBox="1"/>
            <p:nvPr/>
          </p:nvSpPr>
          <p:spPr>
            <a:xfrm>
              <a:off x="2577137" y="4571778"/>
              <a:ext cx="3034890" cy="1390458"/>
            </a:xfrm>
            <a:prstGeom prst="rect">
              <a:avLst/>
            </a:prstGeom>
            <a:solidFill>
              <a:srgbClr val="910091"/>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22" name="TextBox 6"/>
            <p:cNvSpPr txBox="1"/>
            <p:nvPr/>
          </p:nvSpPr>
          <p:spPr>
            <a:xfrm>
              <a:off x="5612027" y="4572324"/>
              <a:ext cx="6066234" cy="1390014"/>
            </a:xfrm>
            <a:prstGeom prst="rect">
              <a:avLst/>
            </a:prstGeom>
            <a:solidFill>
              <a:srgbClr val="6D006D"/>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459200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buNone/>
            </a:pPr>
            <a:r>
              <a:rPr lang="en-US" sz="3600" dirty="0"/>
              <a:t>Entity can have up to 255 properties</a:t>
            </a:r>
          </a:p>
          <a:p>
            <a:pPr marL="0" indent="0">
              <a:buNone/>
            </a:pPr>
            <a:r>
              <a:rPr lang="en-US" sz="3600" dirty="0"/>
              <a:t>Up to 1MB per entity</a:t>
            </a:r>
          </a:p>
        </p:txBody>
      </p:sp>
    </p:spTree>
    <p:extLst>
      <p:ext uri="{BB962C8B-B14F-4D97-AF65-F5344CB8AC3E}">
        <p14:creationId xmlns:p14="http://schemas.microsoft.com/office/powerpoint/2010/main" val="68944687"/>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911587" y="1241422"/>
            <a:ext cx="6148471" cy="517065"/>
          </a:xfrm>
          <a:prstGeom prst="rect">
            <a:avLst/>
          </a:prstGeom>
          <a:noFill/>
        </p:spPr>
        <p:txBody>
          <a:bodyPr wrap="square" lIns="182880" tIns="146304" rIns="182880" bIns="146304" rtlCol="0">
            <a:spAutoFit/>
          </a:bodyPr>
          <a:lstStyle/>
          <a:p>
            <a:pPr>
              <a:lnSpc>
                <a:spcPct val="90000"/>
              </a:lnSpc>
            </a:pPr>
            <a:r>
              <a:rPr lang="en-US" sz="1600" dirty="0">
                <a:gradFill>
                  <a:gsLst>
                    <a:gs pos="2917">
                      <a:prstClr val="black"/>
                    </a:gs>
                    <a:gs pos="30000">
                      <a:prstClr val="black"/>
                    </a:gs>
                  </a:gsLst>
                  <a:lin ang="5400000" scaled="0"/>
                </a:gradFill>
                <a:latin typeface="Segoe UI Light"/>
              </a:rPr>
              <a:t>Stored Procedures</a:t>
            </a:r>
          </a:p>
        </p:txBody>
      </p:sp>
      <p:sp>
        <p:nvSpPr>
          <p:cNvPr id="11" name="Content Placeholder 2"/>
          <p:cNvSpPr txBox="1">
            <a:spLocks/>
          </p:cNvSpPr>
          <p:nvPr/>
        </p:nvSpPr>
        <p:spPr>
          <a:xfrm>
            <a:off x="313097" y="1212431"/>
            <a:ext cx="5470960" cy="45639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969696">
                    <a:lumMod val="50000"/>
                  </a:srgbClr>
                </a:solidFill>
                <a:latin typeface="Segoe UI Light"/>
                <a:cs typeface="Segoe UI" panose="020B0502040204020203" pitchFamily="34" charset="0"/>
              </a:rPr>
              <a:t>Familiar Programming Model</a:t>
            </a:r>
          </a:p>
          <a:p>
            <a:pPr lvl="1"/>
            <a:r>
              <a:rPr lang="en-US" sz="1600" dirty="0">
                <a:solidFill>
                  <a:srgbClr val="969696">
                    <a:lumMod val="50000"/>
                  </a:srgbClr>
                </a:solidFill>
                <a:latin typeface="Segoe UI Light"/>
                <a:cs typeface="Segoe UI" panose="020B0502040204020203" pitchFamily="34" charset="0"/>
              </a:rPr>
              <a:t>Stored Procedures</a:t>
            </a:r>
          </a:p>
          <a:p>
            <a:pPr lvl="1"/>
            <a:r>
              <a:rPr lang="en-US" sz="1600" dirty="0">
                <a:solidFill>
                  <a:srgbClr val="969696">
                    <a:lumMod val="50000"/>
                  </a:srgbClr>
                </a:solidFill>
                <a:latin typeface="Segoe UI Light"/>
                <a:cs typeface="Segoe UI" panose="020B0502040204020203" pitchFamily="34" charset="0"/>
              </a:rPr>
              <a:t>Triggers</a:t>
            </a:r>
          </a:p>
          <a:p>
            <a:pPr lvl="1"/>
            <a:r>
              <a:rPr lang="en-US" sz="1600" dirty="0">
                <a:solidFill>
                  <a:srgbClr val="969696">
                    <a:lumMod val="50000"/>
                  </a:srgbClr>
                </a:solidFill>
                <a:latin typeface="Segoe UI Light"/>
                <a:cs typeface="Segoe UI" panose="020B0502040204020203" pitchFamily="34" charset="0"/>
              </a:rPr>
              <a:t>UDFs</a:t>
            </a:r>
          </a:p>
          <a:p>
            <a:r>
              <a:rPr lang="en-US" sz="1800" dirty="0">
                <a:solidFill>
                  <a:srgbClr val="969696">
                    <a:lumMod val="50000"/>
                  </a:srgbClr>
                </a:solidFill>
                <a:latin typeface="Segoe UI Light"/>
                <a:cs typeface="Segoe UI" panose="020B0502040204020203" pitchFamily="34" charset="0"/>
              </a:rPr>
              <a:t>Language Integrated transactions</a:t>
            </a:r>
          </a:p>
          <a:p>
            <a:pPr lvl="1"/>
            <a:r>
              <a:rPr lang="en-US" sz="1600" dirty="0">
                <a:solidFill>
                  <a:srgbClr val="969696">
                    <a:lumMod val="50000"/>
                  </a:srgbClr>
                </a:solidFill>
                <a:latin typeface="Segoe UI Light"/>
                <a:cs typeface="Segoe UI" panose="020B0502040204020203" pitchFamily="34" charset="0"/>
              </a:rPr>
              <a:t>JavaScript as a modern day T-SQL</a:t>
            </a:r>
          </a:p>
          <a:p>
            <a:pPr lvl="1"/>
            <a:r>
              <a:rPr lang="en-US" sz="1600" dirty="0">
                <a:solidFill>
                  <a:srgbClr val="969696">
                    <a:lumMod val="50000"/>
                  </a:srgbClr>
                </a:solidFill>
                <a:latin typeface="Segoe UI Light"/>
                <a:cs typeface="Segoe UI" panose="020B0502040204020203" pitchFamily="34" charset="0"/>
              </a:rPr>
              <a:t>The entire procedure is wrapped </a:t>
            </a:r>
            <a:br>
              <a:rPr lang="en-US" sz="1600" dirty="0">
                <a:solidFill>
                  <a:srgbClr val="969696">
                    <a:lumMod val="50000"/>
                  </a:srgbClr>
                </a:solidFill>
                <a:latin typeface="Segoe UI Light"/>
                <a:cs typeface="Segoe UI" panose="020B0502040204020203" pitchFamily="34" charset="0"/>
              </a:rPr>
            </a:br>
            <a:r>
              <a:rPr lang="en-US" sz="1600" dirty="0">
                <a:solidFill>
                  <a:srgbClr val="969696">
                    <a:lumMod val="50000"/>
                  </a:srgbClr>
                </a:solidFill>
                <a:latin typeface="Segoe UI Light"/>
                <a:cs typeface="Segoe UI" panose="020B0502040204020203" pitchFamily="34" charset="0"/>
              </a:rPr>
              <a:t>in an implicit ACID transaction</a:t>
            </a:r>
          </a:p>
          <a:p>
            <a:pPr lvl="1"/>
            <a:r>
              <a:rPr lang="en-US" sz="1600" dirty="0">
                <a:solidFill>
                  <a:srgbClr val="969696">
                    <a:lumMod val="50000"/>
                  </a:srgbClr>
                </a:solidFill>
                <a:latin typeface="Segoe UI Light"/>
                <a:cs typeface="Segoe UI" panose="020B0502040204020203" pitchFamily="34" charset="0"/>
              </a:rPr>
              <a:t>JavaScript </a:t>
            </a:r>
            <a:r>
              <a:rPr lang="en-US" sz="1600" i="1" dirty="0">
                <a:solidFill>
                  <a:srgbClr val="969696">
                    <a:lumMod val="50000"/>
                  </a:srgbClr>
                </a:solidFill>
                <a:latin typeface="Segoe UI Light"/>
                <a:cs typeface="Segoe UI" panose="020B0502040204020203" pitchFamily="34" charset="0"/>
              </a:rPr>
              <a:t>throw </a:t>
            </a:r>
            <a:r>
              <a:rPr lang="en-US" sz="1600" dirty="0">
                <a:solidFill>
                  <a:srgbClr val="969696">
                    <a:lumMod val="50000"/>
                  </a:srgbClr>
                </a:solidFill>
                <a:latin typeface="Segoe UI Light"/>
                <a:cs typeface="Segoe UI" panose="020B0502040204020203" pitchFamily="34" charset="0"/>
              </a:rPr>
              <a:t>statement results </a:t>
            </a:r>
            <a:br>
              <a:rPr lang="en-US" sz="1600" dirty="0">
                <a:solidFill>
                  <a:srgbClr val="969696">
                    <a:lumMod val="50000"/>
                  </a:srgbClr>
                </a:solidFill>
                <a:latin typeface="Segoe UI Light"/>
                <a:cs typeface="Segoe UI" panose="020B0502040204020203" pitchFamily="34" charset="0"/>
              </a:rPr>
            </a:br>
            <a:r>
              <a:rPr lang="en-US" sz="1600" dirty="0">
                <a:solidFill>
                  <a:srgbClr val="969696">
                    <a:lumMod val="50000"/>
                  </a:srgbClr>
                </a:solidFill>
                <a:latin typeface="Segoe UI Light"/>
                <a:cs typeface="Segoe UI" panose="020B0502040204020203" pitchFamily="34" charset="0"/>
              </a:rPr>
              <a:t>into aborting the transaction</a:t>
            </a:r>
          </a:p>
          <a:p>
            <a:pPr lvl="1"/>
            <a:r>
              <a:rPr lang="en-US" sz="1600" dirty="0">
                <a:solidFill>
                  <a:srgbClr val="969696">
                    <a:lumMod val="50000"/>
                  </a:srgbClr>
                </a:solidFill>
                <a:latin typeface="Segoe UI Light"/>
                <a:cs typeface="Segoe UI" panose="020B0502040204020203" pitchFamily="34" charset="0"/>
              </a:rPr>
              <a:t>Pre-compiled on registration</a:t>
            </a:r>
          </a:p>
          <a:p>
            <a:r>
              <a:rPr lang="en-US" sz="1800" dirty="0">
                <a:solidFill>
                  <a:srgbClr val="969696">
                    <a:lumMod val="50000"/>
                  </a:srgbClr>
                </a:solidFill>
                <a:latin typeface="Segoe UI Light"/>
                <a:cs typeface="Segoe UI" panose="020B0502040204020203" pitchFamily="34" charset="0"/>
              </a:rPr>
              <a:t>Resource Governed &amp; Sandboxed</a:t>
            </a:r>
          </a:p>
          <a:p>
            <a:pPr lvl="1"/>
            <a:r>
              <a:rPr lang="en-US" sz="1600" dirty="0">
                <a:solidFill>
                  <a:srgbClr val="969696">
                    <a:lumMod val="50000"/>
                  </a:srgbClr>
                </a:solidFill>
                <a:latin typeface="Segoe UI Light"/>
                <a:cs typeface="Segoe UI" panose="020B0502040204020203" pitchFamily="34" charset="0"/>
              </a:rPr>
              <a:t>No imports are allowed</a:t>
            </a:r>
          </a:p>
          <a:p>
            <a:pPr lvl="1"/>
            <a:r>
              <a:rPr lang="en-US" sz="1600" dirty="0" err="1">
                <a:solidFill>
                  <a:srgbClr val="969696">
                    <a:lumMod val="50000"/>
                  </a:srgbClr>
                </a:solidFill>
                <a:latin typeface="Segoe UI Light"/>
                <a:cs typeface="Segoe UI" panose="020B0502040204020203" pitchFamily="34" charset="0"/>
              </a:rPr>
              <a:t>Eval</a:t>
            </a:r>
            <a:r>
              <a:rPr lang="en-US" sz="1600" dirty="0">
                <a:solidFill>
                  <a:srgbClr val="969696">
                    <a:lumMod val="50000"/>
                  </a:srgbClr>
                </a:solidFill>
                <a:latin typeface="Segoe UI Light"/>
                <a:cs typeface="Segoe UI" panose="020B0502040204020203" pitchFamily="34" charset="0"/>
              </a:rPr>
              <a:t>() is disallowed</a:t>
            </a:r>
          </a:p>
          <a:p>
            <a:pPr lvl="1"/>
            <a:r>
              <a:rPr lang="en-US" sz="1600" dirty="0">
                <a:solidFill>
                  <a:srgbClr val="969696">
                    <a:lumMod val="50000"/>
                  </a:srgbClr>
                </a:solidFill>
                <a:latin typeface="Segoe UI Light"/>
                <a:cs typeface="Segoe UI" panose="020B0502040204020203" pitchFamily="34" charset="0"/>
              </a:rPr>
              <a:t>Execution is time boxed</a:t>
            </a:r>
          </a:p>
          <a:p>
            <a:pPr lvl="1"/>
            <a:r>
              <a:rPr lang="en-US" sz="1600" dirty="0">
                <a:solidFill>
                  <a:srgbClr val="969696">
                    <a:lumMod val="50000"/>
                  </a:srgbClr>
                </a:solidFill>
                <a:latin typeface="Segoe UI Light"/>
                <a:cs typeface="Segoe UI" panose="020B0502040204020203" pitchFamily="34" charset="0"/>
              </a:rPr>
              <a:t>Governed for CPU, IO and memory</a:t>
            </a:r>
          </a:p>
          <a:p>
            <a:endParaRPr lang="en-US" sz="1800" dirty="0">
              <a:solidFill>
                <a:srgbClr val="969696">
                  <a:lumMod val="50000"/>
                </a:srgbClr>
              </a:solidFill>
              <a:latin typeface="Segoe UI" panose="020B0502040204020203" pitchFamily="34" charset="0"/>
              <a:cs typeface="Segoe UI"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Transactions and JavaScript App Logic</a:t>
            </a:r>
          </a:p>
        </p:txBody>
      </p:sp>
      <p:grpSp>
        <p:nvGrpSpPr>
          <p:cNvPr id="17" name="Group 2"/>
          <p:cNvGrpSpPr/>
          <p:nvPr/>
        </p:nvGrpSpPr>
        <p:grpSpPr>
          <a:xfrm>
            <a:off x="-2044" y="6513076"/>
            <a:ext cx="12194043" cy="354000"/>
            <a:chOff x="2577137" y="4571778"/>
            <a:chExt cx="9101124" cy="1390560"/>
          </a:xfrm>
        </p:grpSpPr>
        <p:sp>
          <p:nvSpPr>
            <p:cNvPr id="18" name="TextBox 4"/>
            <p:cNvSpPr txBox="1"/>
            <p:nvPr/>
          </p:nvSpPr>
          <p:spPr>
            <a:xfrm>
              <a:off x="2577137" y="4571778"/>
              <a:ext cx="3034890" cy="1390458"/>
            </a:xfrm>
            <a:prstGeom prst="rect">
              <a:avLst/>
            </a:prstGeom>
            <a:solidFill>
              <a:srgbClr val="910091"/>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19" name="TextBox 6"/>
            <p:cNvSpPr txBox="1"/>
            <p:nvPr/>
          </p:nvSpPr>
          <p:spPr>
            <a:xfrm>
              <a:off x="5612027" y="4572324"/>
              <a:ext cx="6066234" cy="1390014"/>
            </a:xfrm>
            <a:prstGeom prst="rect">
              <a:avLst/>
            </a:prstGeom>
            <a:solidFill>
              <a:srgbClr val="6D006D"/>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12" name="Folded Corner 11"/>
          <p:cNvSpPr/>
          <p:nvPr/>
        </p:nvSpPr>
        <p:spPr bwMode="auto">
          <a:xfrm>
            <a:off x="5121689" y="3040380"/>
            <a:ext cx="6339965" cy="2735953"/>
          </a:xfrm>
          <a:prstGeom prst="foldedCorner">
            <a:avLst>
              <a:gd name="adj" fmla="val 5261"/>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r>
              <a:rPr lang="en-US" sz="1100" dirty="0">
                <a:solidFill>
                  <a:srgbClr val="FFFFFF"/>
                </a:solidFill>
                <a:latin typeface="Consolas" panose="020B0609020204030204" pitchFamily="49" charset="0"/>
                <a:cs typeface="Consolas" panose="020B0609020204030204" pitchFamily="49" charset="0"/>
              </a:rPr>
              <a:t>function(playerId1, playerId2)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collection = </a:t>
            </a:r>
            <a:r>
              <a:rPr lang="en-US" sz="1100" dirty="0" err="1">
                <a:solidFill>
                  <a:srgbClr val="FFFFFF"/>
                </a:solidFill>
                <a:latin typeface="Consolas" panose="020B0609020204030204" pitchFamily="49" charset="0"/>
                <a:cs typeface="Consolas" panose="020B0609020204030204" pitchFamily="49" charset="0"/>
              </a:rPr>
              <a:t>getContext</a:t>
            </a:r>
            <a:r>
              <a:rPr lang="en-US" sz="1100" dirty="0">
                <a:solidFill>
                  <a:srgbClr val="FFFFFF"/>
                </a:solidFill>
                <a:latin typeface="Consolas" panose="020B0609020204030204" pitchFamily="49" charset="0"/>
                <a:cs typeface="Consolas" panose="020B0609020204030204" pitchFamily="49" charset="0"/>
              </a:rPr>
              <a:t>().</a:t>
            </a:r>
            <a:r>
              <a:rPr lang="en-US" sz="1100" dirty="0" err="1">
                <a:solidFill>
                  <a:srgbClr val="FFFFFF"/>
                </a:solidFill>
                <a:latin typeface="Consolas" panose="020B0609020204030204" pitchFamily="49" charset="0"/>
                <a:cs typeface="Consolas" panose="020B0609020204030204" pitchFamily="49" charset="0"/>
              </a:rPr>
              <a:t>getCollection</a:t>
            </a:r>
            <a:r>
              <a:rPr lang="en-US" sz="1100" dirty="0">
                <a:solidFill>
                  <a:srgbClr val="FFFFFF"/>
                </a:solidFill>
                <a:latin typeface="Consolas" panose="020B0609020204030204" pitchFamily="49" charset="0"/>
                <a:cs typeface="Consolas" panose="020B0609020204030204" pitchFamily="49" charset="0"/>
              </a:rPr>
              <a:t>();</a:t>
            </a:r>
          </a:p>
          <a:p>
            <a:r>
              <a:rPr lang="en-US" sz="1100" dirty="0">
                <a:solidFill>
                  <a:srgbClr val="FFFFFF"/>
                </a:solidFill>
                <a:latin typeface="Consolas" panose="020B0609020204030204" pitchFamily="49" charset="0"/>
                <a:cs typeface="Consolas" panose="020B0609020204030204" pitchFamily="49" charset="0"/>
              </a:rPr>
              <a:t>    var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 = </a:t>
            </a:r>
            <a:r>
              <a:rPr lang="en-US" sz="1100" dirty="0" err="1">
                <a:solidFill>
                  <a:srgbClr val="FFFFFF"/>
                </a:solidFill>
                <a:latin typeface="Consolas" panose="020B0609020204030204" pitchFamily="49" charset="0"/>
                <a:cs typeface="Consolas" panose="020B0609020204030204" pitchFamily="49" charset="0"/>
              </a:rPr>
              <a:t>collection.</a:t>
            </a:r>
            <a:r>
              <a:rPr lang="en-US" sz="1200" dirty="0" err="1">
                <a:solidFill>
                  <a:srgbClr val="FFFFFF"/>
                </a:solidFill>
                <a:latin typeface="Consolas" panose="020B0609020204030204" pitchFamily="49" charset="0"/>
                <a:cs typeface="Consolas" panose="020B0609020204030204" pitchFamily="49" charset="0"/>
              </a:rPr>
              <a:t>filterDocuments</a:t>
            </a:r>
            <a:r>
              <a:rPr lang="en-US" sz="1100" dirty="0">
                <a:solidFill>
                  <a:srgbClr val="FFFFFF"/>
                </a:solidFill>
                <a:latin typeface="Consolas" panose="020B0609020204030204" pitchFamily="49" charset="0"/>
                <a:cs typeface="Consolas" panose="020B0609020204030204" pitchFamily="49" charset="0"/>
              </a:rPr>
              <a:t>(function (document)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return (document.id == playerId1 || document.id == playerId2);</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a:t>
            </a:r>
          </a:p>
          <a:p>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player1 =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[0], player2 =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[1];</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player1ItemTemp = player1.item;</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player1.item = player2.item;</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player2.item = player1ItemTemp;</a:t>
            </a:r>
          </a:p>
          <a:p>
            <a:r>
              <a:rPr lang="en-US" sz="1100" dirty="0">
                <a:solidFill>
                  <a:srgbClr val="FFFFFF"/>
                </a:solidFill>
                <a:latin typeface="Consolas" panose="020B0609020204030204" pitchFamily="49" charset="0"/>
                <a:cs typeface="Consolas" panose="020B0609020204030204" pitchFamily="49" charset="0"/>
              </a:rPr>
              <a:t>    </a:t>
            </a:r>
            <a:r>
              <a:rPr lang="en-US" sz="1100" dirty="0" err="1">
                <a:solidFill>
                  <a:srgbClr val="FFFFFF"/>
                </a:solidFill>
                <a:latin typeface="Consolas" panose="020B0609020204030204" pitchFamily="49" charset="0"/>
                <a:cs typeface="Consolas" panose="020B0609020204030204" pitchFamily="49" charset="0"/>
              </a:rPr>
              <a:t>collection.</a:t>
            </a:r>
            <a:r>
              <a:rPr lang="en-US" sz="1200" dirty="0" err="1">
                <a:solidFill>
                  <a:srgbClr val="FFFFFF"/>
                </a:solidFill>
                <a:latin typeface="Consolas" panose="020B0609020204030204" pitchFamily="49" charset="0"/>
                <a:cs typeface="Consolas" panose="020B0609020204030204" pitchFamily="49" charset="0"/>
              </a:rPr>
              <a:t>replaceDocument</a:t>
            </a:r>
            <a:r>
              <a:rPr lang="en-US" sz="1100" dirty="0">
                <a:solidFill>
                  <a:srgbClr val="FFFFFF"/>
                </a:solidFill>
                <a:latin typeface="Consolas" panose="020B0609020204030204" pitchFamily="49" charset="0"/>
                <a:cs typeface="Consolas" panose="020B0609020204030204" pitchFamily="49" charset="0"/>
              </a:rPr>
              <a:t>(player1)</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.then(function() { return </a:t>
            </a:r>
            <a:r>
              <a:rPr lang="en-US" sz="1100" dirty="0" err="1">
                <a:solidFill>
                  <a:srgbClr val="FFFFFF"/>
                </a:solidFill>
                <a:latin typeface="Consolas" panose="020B0609020204030204" pitchFamily="49" charset="0"/>
                <a:cs typeface="Consolas" panose="020B0609020204030204" pitchFamily="49" charset="0"/>
              </a:rPr>
              <a:t>collection.</a:t>
            </a:r>
            <a:r>
              <a:rPr lang="en-US" sz="1200" dirty="0" err="1">
                <a:solidFill>
                  <a:srgbClr val="FFFFFF"/>
                </a:solidFill>
                <a:latin typeface="Consolas" panose="020B0609020204030204" pitchFamily="49" charset="0"/>
                <a:cs typeface="Consolas" panose="020B0609020204030204" pitchFamily="49" charset="0"/>
              </a:rPr>
              <a:t>replaceDocument</a:t>
            </a:r>
            <a:r>
              <a:rPr lang="en-US" sz="1100" dirty="0">
                <a:solidFill>
                  <a:srgbClr val="FFFFFF"/>
                </a:solidFill>
                <a:latin typeface="Consolas" panose="020B0609020204030204" pitchFamily="49" charset="0"/>
                <a:cs typeface="Consolas" panose="020B0609020204030204" pitchFamily="49" charset="0"/>
              </a:rPr>
              <a:t>(player2);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.fail(function(error){ </a:t>
            </a:r>
            <a:r>
              <a:rPr lang="en-US" sz="1200" dirty="0">
                <a:solidFill>
                  <a:srgbClr val="FFFFFF"/>
                </a:solidFill>
                <a:latin typeface="Consolas" panose="020B0609020204030204" pitchFamily="49" charset="0"/>
                <a:cs typeface="Consolas" panose="020B0609020204030204" pitchFamily="49" charset="0"/>
              </a:rPr>
              <a:t>throw </a:t>
            </a:r>
            <a:r>
              <a:rPr lang="en-US" sz="1100" dirty="0">
                <a:solidFill>
                  <a:srgbClr val="FFFFFF"/>
                </a:solidFill>
                <a:latin typeface="Consolas" panose="020B0609020204030204" pitchFamily="49" charset="0"/>
                <a:cs typeface="Consolas" panose="020B0609020204030204" pitchFamily="49" charset="0"/>
              </a:rPr>
              <a:t>'Unable to update players, abort';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a:t>
            </a:r>
            <a:endParaRPr lang="en-US" sz="1100" dirty="0">
              <a:solidFill>
                <a:srgbClr val="FFFFFF"/>
              </a:solidFill>
              <a:latin typeface="Consolas" panose="020B0609020204030204" pitchFamily="49" charset="0"/>
              <a:ea typeface="Segoe UI" pitchFamily="34" charset="0"/>
              <a:cs typeface="Consolas" panose="020B0609020204030204" pitchFamily="49" charset="0"/>
            </a:endParaRPr>
          </a:p>
        </p:txBody>
      </p:sp>
      <p:sp>
        <p:nvSpPr>
          <p:cNvPr id="13" name="Rectangle 12"/>
          <p:cNvSpPr/>
          <p:nvPr/>
        </p:nvSpPr>
        <p:spPr bwMode="auto">
          <a:xfrm>
            <a:off x="5121688" y="1659864"/>
            <a:ext cx="6339965" cy="1289076"/>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100" dirty="0" err="1">
                <a:solidFill>
                  <a:srgbClr val="969696">
                    <a:lumMod val="50000"/>
                  </a:srgbClr>
                </a:solidFill>
                <a:latin typeface="Consolas" panose="020B0609020204030204" pitchFamily="49" charset="0"/>
                <a:cs typeface="Consolas" panose="020B0609020204030204" pitchFamily="49" charset="0"/>
              </a:rPr>
              <a:t>client.executeStoredProcedureAsync</a:t>
            </a:r>
            <a:r>
              <a:rPr lang="en-US" sz="1100" dirty="0">
                <a:solidFill>
                  <a:srgbClr val="969696">
                    <a:lumMod val="50000"/>
                  </a:srgbClr>
                </a:solidFill>
                <a:latin typeface="Consolas" panose="020B0609020204030204" pitchFamily="49" charset="0"/>
                <a:cs typeface="Consolas" panose="020B0609020204030204" pitchFamily="49" charset="0"/>
              </a:rPr>
              <a:t> ("procs/1234", "</a:t>
            </a:r>
            <a:r>
              <a:rPr lang="en-US" sz="1100" dirty="0" err="1">
                <a:solidFill>
                  <a:srgbClr val="969696">
                    <a:lumMod val="50000"/>
                  </a:srgbClr>
                </a:solidFill>
                <a:latin typeface="Consolas" panose="020B0609020204030204" pitchFamily="49" charset="0"/>
                <a:cs typeface="Consolas" panose="020B0609020204030204" pitchFamily="49" charset="0"/>
              </a:rPr>
              <a:t>MasterChief</a:t>
            </a:r>
            <a:r>
              <a:rPr lang="en-US" sz="1100" dirty="0">
                <a:solidFill>
                  <a:srgbClr val="969696">
                    <a:lumMod val="50000"/>
                  </a:srgbClr>
                </a:solidFill>
                <a:latin typeface="Consolas" panose="020B0609020204030204" pitchFamily="49" charset="0"/>
                <a:cs typeface="Consolas" panose="020B0609020204030204" pitchFamily="49" charset="0"/>
              </a:rPr>
              <a:t>", "</a:t>
            </a:r>
            <a:r>
              <a:rPr lang="en-US" sz="1100" dirty="0" err="1">
                <a:solidFill>
                  <a:srgbClr val="969696">
                    <a:lumMod val="50000"/>
                  </a:srgbClr>
                </a:solidFill>
                <a:latin typeface="Consolas" panose="020B0609020204030204" pitchFamily="49" charset="0"/>
                <a:cs typeface="Consolas" panose="020B0609020204030204" pitchFamily="49" charset="0"/>
              </a:rPr>
              <a:t>SolidSnake</a:t>
            </a:r>
            <a:r>
              <a:rPr lang="en-US" sz="1100" dirty="0">
                <a:solidFill>
                  <a:srgbClr val="969696">
                    <a:lumMod val="50000"/>
                  </a:srgbClr>
                </a:solidFill>
                <a:latin typeface="Consolas" panose="020B0609020204030204" pitchFamily="49" charset="0"/>
                <a:cs typeface="Consolas" panose="020B0609020204030204" pitchFamily="49" charset="0"/>
              </a:rPr>
              <a:t>")</a:t>
            </a:r>
            <a:br>
              <a:rPr lang="en-US" sz="1100" dirty="0">
                <a:solidFill>
                  <a:srgbClr val="969696">
                    <a:lumMod val="50000"/>
                  </a:srgbClr>
                </a:solidFill>
                <a:latin typeface="Consolas" panose="020B0609020204030204" pitchFamily="49" charset="0"/>
                <a:cs typeface="Consolas" panose="020B0609020204030204" pitchFamily="49" charset="0"/>
              </a:rPr>
            </a:br>
            <a:r>
              <a:rPr lang="en-US" sz="1100" dirty="0">
                <a:solidFill>
                  <a:srgbClr val="969696">
                    <a:lumMod val="50000"/>
                  </a:srgbClr>
                </a:solidFill>
                <a:latin typeface="Consolas" panose="020B0609020204030204" pitchFamily="49" charset="0"/>
                <a:cs typeface="Consolas" panose="020B0609020204030204" pitchFamily="49" charset="0"/>
              </a:rPr>
              <a:t>  .then(function (response) {</a:t>
            </a:r>
            <a:br>
              <a:rPr lang="en-US" sz="1100" dirty="0">
                <a:solidFill>
                  <a:srgbClr val="969696">
                    <a:lumMod val="50000"/>
                  </a:srgbClr>
                </a:solidFill>
                <a:latin typeface="Consolas" panose="020B0609020204030204" pitchFamily="49" charset="0"/>
                <a:cs typeface="Consolas" panose="020B0609020204030204" pitchFamily="49" charset="0"/>
              </a:rPr>
            </a:br>
            <a:r>
              <a:rPr lang="en-US" sz="1100" dirty="0">
                <a:solidFill>
                  <a:srgbClr val="969696">
                    <a:lumMod val="50000"/>
                  </a:srgbClr>
                </a:solidFill>
                <a:latin typeface="Consolas" panose="020B0609020204030204" pitchFamily="49" charset="0"/>
                <a:cs typeface="Consolas" panose="020B0609020204030204" pitchFamily="49" charset="0"/>
              </a:rPr>
              <a:t>    console.log(“success!");</a:t>
            </a:r>
            <a:br>
              <a:rPr lang="en-US" sz="1100" dirty="0">
                <a:solidFill>
                  <a:srgbClr val="969696">
                    <a:lumMod val="50000"/>
                  </a:srgbClr>
                </a:solidFill>
                <a:latin typeface="Consolas" panose="020B0609020204030204" pitchFamily="49" charset="0"/>
                <a:cs typeface="Consolas" panose="020B0609020204030204" pitchFamily="49" charset="0"/>
              </a:rPr>
            </a:br>
            <a:r>
              <a:rPr lang="en-US" sz="1100" dirty="0">
                <a:solidFill>
                  <a:srgbClr val="969696">
                    <a:lumMod val="50000"/>
                  </a:srgbClr>
                </a:solidFill>
                <a:latin typeface="Consolas" panose="020B0609020204030204" pitchFamily="49" charset="0"/>
                <a:cs typeface="Consolas" panose="020B0609020204030204" pitchFamily="49" charset="0"/>
              </a:rPr>
              <a:t>   }, function (err) {</a:t>
            </a:r>
            <a:br>
              <a:rPr lang="en-US" sz="1100" dirty="0">
                <a:solidFill>
                  <a:srgbClr val="969696">
                    <a:lumMod val="50000"/>
                  </a:srgbClr>
                </a:solidFill>
                <a:latin typeface="Consolas" panose="020B0609020204030204" pitchFamily="49" charset="0"/>
                <a:cs typeface="Consolas" panose="020B0609020204030204" pitchFamily="49" charset="0"/>
              </a:rPr>
            </a:br>
            <a:r>
              <a:rPr lang="en-US" sz="1100" dirty="0">
                <a:solidFill>
                  <a:srgbClr val="969696">
                    <a:lumMod val="50000"/>
                  </a:srgbClr>
                </a:solidFill>
                <a:latin typeface="Consolas" panose="020B0609020204030204" pitchFamily="49" charset="0"/>
                <a:cs typeface="Consolas" panose="020B0609020204030204" pitchFamily="49" charset="0"/>
              </a:rPr>
              <a:t>     console.log("Failed to swap!", error);</a:t>
            </a:r>
            <a:br>
              <a:rPr lang="en-US" sz="1100" dirty="0">
                <a:solidFill>
                  <a:srgbClr val="969696">
                    <a:lumMod val="50000"/>
                  </a:srgbClr>
                </a:solidFill>
                <a:latin typeface="Consolas" panose="020B0609020204030204" pitchFamily="49" charset="0"/>
                <a:cs typeface="Consolas" panose="020B0609020204030204" pitchFamily="49" charset="0"/>
              </a:rPr>
            </a:br>
            <a:r>
              <a:rPr lang="en-US" sz="1100" dirty="0">
                <a:solidFill>
                  <a:srgbClr val="969696">
                    <a:lumMod val="50000"/>
                  </a:srgbClr>
                </a:solidFill>
                <a:latin typeface="Consolas" panose="020B0609020204030204" pitchFamily="49" charset="0"/>
                <a:cs typeface="Consolas" panose="020B0609020204030204" pitchFamily="49" charset="0"/>
              </a:rPr>
              <a:t>   });</a:t>
            </a:r>
            <a:endParaRPr lang="en-US" sz="1100" dirty="0">
              <a:solidFill>
                <a:srgbClr val="969696">
                  <a:lumMod val="50000"/>
                </a:srgbClr>
              </a:solidFill>
              <a:latin typeface="Consolas" panose="020B0609020204030204" pitchFamily="49" charset="0"/>
              <a:ea typeface="Segoe UI" pitchFamily="34" charset="0"/>
              <a:cs typeface="Consolas" panose="020B0609020204030204" pitchFamily="49" charset="0"/>
            </a:endParaRPr>
          </a:p>
        </p:txBody>
      </p:sp>
    </p:spTree>
    <p:extLst>
      <p:ext uri="{BB962C8B-B14F-4D97-AF65-F5344CB8AC3E}">
        <p14:creationId xmlns:p14="http://schemas.microsoft.com/office/powerpoint/2010/main" val="280044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15900"/>
            <a:ext cx="11152188" cy="508000"/>
          </a:xfrm>
          <a:prstGeom prst="rect">
            <a:avLst/>
          </a:prstGeom>
        </p:spPr>
        <p:txBody>
          <a:bodyPr>
            <a:normAutofit fontScale="90000"/>
          </a:bodyPr>
          <a:lstStyle/>
          <a:p>
            <a:r>
              <a:rPr lang="en-US" sz="5400" dirty="0"/>
              <a:t>Programmability</a:t>
            </a:r>
          </a:p>
        </p:txBody>
      </p:sp>
      <p:sp>
        <p:nvSpPr>
          <p:cNvPr id="8" name="Rectangle 7"/>
          <p:cNvSpPr/>
          <p:nvPr/>
        </p:nvSpPr>
        <p:spPr>
          <a:xfrm>
            <a:off x="369693" y="1232196"/>
            <a:ext cx="5714236" cy="3787492"/>
          </a:xfrm>
          <a:prstGeom prst="rect">
            <a:avLst/>
          </a:prstGeom>
        </p:spPr>
        <p:txBody>
          <a:bodyPr wrap="square" lIns="93263" tIns="46631" rIns="93263" bIns="46631">
            <a:spAutoFit/>
          </a:bodyPr>
          <a:lstStyle/>
          <a:p>
            <a:pPr defTabSz="932240" fontAlgn="base">
              <a:spcBef>
                <a:spcPct val="0"/>
              </a:spcBef>
              <a:spcAft>
                <a:spcPct val="0"/>
              </a:spcAft>
            </a:pPr>
            <a:r>
              <a:rPr lang="en-US" sz="2000" dirty="0">
                <a:solidFill>
                  <a:srgbClr val="7F7F7F">
                    <a:lumMod val="75000"/>
                  </a:srgbClr>
                </a:solidFill>
                <a:latin typeface="Segoe UI Light"/>
              </a:rPr>
              <a:t>Broad language and platform support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REST/HTTP APIs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C#, Node.js, JavaScript and Python SDKs </a:t>
            </a:r>
            <a:br>
              <a:rPr lang="en-US" sz="2000" dirty="0">
                <a:solidFill>
                  <a:srgbClr val="7F7F7F">
                    <a:lumMod val="75000"/>
                  </a:srgbClr>
                </a:solidFill>
                <a:latin typeface="Segoe UI Light"/>
              </a:rPr>
            </a:br>
            <a:r>
              <a:rPr lang="en-US" sz="2000" dirty="0">
                <a:solidFill>
                  <a:srgbClr val="7F7F7F">
                    <a:lumMod val="75000"/>
                  </a:srgbClr>
                </a:solidFill>
                <a:latin typeface="Segoe UI Light"/>
              </a:rPr>
              <a:t>for Public Preview</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SDKs open sourced through </a:t>
            </a:r>
            <a:r>
              <a:rPr lang="en-US" sz="2000" dirty="0" err="1">
                <a:solidFill>
                  <a:srgbClr val="7F7F7F">
                    <a:lumMod val="75000"/>
                  </a:srgbClr>
                </a:solidFill>
                <a:latin typeface="Segoe UI Light"/>
              </a:rPr>
              <a:t>GitHub</a:t>
            </a:r>
            <a:endParaRPr lang="en-US" sz="2000" dirty="0">
              <a:solidFill>
                <a:srgbClr val="7F7F7F">
                  <a:lumMod val="75000"/>
                </a:srgbClr>
              </a:solidFill>
              <a:latin typeface="Segoe UI Light"/>
            </a:endParaRPr>
          </a:p>
          <a:p>
            <a:pPr defTabSz="932240" fontAlgn="base">
              <a:spcBef>
                <a:spcPct val="0"/>
              </a:spcBef>
              <a:spcAft>
                <a:spcPct val="0"/>
              </a:spcAft>
            </a:pPr>
            <a:endParaRPr lang="en-US" sz="2000" dirty="0">
              <a:solidFill>
                <a:srgbClr val="7F7F7F">
                  <a:lumMod val="75000"/>
                </a:srgbClr>
              </a:solidFill>
              <a:latin typeface="Segoe UI Light"/>
            </a:endParaRPr>
          </a:p>
          <a:p>
            <a:pPr defTabSz="932240" fontAlgn="base">
              <a:spcBef>
                <a:spcPct val="0"/>
              </a:spcBef>
              <a:spcAft>
                <a:spcPct val="0"/>
              </a:spcAft>
            </a:pPr>
            <a:r>
              <a:rPr lang="en-US" sz="2000" dirty="0">
                <a:solidFill>
                  <a:srgbClr val="7F7F7F">
                    <a:lumMod val="75000"/>
                  </a:srgbClr>
                </a:solidFill>
                <a:latin typeface="Segoe UI Light"/>
              </a:rPr>
              <a:t>C# Client SDK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Supports gateway and direct connectivity</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Async APIs for all operations</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HTTP and TCP transports available</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POCOs, inherited document types and dynamics</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LINQ provider for query execution</a:t>
            </a:r>
          </a:p>
        </p:txBody>
      </p:sp>
      <p:sp>
        <p:nvSpPr>
          <p:cNvPr id="9" name="Content Placeholder 2"/>
          <p:cNvSpPr txBox="1">
            <a:spLocks/>
          </p:cNvSpPr>
          <p:nvPr/>
        </p:nvSpPr>
        <p:spPr>
          <a:xfrm>
            <a:off x="6264999" y="645725"/>
            <a:ext cx="5694629" cy="5631570"/>
          </a:xfrm>
          <a:prstGeom prst="rect">
            <a:avLst/>
          </a:prstGeom>
          <a:solidFill>
            <a:schemeClr val="tx1"/>
          </a:solidFill>
          <a:ln>
            <a:solidFill>
              <a:schemeClr val="tx2">
                <a:lumMod val="10000"/>
              </a:schemeClr>
            </a:solidFill>
          </a:ln>
        </p:spPr>
        <p:txBody>
          <a:bodyPr vert="horz" lIns="91427" tIns="45713" rIns="91427" bIns="45713"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5">
              <a:buFont typeface="Arial" pitchFamily="34" charset="0"/>
              <a:buNone/>
              <a:defRPr/>
            </a:pPr>
            <a:endParaRPr lang="en-US" sz="900" dirty="0">
              <a:solidFill>
                <a:srgbClr val="969696"/>
              </a:solidFill>
              <a:latin typeface="Consolas" panose="020B0609020204030204" pitchFamily="49" charset="0"/>
              <a:cs typeface="Consolas" panose="020B0609020204030204" pitchFamily="49" charset="0"/>
            </a:endParaRPr>
          </a:p>
          <a:p>
            <a:pPr marL="0" indent="0">
              <a:buFont typeface="Arial" pitchFamily="34" charset="0"/>
              <a:buNone/>
            </a:pPr>
            <a:r>
              <a:rPr lang="en-US" sz="1200" dirty="0">
                <a:solidFill>
                  <a:srgbClr val="000000"/>
                </a:solidFill>
                <a:highlight>
                  <a:srgbClr val="FFFFFF"/>
                </a:highlight>
                <a:latin typeface="Consolas" panose="020B0609020204030204" pitchFamily="49" charset="0"/>
              </a:rPr>
              <a:t>client =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DocumentClient</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Uri</a:t>
            </a:r>
            <a:r>
              <a:rPr lang="en-US" sz="1200" dirty="0">
                <a:solidFill>
                  <a:srgbClr val="000000"/>
                </a:solidFill>
                <a:highlight>
                  <a:srgbClr val="FFFFFF"/>
                </a:highlight>
                <a:latin typeface="Consolas" panose="020B0609020204030204" pitchFamily="49" charset="0"/>
              </a:rPr>
              <a:t>(</a:t>
            </a:r>
            <a:r>
              <a:rPr lang="en-US" sz="1200" dirty="0" err="1">
                <a:solidFill>
                  <a:srgbClr val="000000"/>
                </a:solidFill>
                <a:highlight>
                  <a:srgbClr val="FFFFFF"/>
                </a:highlight>
                <a:latin typeface="Consolas" panose="020B0609020204030204" pitchFamily="49" charset="0"/>
              </a:rPr>
              <a:t>endpointUrl</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authKey</a:t>
            </a:r>
            <a:r>
              <a:rPr lang="en-US" sz="12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2B91AF"/>
                </a:solidFill>
                <a:highlight>
                  <a:srgbClr val="FFFFFF"/>
                </a:highlight>
                <a:latin typeface="Consolas" panose="020B0609020204030204" pitchFamily="49" charset="0"/>
              </a:rPr>
              <a:t>Database</a:t>
            </a:r>
            <a:r>
              <a:rPr lang="en-US" sz="1200" dirty="0">
                <a:solidFill>
                  <a:srgbClr val="000000"/>
                </a:solidFill>
                <a:highlight>
                  <a:srgbClr val="FFFFFF"/>
                </a:highlight>
                <a:latin typeface="Consolas" panose="020B0609020204030204" pitchFamily="49" charset="0"/>
              </a:rPr>
              <a:t> database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client.CreateDatabaseAsync</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Database</a:t>
            </a:r>
            <a:r>
              <a:rPr lang="en-US" sz="1200" dirty="0">
                <a:solidFill>
                  <a:srgbClr val="000000"/>
                </a:solidFill>
                <a:highlight>
                  <a:srgbClr val="FFFFFF"/>
                </a:highlight>
                <a:latin typeface="Consolas" panose="020B0609020204030204" pitchFamily="49" charset="0"/>
              </a:rPr>
              <a:t>{Id = “</a:t>
            </a:r>
            <a:r>
              <a:rPr lang="en-US" sz="1200" dirty="0" err="1">
                <a:solidFill>
                  <a:srgbClr val="000000"/>
                </a:solidFill>
                <a:highlight>
                  <a:srgbClr val="FFFFFF"/>
                </a:highlight>
                <a:latin typeface="Consolas" panose="020B0609020204030204" pitchFamily="49" charset="0"/>
              </a:rPr>
              <a:t>myNewDatabase</a:t>
            </a:r>
            <a:r>
              <a:rPr lang="en-US" sz="1200" dirty="0">
                <a:solidFill>
                  <a:srgbClr val="000000"/>
                </a:solidFill>
                <a:highlight>
                  <a:srgbClr val="FFFFFF"/>
                </a:highlight>
                <a:latin typeface="Consolas" panose="020B0609020204030204" pitchFamily="49" charset="0"/>
              </a:rPr>
              <a:t>”});</a:t>
            </a:r>
          </a:p>
          <a:p>
            <a:pPr marL="0" indent="0">
              <a:buFont typeface="Arial" pitchFamily="34" charset="0"/>
              <a:buNone/>
            </a:pPr>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err="1">
                <a:solidFill>
                  <a:srgbClr val="2B91AF"/>
                </a:solidFill>
                <a:highlight>
                  <a:srgbClr val="FFFFFF"/>
                </a:highlight>
                <a:latin typeface="Consolas" panose="020B0609020204030204" pitchFamily="49" charset="0"/>
              </a:rPr>
              <a:t>DocumentCollection</a:t>
            </a:r>
            <a:r>
              <a:rPr lang="en-US" sz="1200" dirty="0">
                <a:solidFill>
                  <a:srgbClr val="2B91AF"/>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collection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client.CreateDocumentCollectionAsync(</a:t>
            </a:r>
            <a:r>
              <a:rPr lang="en-US" sz="1200" dirty="0" err="1">
                <a:solidFill>
                  <a:srgbClr val="000000"/>
                </a:solidFill>
                <a:highlight>
                  <a:srgbClr val="FFFFFF"/>
                </a:highlight>
                <a:latin typeface="Consolas" panose="020B0609020204030204" pitchFamily="49" charset="0"/>
              </a:rPr>
              <a:t>database.SelfLink</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DocumentCollection</a:t>
            </a:r>
            <a:r>
              <a:rPr lang="en-US" sz="1200" dirty="0">
                <a:solidFill>
                  <a:srgbClr val="000000"/>
                </a:solidFill>
                <a:highlight>
                  <a:srgbClr val="FFFFFF"/>
                </a:highlight>
                <a:latin typeface="Consolas" panose="020B0609020204030204" pitchFamily="49" charset="0"/>
              </a:rPr>
              <a:t>{Id = “Pages</a:t>
            </a:r>
            <a:r>
              <a:rPr lang="en-US" sz="1200" dirty="0">
                <a:solidFill>
                  <a:srgbClr val="A31515"/>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2B91AF"/>
                </a:solidFill>
                <a:highlight>
                  <a:srgbClr val="FFFFFF"/>
                </a:highlight>
                <a:latin typeface="Consolas" panose="020B0609020204030204" pitchFamily="49" charset="0"/>
              </a:rPr>
              <a:t>Page</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page</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Page</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Id = </a:t>
            </a:r>
            <a:r>
              <a:rPr lang="en-US" sz="1100" dirty="0">
                <a:solidFill>
                  <a:srgbClr val="A31515"/>
                </a:solidFill>
                <a:highlight>
                  <a:srgbClr val="FFFFFF"/>
                </a:highlight>
                <a:latin typeface="Consolas" panose="020B0609020204030204" pitchFamily="49" charset="0"/>
              </a:rPr>
              <a:t>"Sample"</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"About Paris"</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Language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Language </a:t>
            </a:r>
            <a:r>
              <a:rPr lang="en-US" sz="1100" dirty="0">
                <a:solidFill>
                  <a:srgbClr val="000000"/>
                </a:solidFill>
                <a:highlight>
                  <a:srgbClr val="FFFFFF"/>
                </a:highlight>
                <a:latin typeface="Consolas" panose="020B0609020204030204" pitchFamily="49" charset="0"/>
              </a:rPr>
              <a:t>{ Name = </a:t>
            </a:r>
            <a:r>
              <a:rPr lang="en-US" sz="1100" dirty="0">
                <a:solidFill>
                  <a:srgbClr val="A31515"/>
                </a:solidFill>
                <a:highlight>
                  <a:srgbClr val="FFFFFF"/>
                </a:highlight>
                <a:latin typeface="Consolas" panose="020B0609020204030204" pitchFamily="49" charset="0"/>
              </a:rPr>
              <a:t>"English"</a:t>
            </a:r>
            <a:r>
              <a:rPr lang="en-US" sz="1100" dirty="0">
                <a:solidFill>
                  <a:srgbClr val="000000"/>
                </a:solidFill>
                <a:highlight>
                  <a:srgbClr val="FFFFFF"/>
                </a:highlight>
                <a:latin typeface="Consolas" panose="020B0609020204030204" pitchFamily="49" charset="0"/>
              </a:rPr>
              <a:t> },</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Author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Author</a:t>
            </a:r>
            <a:r>
              <a:rPr lang="en-US" sz="1100" dirty="0">
                <a:solidFill>
                  <a:srgbClr val="000000"/>
                </a:solidFill>
                <a:highlight>
                  <a:srgbClr val="FFFFFF"/>
                </a:highlight>
                <a:latin typeface="Consolas" panose="020B0609020204030204" pitchFamily="49" charset="0"/>
              </a:rPr>
              <a:t> { Name = </a:t>
            </a:r>
            <a:r>
              <a:rPr lang="en-US" sz="1100" dirty="0">
                <a:solidFill>
                  <a:srgbClr val="A31515"/>
                </a:solidFill>
                <a:highlight>
                  <a:srgbClr val="FFFFFF"/>
                </a:highlight>
                <a:latin typeface="Consolas" panose="020B0609020204030204" pitchFamily="49" charset="0"/>
              </a:rPr>
              <a:t>"Don” </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Content = </a:t>
            </a:r>
            <a:r>
              <a:rPr lang="en-US" sz="1100" dirty="0">
                <a:solidFill>
                  <a:srgbClr val="A31515"/>
                </a:solidFill>
                <a:highlight>
                  <a:srgbClr val="FFFFFF"/>
                </a:highlight>
                <a:latin typeface="Consolas" panose="020B0609020204030204" pitchFamily="49" charset="0"/>
              </a:rPr>
              <a:t>"Don's document in DocDB is a valid JSON document"</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PageViews = 10000,</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Topics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a:t>
            </a:r>
            <a:r>
              <a:rPr lang="en-US" sz="1100" dirty="0">
                <a:solidFill>
                  <a:srgbClr val="000000"/>
                </a:solidFill>
                <a:highlight>
                  <a:srgbClr val="FFFFFF"/>
                </a:highlight>
                <a:latin typeface="Consolas" panose="020B0609020204030204" pitchFamily="49" charset="0"/>
              </a:rPr>
              <a:t>[] { </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 </a:t>
            </a: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"History"</a:t>
            </a:r>
            <a:r>
              <a:rPr lang="en-US" sz="1100" dirty="0">
                <a:solidFill>
                  <a:srgbClr val="000000"/>
                </a:solidFill>
                <a:highlight>
                  <a:srgbClr val="FFFFFF"/>
                </a:highlight>
                <a:latin typeface="Consolas" panose="020B0609020204030204" pitchFamily="49" charset="0"/>
              </a:rPr>
              <a:t> }, </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 </a:t>
            </a: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"Places to see"</a:t>
            </a:r>
            <a:r>
              <a:rPr lang="en-US" sz="1100" dirty="0">
                <a:solidFill>
                  <a:srgbClr val="000000"/>
                </a:solidFill>
                <a:highlight>
                  <a:srgbClr val="FFFFFF"/>
                </a:highlight>
                <a:latin typeface="Consolas" panose="020B0609020204030204" pitchFamily="49" charset="0"/>
              </a:rPr>
              <a:t> }}</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000000"/>
                </a:solidFill>
                <a:highlight>
                  <a:srgbClr val="FFFFFF"/>
                </a:highlight>
                <a:latin typeface="Consolas" panose="020B0609020204030204" pitchFamily="49" charset="0"/>
              </a:rPr>
              <a:t>ResourceResponse&lt;</a:t>
            </a:r>
            <a:r>
              <a:rPr lang="en-US" sz="1200" dirty="0">
                <a:solidFill>
                  <a:srgbClr val="2B91AF"/>
                </a:solidFill>
                <a:highlight>
                  <a:srgbClr val="FFFFFF"/>
                </a:highlight>
                <a:latin typeface="Consolas" panose="020B0609020204030204" pitchFamily="49" charset="0"/>
              </a:rPr>
              <a:t>Document&gt; </a:t>
            </a:r>
            <a:r>
              <a:rPr lang="en-US" sz="1200" dirty="0">
                <a:solidFill>
                  <a:srgbClr val="000000"/>
                </a:solidFill>
                <a:highlight>
                  <a:srgbClr val="FFFFFF"/>
                </a:highlight>
                <a:latin typeface="Consolas" panose="020B0609020204030204" pitchFamily="49" charset="0"/>
              </a:rPr>
              <a:t>resp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client.CreateDocumentAsync(</a:t>
            </a:r>
            <a:r>
              <a:rPr lang="en-US" sz="1200" dirty="0" err="1">
                <a:solidFill>
                  <a:srgbClr val="000000"/>
                </a:solidFill>
                <a:highlight>
                  <a:srgbClr val="FFFFFF"/>
                </a:highlight>
                <a:latin typeface="Consolas" panose="020B0609020204030204" pitchFamily="49" charset="0"/>
              </a:rPr>
              <a:t>collection.DocumentsLink</a:t>
            </a:r>
            <a:r>
              <a:rPr lang="en-US" sz="1200" dirty="0">
                <a:solidFill>
                  <a:srgbClr val="000000"/>
                </a:solidFill>
                <a:highlight>
                  <a:srgbClr val="FFFFFF"/>
                </a:highlight>
                <a:latin typeface="Consolas" panose="020B0609020204030204" pitchFamily="49" charset="0"/>
              </a:rPr>
              <a:t>, page);</a:t>
            </a:r>
          </a:p>
        </p:txBody>
      </p:sp>
      <p:grpSp>
        <p:nvGrpSpPr>
          <p:cNvPr id="6" name="Group 2"/>
          <p:cNvGrpSpPr/>
          <p:nvPr/>
        </p:nvGrpSpPr>
        <p:grpSpPr>
          <a:xfrm>
            <a:off x="-2044" y="6513076"/>
            <a:ext cx="12194043" cy="354000"/>
            <a:chOff x="2577137" y="4571778"/>
            <a:chExt cx="9101124" cy="1390560"/>
          </a:xfrm>
        </p:grpSpPr>
        <p:sp>
          <p:nvSpPr>
            <p:cNvPr id="10"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1"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748127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4294967295"/>
          </p:nvPr>
        </p:nvSpPr>
        <p:spPr>
          <a:xfrm>
            <a:off x="0" y="1111250"/>
            <a:ext cx="12192000" cy="4635500"/>
          </a:xfrm>
          <a:prstGeom prst="rect">
            <a:avLst/>
          </a:prstGeom>
        </p:spPr>
        <p:txBody>
          <a:bodyPr anchor="ctr"/>
          <a:lstStyle/>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Request units are provisioned for each database account based on the number of capacity units purchased.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Request unit consumption is evaluated as a rate per second.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Applications that exceed the provisioned request unit rate for their account will be throttled until the rate drops below the reserved level for the Account.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If your application requires a higher level of throughput, you can purchase additional capacity units.</a:t>
            </a:r>
          </a:p>
        </p:txBody>
      </p:sp>
      <p:pic>
        <p:nvPicPr>
          <p:cNvPr id="6" name="Picture 5"/>
          <p:cNvPicPr>
            <a:picLocks noChangeAspect="1"/>
          </p:cNvPicPr>
          <p:nvPr/>
        </p:nvPicPr>
        <p:blipFill>
          <a:blip r:embed="rId2"/>
          <a:stretch>
            <a:fillRect/>
          </a:stretch>
        </p:blipFill>
        <p:spPr>
          <a:xfrm>
            <a:off x="11518900" y="76201"/>
            <a:ext cx="571500" cy="739946"/>
          </a:xfrm>
          <a:prstGeom prst="rect">
            <a:avLst/>
          </a:prstGeom>
        </p:spPr>
      </p:pic>
      <p:sp>
        <p:nvSpPr>
          <p:cNvPr id="8"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a:defRPr/>
            </a:pPr>
            <a:r>
              <a:rPr lang="en-US" dirty="0">
                <a:solidFill>
                  <a:srgbClr val="FFFFFF"/>
                </a:solidFill>
              </a:rPr>
              <a:t>Request Units</a:t>
            </a:r>
          </a:p>
        </p:txBody>
      </p:sp>
    </p:spTree>
    <p:extLst>
      <p:ext uri="{BB962C8B-B14F-4D97-AF65-F5344CB8AC3E}">
        <p14:creationId xmlns:p14="http://schemas.microsoft.com/office/powerpoint/2010/main" val="2756411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457200" y="1458435"/>
          <a:ext cx="11277600" cy="4109085"/>
        </p:xfrm>
        <a:graphic>
          <a:graphicData uri="http://schemas.openxmlformats.org/drawingml/2006/table">
            <a:tbl>
              <a:tblPr firstRow="1" bandRow="1">
                <a:tableStyleId>{5A111915-BE36-4E01-A7E5-04B1672EAD32}</a:tableStyleId>
              </a:tblPr>
              <a:tblGrid>
                <a:gridCol w="6096000">
                  <a:extLst>
                    <a:ext uri="{9D8B030D-6E8A-4147-A177-3AD203B41FA5}">
                      <a16:colId xmlns:a16="http://schemas.microsoft.com/office/drawing/2014/main" xmlns="" val="20000"/>
                    </a:ext>
                  </a:extLst>
                </a:gridCol>
                <a:gridCol w="5181600">
                  <a:extLst>
                    <a:ext uri="{9D8B030D-6E8A-4147-A177-3AD203B41FA5}">
                      <a16:colId xmlns:a16="http://schemas.microsoft.com/office/drawing/2014/main" xmlns="" val="20001"/>
                    </a:ext>
                  </a:extLst>
                </a:gridCol>
              </a:tblGrid>
              <a:tr h="370840">
                <a:tc>
                  <a:txBody>
                    <a:bodyPr/>
                    <a:lstStyle/>
                    <a:p>
                      <a:pPr marL="0" marR="0">
                        <a:lnSpc>
                          <a:spcPct val="107000"/>
                        </a:lnSpc>
                        <a:spcBef>
                          <a:spcPts val="0"/>
                        </a:spcBef>
                        <a:spcAft>
                          <a:spcPts val="800"/>
                        </a:spcAft>
                      </a:pPr>
                      <a:r>
                        <a:rPr lang="en-US" sz="2800" b="0" dirty="0">
                          <a:solidFill>
                            <a:schemeClr val="tx1"/>
                          </a:solidFill>
                          <a:effectLst/>
                          <a:latin typeface="+mj-lt"/>
                        </a:rPr>
                        <a:t>Database Operations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dirty="0">
                          <a:solidFill>
                            <a:schemeClr val="tx1"/>
                          </a:solidFill>
                          <a:effectLst/>
                          <a:latin typeface="+mj-lt"/>
                        </a:rPr>
                        <a:t>Operations/sec/capacity</a:t>
                      </a:r>
                      <a:r>
                        <a:rPr lang="en-US" sz="2800" b="0" baseline="0" dirty="0">
                          <a:solidFill>
                            <a:schemeClr val="tx1"/>
                          </a:solidFill>
                          <a:effectLst/>
                          <a:latin typeface="+mj-lt"/>
                        </a:rPr>
                        <a:t> unit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xmlns="" val="10000"/>
                  </a:ext>
                </a:extLst>
              </a:tr>
              <a:tr h="370840">
                <a:tc>
                  <a:txBody>
                    <a:bodyPr/>
                    <a:lstStyle/>
                    <a:p>
                      <a:pPr marL="0" marR="0">
                        <a:lnSpc>
                          <a:spcPct val="107000"/>
                        </a:lnSpc>
                        <a:spcBef>
                          <a:spcPts val="0"/>
                        </a:spcBef>
                        <a:spcAft>
                          <a:spcPts val="800"/>
                        </a:spcAft>
                      </a:pPr>
                      <a:r>
                        <a:rPr lang="en-US" sz="2800" b="0" dirty="0">
                          <a:solidFill>
                            <a:schemeClr val="tx1"/>
                          </a:solidFill>
                          <a:effectLst/>
                          <a:latin typeface="+mj-lt"/>
                        </a:rPr>
                        <a:t>Reading a single 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2000 reads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xmlns="" val="10001"/>
                  </a:ext>
                </a:extLst>
              </a:tr>
              <a:tr h="370840">
                <a:tc>
                  <a:txBody>
                    <a:bodyPr/>
                    <a:lstStyle/>
                    <a:p>
                      <a:pPr marL="0" marR="0">
                        <a:lnSpc>
                          <a:spcPct val="107000"/>
                        </a:lnSpc>
                        <a:spcBef>
                          <a:spcPts val="0"/>
                        </a:spcBef>
                        <a:spcAft>
                          <a:spcPts val="800"/>
                        </a:spcAft>
                      </a:pPr>
                      <a:r>
                        <a:rPr lang="en-US" sz="2800" b="0" dirty="0">
                          <a:solidFill>
                            <a:schemeClr val="tx1"/>
                          </a:solidFill>
                          <a:effectLst/>
                          <a:latin typeface="+mj-lt"/>
                        </a:rPr>
                        <a:t>Inserting/Replacing/Deleting a single 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500 inserts/replace/deletes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xmlns="" val="10002"/>
                  </a:ext>
                </a:extLst>
              </a:tr>
              <a:tr h="370840">
                <a:tc>
                  <a:txBody>
                    <a:bodyPr/>
                    <a:lstStyle/>
                    <a:p>
                      <a:pPr marL="0" marR="0">
                        <a:lnSpc>
                          <a:spcPct val="107000"/>
                        </a:lnSpc>
                        <a:spcBef>
                          <a:spcPts val="0"/>
                        </a:spcBef>
                        <a:spcAft>
                          <a:spcPts val="800"/>
                        </a:spcAft>
                      </a:pPr>
                      <a:r>
                        <a:rPr lang="en-US" sz="2800" b="0" dirty="0">
                          <a:solidFill>
                            <a:schemeClr val="tx1"/>
                          </a:solidFill>
                          <a:effectLst/>
                          <a:latin typeface="+mj-lt"/>
                        </a:rPr>
                        <a:t>Query a collection with a simple predicate and returning a </a:t>
                      </a:r>
                      <a:r>
                        <a:rPr lang="en-US" sz="2800" b="0">
                          <a:solidFill>
                            <a:schemeClr val="tx1"/>
                          </a:solidFill>
                          <a:effectLst/>
                          <a:latin typeface="+mj-lt"/>
                        </a:rPr>
                        <a:t>single §document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1000 queries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xmlns="" val="10003"/>
                  </a:ext>
                </a:extLst>
              </a:tr>
              <a:tr h="370840">
                <a:tc>
                  <a:txBody>
                    <a:bodyPr/>
                    <a:lstStyle/>
                    <a:p>
                      <a:pPr marL="0" marR="0">
                        <a:lnSpc>
                          <a:spcPct val="107000"/>
                        </a:lnSpc>
                        <a:spcBef>
                          <a:spcPts val="0"/>
                        </a:spcBef>
                        <a:spcAft>
                          <a:spcPts val="800"/>
                        </a:spcAft>
                      </a:pPr>
                      <a:r>
                        <a:rPr lang="en-US" sz="2800" b="0" dirty="0">
                          <a:solidFill>
                            <a:schemeClr val="tx1"/>
                          </a:solidFill>
                          <a:effectLst/>
                          <a:latin typeface="+mj-lt"/>
                        </a:rPr>
                        <a:t>Stored Procedure a 50 document inserts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dirty="0">
                          <a:solidFill>
                            <a:schemeClr val="tx1"/>
                          </a:solidFill>
                          <a:effectLst/>
                          <a:latin typeface="+mj-lt"/>
                        </a:rPr>
                        <a:t>20 stored procedures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xmlns="" val="10004"/>
                  </a:ext>
                </a:extLst>
              </a:tr>
            </a:tbl>
          </a:graphicData>
        </a:graphic>
      </p:graphicFrame>
      <p:pic>
        <p:nvPicPr>
          <p:cNvPr id="6" name="Picture 5"/>
          <p:cNvPicPr>
            <a:picLocks noChangeAspect="1"/>
          </p:cNvPicPr>
          <p:nvPr/>
        </p:nvPicPr>
        <p:blipFill>
          <a:blip r:embed="rId2"/>
          <a:stretch>
            <a:fillRect/>
          </a:stretch>
        </p:blipFill>
        <p:spPr>
          <a:xfrm>
            <a:off x="11518900" y="76201"/>
            <a:ext cx="571500" cy="739946"/>
          </a:xfrm>
          <a:prstGeom prst="rect">
            <a:avLst/>
          </a:prstGeom>
        </p:spPr>
      </p:pic>
      <p:sp>
        <p:nvSpPr>
          <p:cNvPr id="8"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a:defRPr/>
            </a:pPr>
            <a:r>
              <a:rPr lang="en-US" dirty="0">
                <a:solidFill>
                  <a:srgbClr val="FFFFFF"/>
                </a:solidFill>
              </a:rPr>
              <a:t>Request Units</a:t>
            </a:r>
          </a:p>
        </p:txBody>
      </p:sp>
    </p:spTree>
    <p:extLst>
      <p:ext uri="{BB962C8B-B14F-4D97-AF65-F5344CB8AC3E}">
        <p14:creationId xmlns:p14="http://schemas.microsoft.com/office/powerpoint/2010/main" val="705254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Consistency</a:t>
            </a:r>
            <a:br>
              <a:rPr lang="en-US" sz="4000" dirty="0">
                <a:solidFill>
                  <a:schemeClr val="tx1"/>
                </a:solidFill>
              </a:rPr>
            </a:br>
            <a:r>
              <a:rPr lang="en-US" sz="4000" b="1" dirty="0">
                <a:solidFill>
                  <a:schemeClr val="tx1"/>
                </a:solidFill>
                <a:latin typeface="+mn-lt"/>
              </a:rPr>
              <a:t>Strong</a:t>
            </a:r>
            <a:r>
              <a:rPr lang="en-US" sz="4000" dirty="0">
                <a:solidFill>
                  <a:schemeClr val="tx1"/>
                </a:solidFill>
              </a:rPr>
              <a:t>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All writes are visible to all readers. Writes synchronously committed by a majority quorum of replicas and reads are acknowledged by the majority read quorum.</a:t>
            </a:r>
          </a:p>
        </p:txBody>
      </p:sp>
    </p:spTree>
    <p:extLst>
      <p:ext uri="{BB962C8B-B14F-4D97-AF65-F5344CB8AC3E}">
        <p14:creationId xmlns:p14="http://schemas.microsoft.com/office/powerpoint/2010/main" val="3344181282"/>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Consistency</a:t>
            </a:r>
            <a:br>
              <a:rPr lang="en-US" sz="4000" dirty="0">
                <a:solidFill>
                  <a:schemeClr val="tx1"/>
                </a:solidFill>
              </a:rPr>
            </a:br>
            <a:r>
              <a:rPr lang="en-US" sz="4000" b="1" dirty="0">
                <a:solidFill>
                  <a:schemeClr val="tx1"/>
                </a:solidFill>
                <a:latin typeface="+mn-lt"/>
              </a:rPr>
              <a:t>Bounded Stateless</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Guaranteed ordering of writes, reads adhere to minimum freshness. Writes are propagated asynchronously, reads are acknowledged by majority quorum lagging by at most K prefixes.</a:t>
            </a:r>
          </a:p>
        </p:txBody>
      </p:sp>
    </p:spTree>
    <p:extLst>
      <p:ext uri="{BB962C8B-B14F-4D97-AF65-F5344CB8AC3E}">
        <p14:creationId xmlns:p14="http://schemas.microsoft.com/office/powerpoint/2010/main" val="51057484"/>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Consistency</a:t>
            </a:r>
            <a:br>
              <a:rPr lang="en-US" sz="4000" dirty="0">
                <a:solidFill>
                  <a:schemeClr val="tx1"/>
                </a:solidFill>
              </a:rPr>
            </a:br>
            <a:r>
              <a:rPr lang="en-US" sz="4000" b="1" dirty="0">
                <a:solidFill>
                  <a:schemeClr val="tx1"/>
                </a:solidFill>
                <a:latin typeface="+mn-lt"/>
              </a:rPr>
              <a:t>Session</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Read your own writes. Writes are propagated asynchronously while reads for a session are issued against the replica that can serve the requested version.</a:t>
            </a:r>
          </a:p>
        </p:txBody>
      </p:sp>
    </p:spTree>
    <p:extLst>
      <p:ext uri="{BB962C8B-B14F-4D97-AF65-F5344CB8AC3E}">
        <p14:creationId xmlns:p14="http://schemas.microsoft.com/office/powerpoint/2010/main" val="142287856"/>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Consistency</a:t>
            </a:r>
            <a:br>
              <a:rPr lang="en-US" sz="4000" dirty="0">
                <a:solidFill>
                  <a:schemeClr val="tx1"/>
                </a:solidFill>
              </a:rPr>
            </a:br>
            <a:r>
              <a:rPr lang="en-US" sz="4000" b="1" dirty="0">
                <a:solidFill>
                  <a:schemeClr val="tx1"/>
                </a:solidFill>
                <a:latin typeface="+mn-lt"/>
              </a:rPr>
              <a:t>Eventual</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solidFill>
                  <a:schemeClr val="tx1"/>
                </a:solidFill>
              </a:rPr>
              <a:t>Reads eventually converge with writes. Writes are propagated asynchronously while reads can be acknowledged by any replica. Readers may view older data then previously observed.</a:t>
            </a:r>
            <a:endParaRPr lang="en-US" sz="4000" dirty="0"/>
          </a:p>
        </p:txBody>
      </p:sp>
    </p:spTree>
    <p:extLst>
      <p:ext uri="{BB962C8B-B14F-4D97-AF65-F5344CB8AC3E}">
        <p14:creationId xmlns:p14="http://schemas.microsoft.com/office/powerpoint/2010/main" val="534016769"/>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715" y="1717294"/>
            <a:ext cx="9859116" cy="2697988"/>
          </a:xfrm>
        </p:spPr>
        <p:txBody>
          <a:bodyPr>
            <a:normAutofit fontScale="90000"/>
          </a:bodyPr>
          <a:lstStyle/>
          <a:p>
            <a:r>
              <a:rPr lang="en-US" sz="5400" dirty="0">
                <a:solidFill>
                  <a:schemeClr val="bg1"/>
                </a:solidFill>
              </a:rPr>
              <a:t>DocumentDB</a:t>
            </a:r>
            <a:br>
              <a:rPr lang="en-US" sz="5400" dirty="0">
                <a:solidFill>
                  <a:schemeClr val="bg1"/>
                </a:solidFill>
              </a:rPr>
            </a:br>
            <a:r>
              <a:rPr lang="en-US" sz="5400" dirty="0">
                <a:solidFill>
                  <a:schemeClr val="bg1"/>
                </a:solidFill>
              </a:rPr>
              <a:t>is particularly</a:t>
            </a:r>
            <a:br>
              <a:rPr lang="en-US" sz="5400" dirty="0">
                <a:solidFill>
                  <a:schemeClr val="bg1"/>
                </a:solidFill>
              </a:rPr>
            </a:br>
            <a:r>
              <a:rPr lang="en-US" sz="5400" dirty="0">
                <a:solidFill>
                  <a:schemeClr val="bg1"/>
                </a:solidFill>
              </a:rPr>
              <a:t>suited for web </a:t>
            </a:r>
            <a:br>
              <a:rPr lang="en-US" sz="5400" dirty="0">
                <a:solidFill>
                  <a:schemeClr val="bg1"/>
                </a:solidFill>
              </a:rPr>
            </a:br>
            <a:r>
              <a:rPr lang="en-US" sz="5400" dirty="0">
                <a:solidFill>
                  <a:schemeClr val="bg1"/>
                </a:solidFill>
              </a:rPr>
              <a:t>and mobile </a:t>
            </a:r>
            <a:br>
              <a:rPr lang="en-US" sz="5400" dirty="0">
                <a:solidFill>
                  <a:schemeClr val="bg1"/>
                </a:solidFill>
              </a:rPr>
            </a:br>
            <a:r>
              <a:rPr lang="en-US" sz="5400" dirty="0">
                <a:solidFill>
                  <a:schemeClr val="bg1"/>
                </a:solidFill>
              </a:rPr>
              <a:t>applications</a:t>
            </a:r>
          </a:p>
        </p:txBody>
      </p:sp>
      <p:sp>
        <p:nvSpPr>
          <p:cNvPr id="14" name="Rectangle 13"/>
          <p:cNvSpPr/>
          <p:nvPr/>
        </p:nvSpPr>
        <p:spPr bwMode="auto">
          <a:xfrm>
            <a:off x="6096001" y="-3099"/>
            <a:ext cx="6094413" cy="68562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95"/>
          <p:cNvSpPr>
            <a:spLocks/>
          </p:cNvSpPr>
          <p:nvPr/>
        </p:nvSpPr>
        <p:spPr bwMode="auto">
          <a:xfrm flipH="1">
            <a:off x="4489335" y="271213"/>
            <a:ext cx="1459983" cy="94814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solidFill>
          <a:ln>
            <a:noFill/>
          </a:ln>
          <a:extLst/>
        </p:spPr>
        <p:txBody>
          <a:bodyPr vert="horz" wrap="square" lIns="91416" tIns="45708" rIns="91416" bIns="45708" numCol="1" anchor="t" anchorCtr="0" compatLnSpc="1">
            <a:prstTxWarp prst="textNoShape">
              <a:avLst/>
            </a:prstTxWarp>
          </a:bodyPr>
          <a:lstStyle/>
          <a:p>
            <a:endParaRPr lang="en-US" sz="1799" kern="0" dirty="0">
              <a:solidFill>
                <a:srgbClr val="000000"/>
              </a:solidFill>
            </a:endParaRPr>
          </a:p>
        </p:txBody>
      </p:sp>
      <p:sp>
        <p:nvSpPr>
          <p:cNvPr id="17" name="Freeform 95"/>
          <p:cNvSpPr>
            <a:spLocks/>
          </p:cNvSpPr>
          <p:nvPr/>
        </p:nvSpPr>
        <p:spPr bwMode="auto">
          <a:xfrm flipH="1">
            <a:off x="6146702" y="422032"/>
            <a:ext cx="1686536" cy="105345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a:extLst/>
        </p:spPr>
        <p:txBody>
          <a:bodyPr vert="horz" wrap="square" lIns="91416" tIns="45708" rIns="91416" bIns="45708" numCol="1" anchor="t" anchorCtr="0" compatLnSpc="1">
            <a:prstTxWarp prst="textNoShape">
              <a:avLst/>
            </a:prstTxWarp>
          </a:bodyPr>
          <a:lstStyle/>
          <a:p>
            <a:endParaRPr lang="en-US" sz="1799" kern="0" dirty="0">
              <a:solidFill>
                <a:srgbClr val="000000"/>
              </a:solidFill>
            </a:endParaRPr>
          </a:p>
        </p:txBody>
      </p:sp>
      <p:sp>
        <p:nvSpPr>
          <p:cNvPr id="18" name="Freeform 95"/>
          <p:cNvSpPr>
            <a:spLocks/>
          </p:cNvSpPr>
          <p:nvPr/>
        </p:nvSpPr>
        <p:spPr bwMode="auto">
          <a:xfrm flipH="1">
            <a:off x="5334600" y="910193"/>
            <a:ext cx="1243634" cy="80764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16" tIns="45708" rIns="91416" bIns="45708" numCol="1" anchor="t" anchorCtr="0" compatLnSpc="1">
            <a:prstTxWarp prst="textNoShape">
              <a:avLst/>
            </a:prstTxWarp>
          </a:bodyPr>
          <a:lstStyle/>
          <a:p>
            <a:endParaRPr lang="en-US" sz="1799" kern="0" dirty="0">
              <a:solidFill>
                <a:srgbClr val="505050"/>
              </a:solidFill>
            </a:endParaRPr>
          </a:p>
        </p:txBody>
      </p:sp>
      <p:sp>
        <p:nvSpPr>
          <p:cNvPr id="24" name="Text Placeholder 3"/>
          <p:cNvSpPr txBox="1">
            <a:spLocks/>
          </p:cNvSpPr>
          <p:nvPr/>
        </p:nvSpPr>
        <p:spPr>
          <a:xfrm>
            <a:off x="6457521" y="2527300"/>
            <a:ext cx="5459173" cy="3715239"/>
          </a:xfrm>
          <a:prstGeom prst="rect">
            <a:avLst/>
          </a:prstGeom>
        </p:spPr>
        <p:txBody>
          <a:bodyPr vert="horz" wrap="square" lIns="146266" tIns="91416" rIns="146266" bIns="91416" rtlCol="0" anchor="t">
            <a:no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8627" b="0" kern="1200" spc="0" baseline="0">
                <a:solidFill>
                  <a:schemeClr val="bg1"/>
                </a:solidFill>
                <a:latin typeface="+mj-lt"/>
                <a:ea typeface="+mn-ea"/>
                <a:cs typeface="+mn-cs"/>
              </a:defRPr>
            </a:lvl1pPr>
            <a:lvl2pPr marL="336113"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2pPr>
            <a:lvl3pPr marL="560187"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3pPr>
            <a:lvl4pPr marL="784261"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4pPr>
            <a:lvl5pPr marL="1008335"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25000"/>
              </a:lnSpc>
              <a:spcBef>
                <a:spcPts val="0"/>
              </a:spcBef>
            </a:pPr>
            <a:r>
              <a:rPr lang="en-US" sz="3600" dirty="0">
                <a:solidFill>
                  <a:srgbClr val="0071BC"/>
                </a:solidFill>
              </a:rPr>
              <a:t>Catalog data</a:t>
            </a:r>
          </a:p>
          <a:p>
            <a:pPr>
              <a:lnSpc>
                <a:spcPct val="125000"/>
              </a:lnSpc>
              <a:spcBef>
                <a:spcPts val="0"/>
              </a:spcBef>
            </a:pPr>
            <a:r>
              <a:rPr lang="en-US" sz="3600" dirty="0">
                <a:solidFill>
                  <a:srgbClr val="0071BC"/>
                </a:solidFill>
              </a:rPr>
              <a:t>Preferences and state</a:t>
            </a:r>
          </a:p>
          <a:p>
            <a:pPr>
              <a:lnSpc>
                <a:spcPct val="125000"/>
              </a:lnSpc>
              <a:spcBef>
                <a:spcPts val="0"/>
              </a:spcBef>
            </a:pPr>
            <a:r>
              <a:rPr lang="en-US" sz="3600" dirty="0">
                <a:solidFill>
                  <a:srgbClr val="0071BC"/>
                </a:solidFill>
              </a:rPr>
              <a:t>Event store</a:t>
            </a:r>
          </a:p>
          <a:p>
            <a:pPr>
              <a:lnSpc>
                <a:spcPct val="125000"/>
              </a:lnSpc>
              <a:spcBef>
                <a:spcPts val="0"/>
              </a:spcBef>
            </a:pPr>
            <a:r>
              <a:rPr lang="en-US" sz="3600" dirty="0">
                <a:solidFill>
                  <a:srgbClr val="0071BC"/>
                </a:solidFill>
              </a:rPr>
              <a:t>User generated content</a:t>
            </a:r>
          </a:p>
          <a:p>
            <a:pPr>
              <a:lnSpc>
                <a:spcPct val="125000"/>
              </a:lnSpc>
              <a:spcBef>
                <a:spcPts val="0"/>
              </a:spcBef>
            </a:pPr>
            <a:r>
              <a:rPr lang="en-US" sz="3600" dirty="0">
                <a:solidFill>
                  <a:srgbClr val="0071BC"/>
                </a:solidFill>
              </a:rPr>
              <a:t>Data exchange</a:t>
            </a:r>
          </a:p>
          <a:p>
            <a:pPr>
              <a:lnSpc>
                <a:spcPct val="125000"/>
              </a:lnSpc>
              <a:spcBef>
                <a:spcPts val="0"/>
              </a:spcBef>
            </a:pPr>
            <a:endParaRPr lang="en-US" sz="3600" dirty="0">
              <a:solidFill>
                <a:srgbClr val="0071BC"/>
              </a:solidFill>
            </a:endParaRPr>
          </a:p>
        </p:txBody>
      </p:sp>
    </p:spTree>
    <p:extLst>
      <p:ext uri="{BB962C8B-B14F-4D97-AF65-F5344CB8AC3E}">
        <p14:creationId xmlns:p14="http://schemas.microsoft.com/office/powerpoint/2010/main" val="3751029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528695" y="2580393"/>
          <a:ext cx="11003612" cy="3985688"/>
        </p:xfrm>
        <a:graphic>
          <a:graphicData uri="http://schemas.openxmlformats.org/drawingml/2006/table">
            <a:tbl>
              <a:tblPr firstRow="1" bandRow="1">
                <a:tableStyleId>{2D5ABB26-0587-4C30-8999-92F81FD0307C}</a:tableStyleId>
              </a:tblPr>
              <a:tblGrid>
                <a:gridCol w="3482180">
                  <a:extLst>
                    <a:ext uri="{9D8B030D-6E8A-4147-A177-3AD203B41FA5}">
                      <a16:colId xmlns:a16="http://schemas.microsoft.com/office/drawing/2014/main" xmlns="" val="20000"/>
                    </a:ext>
                  </a:extLst>
                </a:gridCol>
                <a:gridCol w="682991">
                  <a:extLst>
                    <a:ext uri="{9D8B030D-6E8A-4147-A177-3AD203B41FA5}">
                      <a16:colId xmlns:a16="http://schemas.microsoft.com/office/drawing/2014/main" xmlns="" val="20001"/>
                    </a:ext>
                  </a:extLst>
                </a:gridCol>
                <a:gridCol w="6838441">
                  <a:extLst>
                    <a:ext uri="{9D8B030D-6E8A-4147-A177-3AD203B41FA5}">
                      <a16:colId xmlns:a16="http://schemas.microsoft.com/office/drawing/2014/main" xmlns="" val="20002"/>
                    </a:ext>
                  </a:extLst>
                </a:gridCol>
              </a:tblGrid>
              <a:tr h="926306">
                <a:tc>
                  <a:txBody>
                    <a:bodyPr/>
                    <a:lstStyle/>
                    <a:p>
                      <a:pPr marL="0" marR="0" indent="0" algn="r" defTabSz="932742"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Segoe UI Light"/>
                          <a:ea typeface="+mn-ea"/>
                          <a:cs typeface="+mn-cs"/>
                        </a:rPr>
                        <a:t>schema</a:t>
                      </a:r>
                      <a:r>
                        <a:rPr lang="en-US" sz="1800" b="1" kern="1200" baseline="0" dirty="0">
                          <a:solidFill>
                            <a:schemeClr val="tx1"/>
                          </a:solidFill>
                          <a:latin typeface="Segoe UI Light"/>
                          <a:ea typeface="+mn-ea"/>
                          <a:cs typeface="+mn-cs"/>
                        </a:rPr>
                        <a:t> free</a:t>
                      </a:r>
                    </a:p>
                    <a:p>
                      <a:pPr marL="0" marR="0" indent="0" algn="r" defTabSz="932742" rtl="0" eaLnBrk="1" fontAlgn="auto" latinLnBrk="0" hangingPunct="1">
                        <a:lnSpc>
                          <a:spcPct val="100000"/>
                        </a:lnSpc>
                        <a:spcBef>
                          <a:spcPts val="0"/>
                        </a:spcBef>
                        <a:spcAft>
                          <a:spcPts val="0"/>
                        </a:spcAft>
                        <a:buClrTx/>
                        <a:buSzTx/>
                        <a:buFontTx/>
                        <a:buNone/>
                        <a:tabLst/>
                        <a:defRPr/>
                      </a:pPr>
                      <a:r>
                        <a:rPr lang="en-US" sz="1800" b="1" kern="1200" baseline="0" dirty="0">
                          <a:solidFill>
                            <a:schemeClr val="tx1"/>
                          </a:solidFill>
                          <a:latin typeface="Segoe UI Light"/>
                          <a:ea typeface="+mn-ea"/>
                          <a:cs typeface="+mn-cs"/>
                        </a:rPr>
                        <a:t> query</a:t>
                      </a:r>
                      <a:endParaRPr lang="en-US" sz="1800" b="1" kern="1200" dirty="0">
                        <a:solidFill>
                          <a:schemeClr val="tx1"/>
                        </a:solidFill>
                        <a:latin typeface="Segoe UI Light"/>
                        <a:ea typeface="+mn-ea"/>
                        <a:cs typeface="+mn-cs"/>
                      </a:endParaRPr>
                    </a:p>
                    <a:p>
                      <a:endParaRPr lang="en-US" sz="1800" kern="1200" dirty="0">
                        <a:solidFill>
                          <a:schemeClr val="tx1"/>
                        </a:solidFill>
                        <a:latin typeface="Segoe UI Light"/>
                        <a:ea typeface="+mn-ea"/>
                        <a:cs typeface="+mn-cs"/>
                      </a:endParaRPr>
                    </a:p>
                  </a:txBody>
                  <a:tcPr marL="89642" marR="89642" marT="44821" marB="44821"/>
                </a:tc>
                <a:tc>
                  <a:txBody>
                    <a:bodyPr/>
                    <a:lstStyle/>
                    <a:p>
                      <a:endParaRPr lang="en-US" sz="1000" b="1" kern="1200" dirty="0">
                        <a:solidFill>
                          <a:schemeClr val="tx1"/>
                        </a:solidFill>
                        <a:latin typeface="Segoe UI Light"/>
                        <a:ea typeface="+mn-ea"/>
                        <a:cs typeface="+mn-cs"/>
                      </a:endParaRPr>
                    </a:p>
                  </a:txBody>
                  <a:tcPr marL="89642" marR="89642" marT="44821" marB="44821"/>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latin typeface="Segoe UI Light"/>
                          <a:ea typeface="+mn-ea"/>
                          <a:cs typeface="+mn-cs"/>
                        </a:rPr>
                        <a:t>Relational and hierarchical query </a:t>
                      </a:r>
                      <a:r>
                        <a:rPr lang="en-US" sz="1400" kern="1200" dirty="0">
                          <a:solidFill>
                            <a:schemeClr val="tx1"/>
                          </a:solidFill>
                          <a:latin typeface="Segoe UI Light"/>
                          <a:ea typeface="+mn-ea"/>
                          <a:cs typeface="+mn-cs"/>
                        </a:rPr>
                        <a:t>of application defined JSON data. Support for SQL queries with transforms,</a:t>
                      </a:r>
                      <a:r>
                        <a:rPr lang="en-US" sz="1400" kern="1200" baseline="0" dirty="0">
                          <a:solidFill>
                            <a:schemeClr val="tx1"/>
                          </a:solidFill>
                          <a:latin typeface="Segoe UI Light"/>
                          <a:ea typeface="+mn-ea"/>
                          <a:cs typeface="+mn-cs"/>
                        </a:rPr>
                        <a:t> projections and inline evaluation of </a:t>
                      </a:r>
                      <a:r>
                        <a:rPr lang="en-US" sz="1400" b="1" kern="1200" baseline="0" dirty="0">
                          <a:solidFill>
                            <a:schemeClr val="tx1"/>
                          </a:solidFill>
                          <a:latin typeface="Segoe UI Light"/>
                          <a:ea typeface="+mn-ea"/>
                          <a:cs typeface="+mn-cs"/>
                        </a:rPr>
                        <a:t>user defined JavaScript functions </a:t>
                      </a:r>
                      <a:r>
                        <a:rPr lang="en-US" sz="1400" kern="1200" baseline="0" dirty="0">
                          <a:solidFill>
                            <a:schemeClr val="tx1"/>
                          </a:solidFill>
                          <a:latin typeface="Segoe UI Light"/>
                          <a:ea typeface="+mn-ea"/>
                          <a:cs typeface="+mn-cs"/>
                        </a:rPr>
                        <a:t>(UDFs). </a:t>
                      </a:r>
                      <a:r>
                        <a:rPr lang="en-US" sz="1400" b="1" kern="1200" baseline="0" dirty="0">
                          <a:solidFill>
                            <a:schemeClr val="tx1"/>
                          </a:solidFill>
                          <a:latin typeface="Segoe UI Light"/>
                          <a:ea typeface="+mn-ea"/>
                          <a:cs typeface="+mn-cs"/>
                        </a:rPr>
                        <a:t>Automatic and consistent indexing </a:t>
                      </a:r>
                      <a:r>
                        <a:rPr lang="en-US" sz="1400" kern="1200" baseline="0" dirty="0">
                          <a:solidFill>
                            <a:schemeClr val="tx1"/>
                          </a:solidFill>
                          <a:latin typeface="Segoe UI Light"/>
                          <a:ea typeface="+mn-ea"/>
                          <a:cs typeface="+mn-cs"/>
                        </a:rPr>
                        <a:t>of all properties.</a:t>
                      </a:r>
                      <a:r>
                        <a:rPr lang="en-US" sz="1400" kern="1200" dirty="0">
                          <a:solidFill>
                            <a:schemeClr val="tx1"/>
                          </a:solidFill>
                          <a:latin typeface="Segoe UI Light"/>
                          <a:ea typeface="+mn-ea"/>
                          <a:cs typeface="+mn-cs"/>
                        </a:rPr>
                        <a:t/>
                      </a:r>
                      <a:br>
                        <a:rPr lang="en-US" sz="1400" kern="1200" dirty="0">
                          <a:solidFill>
                            <a:schemeClr val="tx1"/>
                          </a:solidFill>
                          <a:latin typeface="Segoe UI Light"/>
                          <a:ea typeface="+mn-ea"/>
                          <a:cs typeface="+mn-cs"/>
                        </a:rPr>
                      </a:br>
                      <a:endParaRPr lang="en-US" sz="1400" kern="1200" dirty="0">
                        <a:solidFill>
                          <a:schemeClr val="tx1"/>
                        </a:solidFill>
                        <a:latin typeface="Segoe UI Light"/>
                        <a:ea typeface="+mn-ea"/>
                        <a:cs typeface="+mn-cs"/>
                      </a:endParaRPr>
                    </a:p>
                    <a:p>
                      <a:endParaRPr lang="en-US" sz="1400" b="1" kern="1200" dirty="0">
                        <a:solidFill>
                          <a:schemeClr val="tx1"/>
                        </a:solidFill>
                        <a:latin typeface="Segoe UI Light"/>
                        <a:ea typeface="+mn-ea"/>
                        <a:cs typeface="+mn-cs"/>
                      </a:endParaRPr>
                    </a:p>
                  </a:txBody>
                  <a:tcPr marL="89642" marR="89642" marT="44821" marB="44821"/>
                </a:tc>
                <a:extLst>
                  <a:ext uri="{0D108BD9-81ED-4DB2-BD59-A6C34878D82A}">
                    <a16:rowId xmlns:a16="http://schemas.microsoft.com/office/drawing/2014/main" xmlns="" val="10000"/>
                  </a:ext>
                </a:extLst>
              </a:tr>
              <a:tr h="926306">
                <a:tc>
                  <a:txBody>
                    <a:bodyPr/>
                    <a:lstStyle/>
                    <a:p>
                      <a:pPr marL="0" marR="0" indent="0" algn="r" defTabSz="932742"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Segoe UI Light"/>
                          <a:ea typeface="+mn-ea"/>
                          <a:cs typeface="+mn-cs"/>
                        </a:rPr>
                        <a:t>JavaScript as a </a:t>
                      </a:r>
                    </a:p>
                    <a:p>
                      <a:pPr marL="0" marR="0" indent="0" algn="r" defTabSz="932742"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Segoe UI Light"/>
                          <a:ea typeface="+mn-ea"/>
                          <a:cs typeface="+mn-cs"/>
                        </a:rPr>
                        <a:t>modern T-SQL</a:t>
                      </a:r>
                    </a:p>
                    <a:p>
                      <a:endParaRPr lang="en-US" sz="1800" kern="1200" dirty="0">
                        <a:solidFill>
                          <a:schemeClr val="tx1"/>
                        </a:solidFill>
                        <a:latin typeface="Segoe UI Light"/>
                        <a:ea typeface="+mn-ea"/>
                        <a:cs typeface="+mn-cs"/>
                      </a:endParaRPr>
                    </a:p>
                  </a:txBody>
                  <a:tcPr marL="89642" marR="89642" marT="44821" marB="44821"/>
                </a:tc>
                <a:tc>
                  <a:txBody>
                    <a:bodyPr/>
                    <a:lstStyle/>
                    <a:p>
                      <a:endParaRPr lang="en-US" sz="1000" b="1" kern="1200" dirty="0">
                        <a:solidFill>
                          <a:schemeClr val="tx1"/>
                        </a:solidFill>
                        <a:latin typeface="Segoe UI Light"/>
                        <a:ea typeface="+mn-ea"/>
                        <a:cs typeface="+mn-cs"/>
                      </a:endParaRPr>
                    </a:p>
                  </a:txBody>
                  <a:tcPr marL="89642" marR="89642" marT="44821" marB="44821"/>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latin typeface="Segoe UI Light"/>
                          <a:ea typeface="+mn-ea"/>
                          <a:cs typeface="+mn-cs"/>
                        </a:rPr>
                        <a:t>Transactional execution </a:t>
                      </a:r>
                      <a:r>
                        <a:rPr lang="en-US" sz="1400" kern="1200" dirty="0">
                          <a:solidFill>
                            <a:schemeClr val="tx1"/>
                          </a:solidFill>
                          <a:latin typeface="Segoe UI Light"/>
                          <a:ea typeface="+mn-ea"/>
                          <a:cs typeface="+mn-cs"/>
                        </a:rPr>
                        <a:t>of application defined stored procedures and triggers directly against database collections.</a:t>
                      </a:r>
                      <a:r>
                        <a:rPr lang="en-US" sz="1400" kern="1200" baseline="0" dirty="0">
                          <a:solidFill>
                            <a:schemeClr val="tx1"/>
                          </a:solidFill>
                          <a:latin typeface="Segoe UI Light"/>
                          <a:ea typeface="+mn-ea"/>
                          <a:cs typeface="+mn-cs"/>
                        </a:rPr>
                        <a:t> </a:t>
                      </a:r>
                      <a:r>
                        <a:rPr lang="en-US" sz="1400" b="1" kern="1200" baseline="0" dirty="0">
                          <a:solidFill>
                            <a:schemeClr val="tx1"/>
                          </a:solidFill>
                          <a:latin typeface="Segoe UI Light"/>
                          <a:ea typeface="+mn-ea"/>
                          <a:cs typeface="+mn-cs"/>
                        </a:rPr>
                        <a:t>Native JavaScript </a:t>
                      </a:r>
                      <a:r>
                        <a:rPr lang="en-US" sz="1400" kern="1200" baseline="0" dirty="0">
                          <a:solidFill>
                            <a:schemeClr val="tx1"/>
                          </a:solidFill>
                          <a:latin typeface="Segoe UI Light"/>
                          <a:ea typeface="+mn-ea"/>
                          <a:cs typeface="+mn-cs"/>
                        </a:rPr>
                        <a:t>support eliminating the impedance mismatch between application and database schema.</a:t>
                      </a:r>
                      <a:r>
                        <a:rPr lang="en-US" sz="1400" kern="1200" dirty="0">
                          <a:solidFill>
                            <a:schemeClr val="tx1"/>
                          </a:solidFill>
                          <a:latin typeface="Segoe UI Light"/>
                          <a:ea typeface="+mn-ea"/>
                          <a:cs typeface="+mn-cs"/>
                        </a:rPr>
                        <a:t/>
                      </a:r>
                      <a:br>
                        <a:rPr lang="en-US" sz="1400" kern="1200" dirty="0">
                          <a:solidFill>
                            <a:schemeClr val="tx1"/>
                          </a:solidFill>
                          <a:latin typeface="Segoe UI Light"/>
                          <a:ea typeface="+mn-ea"/>
                          <a:cs typeface="+mn-cs"/>
                        </a:rPr>
                      </a:br>
                      <a:endParaRPr lang="en-US" sz="1400" b="1" kern="1200" dirty="0">
                        <a:solidFill>
                          <a:schemeClr val="tx1"/>
                        </a:solidFill>
                        <a:latin typeface="Segoe UI Light"/>
                        <a:ea typeface="+mn-ea"/>
                        <a:cs typeface="+mn-cs"/>
                      </a:endParaRPr>
                    </a:p>
                    <a:p>
                      <a:endParaRPr lang="en-US" sz="1400" b="1" kern="1200" dirty="0">
                        <a:solidFill>
                          <a:schemeClr val="tx1"/>
                        </a:solidFill>
                        <a:latin typeface="Segoe UI Light"/>
                        <a:ea typeface="+mn-ea"/>
                        <a:cs typeface="+mn-cs"/>
                      </a:endParaRPr>
                    </a:p>
                  </a:txBody>
                  <a:tcPr marL="89642" marR="89642" marT="44821" marB="44821"/>
                </a:tc>
                <a:extLst>
                  <a:ext uri="{0D108BD9-81ED-4DB2-BD59-A6C34878D82A}">
                    <a16:rowId xmlns:a16="http://schemas.microsoft.com/office/drawing/2014/main" xmlns="" val="10001"/>
                  </a:ext>
                </a:extLst>
              </a:tr>
              <a:tr h="926306">
                <a:tc>
                  <a:txBody>
                    <a:bodyPr/>
                    <a:lstStyle/>
                    <a:p>
                      <a:pPr marL="0" marR="0" indent="0" algn="r" defTabSz="932742"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Segoe UI Light"/>
                          <a:ea typeface="+mn-ea"/>
                          <a:cs typeface="+mn-cs"/>
                        </a:rPr>
                        <a:t>tunable</a:t>
                      </a:r>
                      <a:r>
                        <a:rPr lang="en-US" sz="1800" b="1" kern="1200" baseline="0" dirty="0">
                          <a:solidFill>
                            <a:schemeClr val="tx1"/>
                          </a:solidFill>
                          <a:latin typeface="Segoe UI Light"/>
                          <a:ea typeface="+mn-ea"/>
                          <a:cs typeface="+mn-cs"/>
                        </a:rPr>
                        <a:t> </a:t>
                      </a:r>
                    </a:p>
                    <a:p>
                      <a:pPr marL="0" marR="0" indent="0" algn="r" defTabSz="932742" rtl="0" eaLnBrk="1" fontAlgn="auto" latinLnBrk="0" hangingPunct="1">
                        <a:lnSpc>
                          <a:spcPct val="100000"/>
                        </a:lnSpc>
                        <a:spcBef>
                          <a:spcPts val="0"/>
                        </a:spcBef>
                        <a:spcAft>
                          <a:spcPts val="0"/>
                        </a:spcAft>
                        <a:buClrTx/>
                        <a:buSzTx/>
                        <a:buFontTx/>
                        <a:buNone/>
                        <a:tabLst/>
                        <a:defRPr/>
                      </a:pPr>
                      <a:r>
                        <a:rPr lang="en-US" sz="1800" b="1" kern="1200" baseline="0" dirty="0">
                          <a:solidFill>
                            <a:schemeClr val="tx1"/>
                          </a:solidFill>
                          <a:latin typeface="Segoe UI Light"/>
                          <a:ea typeface="+mn-ea"/>
                          <a:cs typeface="+mn-cs"/>
                        </a:rPr>
                        <a:t>consistency</a:t>
                      </a:r>
                      <a:r>
                        <a:rPr lang="en-US" sz="1800" b="1" kern="1200" dirty="0">
                          <a:solidFill>
                            <a:schemeClr val="tx1"/>
                          </a:solidFill>
                          <a:latin typeface="Segoe UI Light"/>
                          <a:ea typeface="+mn-ea"/>
                          <a:cs typeface="+mn-cs"/>
                        </a:rPr>
                        <a:t> </a:t>
                      </a:r>
                      <a:endParaRPr lang="en-US" sz="1800" kern="1200" dirty="0">
                        <a:solidFill>
                          <a:schemeClr val="tx1"/>
                        </a:solidFill>
                        <a:latin typeface="Segoe UI Light"/>
                        <a:ea typeface="+mn-ea"/>
                        <a:cs typeface="+mn-cs"/>
                      </a:endParaRPr>
                    </a:p>
                    <a:p>
                      <a:endParaRPr lang="en-US" sz="1800" kern="1200" dirty="0">
                        <a:solidFill>
                          <a:schemeClr val="tx1"/>
                        </a:solidFill>
                        <a:latin typeface="Segoe UI Light"/>
                        <a:ea typeface="+mn-ea"/>
                        <a:cs typeface="+mn-cs"/>
                      </a:endParaRPr>
                    </a:p>
                  </a:txBody>
                  <a:tcPr marL="89642" marR="89642" marT="44821" marB="44821"/>
                </a:tc>
                <a:tc>
                  <a:txBody>
                    <a:bodyPr/>
                    <a:lstStyle/>
                    <a:p>
                      <a:endParaRPr lang="en-US" sz="1000" b="1" kern="1200" dirty="0">
                        <a:solidFill>
                          <a:schemeClr val="tx1"/>
                        </a:solidFill>
                        <a:latin typeface="Segoe UI Light"/>
                        <a:ea typeface="+mn-ea"/>
                        <a:cs typeface="+mn-cs"/>
                      </a:endParaRPr>
                    </a:p>
                  </a:txBody>
                  <a:tcPr marL="89642" marR="89642" marT="44821" marB="44821"/>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Segoe UI Light"/>
                          <a:ea typeface="+mn-ea"/>
                          <a:cs typeface="+mn-cs"/>
                        </a:rPr>
                        <a:t>Well</a:t>
                      </a:r>
                      <a:r>
                        <a:rPr lang="en-US" sz="1400" kern="1200" baseline="0" dirty="0">
                          <a:solidFill>
                            <a:schemeClr val="tx1"/>
                          </a:solidFill>
                          <a:latin typeface="Segoe UI Light"/>
                          <a:ea typeface="+mn-ea"/>
                          <a:cs typeface="+mn-cs"/>
                        </a:rPr>
                        <a:t> defined consistency levels to achieve optimal tradeoff between consistency and performance. </a:t>
                      </a:r>
                      <a:r>
                        <a:rPr lang="en-US" sz="1400" b="1" kern="1200" baseline="0" dirty="0">
                          <a:solidFill>
                            <a:schemeClr val="tx1"/>
                          </a:solidFill>
                          <a:latin typeface="Segoe UI Light"/>
                          <a:ea typeface="+mn-ea"/>
                          <a:cs typeface="+mn-cs"/>
                        </a:rPr>
                        <a:t>Four distinct consistency levels </a:t>
                      </a:r>
                      <a:r>
                        <a:rPr lang="en-US" sz="1400" kern="1200" baseline="0" dirty="0">
                          <a:solidFill>
                            <a:schemeClr val="tx1"/>
                          </a:solidFill>
                          <a:latin typeface="Segoe UI Light"/>
                          <a:ea typeface="+mn-ea"/>
                          <a:cs typeface="+mn-cs"/>
                        </a:rPr>
                        <a:t>for queries and read – Strong, Bounded-Staleness, Session and Eventual. </a:t>
                      </a:r>
                      <a:r>
                        <a:rPr lang="en-US" sz="1400" b="1" kern="1200" baseline="0" dirty="0">
                          <a:solidFill>
                            <a:schemeClr val="tx1"/>
                          </a:solidFill>
                          <a:latin typeface="Segoe UI Light"/>
                          <a:ea typeface="+mn-ea"/>
                          <a:cs typeface="+mn-cs"/>
                        </a:rPr>
                        <a:t>Granular control </a:t>
                      </a:r>
                      <a:r>
                        <a:rPr lang="en-US" sz="1400" kern="1200" baseline="0" dirty="0">
                          <a:solidFill>
                            <a:schemeClr val="tx1"/>
                          </a:solidFill>
                          <a:latin typeface="Segoe UI Light"/>
                          <a:ea typeface="+mn-ea"/>
                          <a:cs typeface="+mn-cs"/>
                        </a:rPr>
                        <a:t>over consistency, availability and latency</a:t>
                      </a:r>
                      <a:endParaRPr lang="en-US" sz="1400" kern="1200" dirty="0">
                        <a:solidFill>
                          <a:schemeClr val="tx1"/>
                        </a:solidFill>
                        <a:latin typeface="Segoe UI Light"/>
                        <a:ea typeface="+mn-ea"/>
                        <a:cs typeface="+mn-cs"/>
                      </a:endParaRPr>
                    </a:p>
                    <a:p>
                      <a:endParaRPr lang="en-US" sz="1400" b="1" kern="1200" dirty="0">
                        <a:solidFill>
                          <a:schemeClr val="tx1"/>
                        </a:solidFill>
                        <a:latin typeface="Segoe UI Light"/>
                        <a:ea typeface="+mn-ea"/>
                        <a:cs typeface="+mn-cs"/>
                      </a:endParaRPr>
                    </a:p>
                  </a:txBody>
                  <a:tcPr marL="89642" marR="89642" marT="44821" marB="44821"/>
                </a:tc>
                <a:extLst>
                  <a:ext uri="{0D108BD9-81ED-4DB2-BD59-A6C34878D82A}">
                    <a16:rowId xmlns:a16="http://schemas.microsoft.com/office/drawing/2014/main" xmlns="" val="10002"/>
                  </a:ext>
                </a:extLst>
              </a:tr>
              <a:tr h="627497">
                <a:tc>
                  <a:txBody>
                    <a:bodyPr/>
                    <a:lstStyle/>
                    <a:p>
                      <a:pPr algn="r"/>
                      <a:r>
                        <a:rPr lang="en-US" sz="1800" b="1" kern="1200" dirty="0">
                          <a:solidFill>
                            <a:schemeClr val="tx1"/>
                          </a:solidFill>
                          <a:latin typeface="Segoe UI Light"/>
                          <a:ea typeface="+mn-ea"/>
                          <a:cs typeface="+mn-cs"/>
                        </a:rPr>
                        <a:t>fully </a:t>
                      </a:r>
                    </a:p>
                    <a:p>
                      <a:pPr algn="r"/>
                      <a:r>
                        <a:rPr lang="en-US" sz="1800" b="1" kern="1200" dirty="0">
                          <a:solidFill>
                            <a:schemeClr val="tx1"/>
                          </a:solidFill>
                          <a:latin typeface="Segoe UI Light"/>
                          <a:ea typeface="+mn-ea"/>
                          <a:cs typeface="+mn-cs"/>
                        </a:rPr>
                        <a:t>managed</a:t>
                      </a:r>
                    </a:p>
                  </a:txBody>
                  <a:tcPr marL="89642" marR="89642" marT="44821" marB="44821"/>
                </a:tc>
                <a:tc>
                  <a:txBody>
                    <a:bodyPr/>
                    <a:lstStyle/>
                    <a:p>
                      <a:endParaRPr lang="en-US" sz="1800" kern="1200" dirty="0">
                        <a:solidFill>
                          <a:schemeClr val="tx1"/>
                        </a:solidFill>
                        <a:latin typeface="Segoe UI Light"/>
                        <a:ea typeface="+mn-ea"/>
                        <a:cs typeface="+mn-cs"/>
                      </a:endParaRPr>
                    </a:p>
                  </a:txBody>
                  <a:tcPr marL="89642" marR="89642" marT="44821" marB="44821"/>
                </a:tc>
                <a:tc>
                  <a:txBody>
                    <a:bodyPr/>
                    <a:lstStyle/>
                    <a:p>
                      <a:pPr marL="0" indent="0" defTabSz="932419" fontAlgn="base">
                        <a:spcBef>
                          <a:spcPct val="0"/>
                        </a:spcBef>
                        <a:spcAft>
                          <a:spcPct val="0"/>
                        </a:spcAft>
                        <a:buFont typeface="Wingdings" panose="05000000000000000000" pitchFamily="2" charset="2"/>
                        <a:buNone/>
                      </a:pPr>
                      <a:r>
                        <a:rPr lang="en-US" sz="1400" b="1" dirty="0">
                          <a:latin typeface="Segoe UI Light"/>
                        </a:rPr>
                        <a:t>Simple to provision and access </a:t>
                      </a:r>
                      <a:r>
                        <a:rPr lang="en-US" sz="1400" dirty="0">
                          <a:latin typeface="Segoe UI Light"/>
                        </a:rPr>
                        <a:t>databases without managing VM or cluster infrastructure. Operated with </a:t>
                      </a:r>
                      <a:r>
                        <a:rPr lang="en-US" sz="1400" b="1" dirty="0">
                          <a:latin typeface="Segoe UI Light"/>
                        </a:rPr>
                        <a:t>99.95% availability </a:t>
                      </a:r>
                      <a:r>
                        <a:rPr lang="en-US" sz="1400" dirty="0">
                          <a:latin typeface="Segoe UI Light"/>
                        </a:rPr>
                        <a:t>and automatically</a:t>
                      </a:r>
                      <a:r>
                        <a:rPr lang="en-US" sz="1400" baseline="0" dirty="0">
                          <a:latin typeface="Segoe UI Light"/>
                        </a:rPr>
                        <a:t> backed up to prevent against regional failures</a:t>
                      </a:r>
                      <a:endParaRPr lang="en-US" sz="1400" kern="1200" dirty="0">
                        <a:solidFill>
                          <a:schemeClr val="tx1"/>
                        </a:solidFill>
                        <a:latin typeface="Segoe UI Light"/>
                        <a:ea typeface="+mn-ea"/>
                        <a:cs typeface="+mn-cs"/>
                      </a:endParaRPr>
                    </a:p>
                  </a:txBody>
                  <a:tcPr marL="89642" marR="89642" marT="44821" marB="44821"/>
                </a:tc>
                <a:extLst>
                  <a:ext uri="{0D108BD9-81ED-4DB2-BD59-A6C34878D82A}">
                    <a16:rowId xmlns:a16="http://schemas.microsoft.com/office/drawing/2014/main" xmlns="" val="10003"/>
                  </a:ext>
                </a:extLst>
              </a:tr>
            </a:tbl>
          </a:graphicData>
        </a:graphic>
      </p:graphicFrame>
      <p:sp>
        <p:nvSpPr>
          <p:cNvPr id="11" name="Title 1"/>
          <p:cNvSpPr txBox="1">
            <a:spLocks/>
          </p:cNvSpPr>
          <p:nvPr/>
        </p:nvSpPr>
        <p:spPr>
          <a:xfrm>
            <a:off x="148106" y="201544"/>
            <a:ext cx="4348499"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353"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Microsoft Azure DocumentDB</a:t>
            </a:r>
          </a:p>
        </p:txBody>
      </p:sp>
      <p:sp>
        <p:nvSpPr>
          <p:cNvPr id="7" name="Title 1"/>
          <p:cNvSpPr txBox="1">
            <a:spLocks/>
          </p:cNvSpPr>
          <p:nvPr/>
        </p:nvSpPr>
        <p:spPr>
          <a:xfrm>
            <a:off x="8701078" y="201544"/>
            <a:ext cx="3321931"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 “topic” : “</a:t>
            </a:r>
            <a:r>
              <a:rPr sz="2157" b="1"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intro</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endPar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endParaRPr>
          </a:p>
        </p:txBody>
      </p:sp>
      <p:grpSp>
        <p:nvGrpSpPr>
          <p:cNvPr id="46" name="Group 45"/>
          <p:cNvGrpSpPr/>
          <p:nvPr/>
        </p:nvGrpSpPr>
        <p:grpSpPr>
          <a:xfrm>
            <a:off x="1070391" y="2285882"/>
            <a:ext cx="1317461" cy="1185736"/>
            <a:chOff x="1235354" y="1250841"/>
            <a:chExt cx="1466721" cy="1295568"/>
          </a:xfrm>
        </p:grpSpPr>
        <p:sp>
          <p:nvSpPr>
            <p:cNvPr id="6" name="TextBox 5"/>
            <p:cNvSpPr txBox="1"/>
            <p:nvPr/>
          </p:nvSpPr>
          <p:spPr>
            <a:xfrm>
              <a:off x="1235354" y="1250841"/>
              <a:ext cx="1466721" cy="1295568"/>
            </a:xfrm>
            <a:prstGeom prst="rect">
              <a:avLst/>
            </a:prstGeom>
            <a:noFill/>
          </p:spPr>
          <p:txBody>
            <a:bodyPr wrap="none" lIns="179285" tIns="143428" rIns="179285" bIns="143428" rtlCol="0">
              <a:spAutoFit/>
            </a:bodyPr>
            <a:lstStyle/>
            <a:p>
              <a:pPr defTabSz="914367">
                <a:lnSpc>
                  <a:spcPct val="90000"/>
                </a:lnSpc>
              </a:pPr>
              <a:r>
                <a:rPr lang="en-US" sz="6470" dirty="0">
                  <a:solidFill>
                    <a:srgbClr val="FFFFFF">
                      <a:lumMod val="50000"/>
                    </a:srgbClr>
                  </a:solidFill>
                </a:rPr>
                <a:t>{  }</a:t>
              </a:r>
            </a:p>
          </p:txBody>
        </p:sp>
        <p:grpSp>
          <p:nvGrpSpPr>
            <p:cNvPr id="10" name="Group 9"/>
            <p:cNvGrpSpPr/>
            <p:nvPr/>
          </p:nvGrpSpPr>
          <p:grpSpPr>
            <a:xfrm rot="19041038">
              <a:off x="1799817" y="1675470"/>
              <a:ext cx="571313" cy="837578"/>
              <a:chOff x="1514575" y="5176007"/>
              <a:chExt cx="546712" cy="1108657"/>
            </a:xfrm>
          </p:grpSpPr>
          <p:sp>
            <p:nvSpPr>
              <p:cNvPr id="12" name="Oval 11"/>
              <p:cNvSpPr/>
              <p:nvPr/>
            </p:nvSpPr>
            <p:spPr bwMode="auto">
              <a:xfrm>
                <a:off x="1514575" y="5176007"/>
                <a:ext cx="546712" cy="5586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1720548" y="5353486"/>
                <a:ext cx="134765" cy="9311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p:nvSpPr>
            <p:spPr bwMode="auto">
              <a:xfrm>
                <a:off x="1631098" y="5281851"/>
                <a:ext cx="313664" cy="3469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5" name="Group 14"/>
          <p:cNvGrpSpPr/>
          <p:nvPr/>
        </p:nvGrpSpPr>
        <p:grpSpPr>
          <a:xfrm>
            <a:off x="1262044" y="3781394"/>
            <a:ext cx="934155" cy="566895"/>
            <a:chOff x="1131606" y="4284838"/>
            <a:chExt cx="1346844" cy="837165"/>
          </a:xfrm>
        </p:grpSpPr>
        <p:pic>
          <p:nvPicPr>
            <p:cNvPr id="16" name="Picture 4" descr="http://tyrula.com/wp-content/uploads/2014/02/icon_gea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1606" y="4626005"/>
              <a:ext cx="495998" cy="4959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tyrula.com/wp-content/uploads/2014/02/icon_gea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1285" y="4284838"/>
              <a:ext cx="837165" cy="8371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1194027" y="4970854"/>
            <a:ext cx="1070189" cy="908571"/>
            <a:chOff x="1701951" y="4576242"/>
            <a:chExt cx="3326674" cy="2241798"/>
          </a:xfrm>
        </p:grpSpPr>
        <p:sp>
          <p:nvSpPr>
            <p:cNvPr id="20" name="Oval 19"/>
            <p:cNvSpPr/>
            <p:nvPr/>
          </p:nvSpPr>
          <p:spPr bwMode="auto">
            <a:xfrm>
              <a:off x="1991615" y="4576242"/>
              <a:ext cx="2595155" cy="2045889"/>
            </a:xfrm>
            <a:prstGeom prst="ellipse">
              <a:avLst/>
            </a:prstGeom>
            <a:noFill/>
            <a:ln w="762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p:cNvCxnSpPr>
              <a:stCxn id="20" idx="2"/>
              <a:endCxn id="20" idx="6"/>
            </p:cNvCxnSpPr>
            <p:nvPr/>
          </p:nvCxnSpPr>
          <p:spPr>
            <a:xfrm>
              <a:off x="1991615" y="5599187"/>
              <a:ext cx="2595155" cy="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1701951" y="5645258"/>
              <a:ext cx="3326674" cy="11727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ardrop 28"/>
            <p:cNvSpPr/>
            <p:nvPr/>
          </p:nvSpPr>
          <p:spPr bwMode="auto">
            <a:xfrm rot="21069524">
              <a:off x="3101957" y="5137358"/>
              <a:ext cx="374469" cy="400595"/>
            </a:xfrm>
            <a:prstGeom prst="teardrop">
              <a:avLst>
                <a:gd name="adj" fmla="val 2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a:off x="3657600" y="4715362"/>
              <a:ext cx="109070" cy="1132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p:cNvSpPr/>
            <p:nvPr/>
          </p:nvSpPr>
          <p:spPr bwMode="auto">
            <a:xfrm>
              <a:off x="4349932" y="5290067"/>
              <a:ext cx="109070" cy="1132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bwMode="auto">
            <a:xfrm>
              <a:off x="2769325" y="4715361"/>
              <a:ext cx="109070" cy="1132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p:cNvSpPr/>
            <p:nvPr/>
          </p:nvSpPr>
          <p:spPr bwMode="auto">
            <a:xfrm>
              <a:off x="2148631" y="5287543"/>
              <a:ext cx="109070" cy="1132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 name="Group 44"/>
          <p:cNvGrpSpPr/>
          <p:nvPr/>
        </p:nvGrpSpPr>
        <p:grpSpPr>
          <a:xfrm>
            <a:off x="990755" y="6031392"/>
            <a:ext cx="1476732" cy="748698"/>
            <a:chOff x="357183" y="5281771"/>
            <a:chExt cx="2717074" cy="1426986"/>
          </a:xfrm>
        </p:grpSpPr>
        <p:sp>
          <p:nvSpPr>
            <p:cNvPr id="37" name="Oval 36"/>
            <p:cNvSpPr/>
            <p:nvPr/>
          </p:nvSpPr>
          <p:spPr bwMode="auto">
            <a:xfrm>
              <a:off x="889366" y="5560113"/>
              <a:ext cx="796007" cy="71876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1269183" y="5281771"/>
              <a:ext cx="1038273" cy="11027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p:cNvSpPr/>
            <p:nvPr/>
          </p:nvSpPr>
          <p:spPr bwMode="auto">
            <a:xfrm>
              <a:off x="2058508" y="5671332"/>
              <a:ext cx="522515" cy="4718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357183" y="6099157"/>
              <a:ext cx="2717074" cy="609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1995795" y="5368121"/>
              <a:ext cx="522515" cy="5352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Down Arrow 41"/>
            <p:cNvSpPr/>
            <p:nvPr/>
          </p:nvSpPr>
          <p:spPr bwMode="auto">
            <a:xfrm>
              <a:off x="1266617" y="5954646"/>
              <a:ext cx="581037" cy="491158"/>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Down Arrow 42"/>
            <p:cNvSpPr/>
            <p:nvPr/>
          </p:nvSpPr>
          <p:spPr bwMode="auto">
            <a:xfrm rot="10800000">
              <a:off x="1557535" y="5607999"/>
              <a:ext cx="581037" cy="491158"/>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0" name="Isosceles Triangle 69"/>
          <p:cNvSpPr/>
          <p:nvPr/>
        </p:nvSpPr>
        <p:spPr bwMode="auto">
          <a:xfrm>
            <a:off x="5459152" y="2386725"/>
            <a:ext cx="234348" cy="112138"/>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normAutofit fontScale="90000"/>
          </a:bodyPr>
          <a:lstStyle/>
          <a:p>
            <a:r>
              <a:rPr lang="en-US" sz="5400" spc="-75" dirty="0">
                <a:solidFill>
                  <a:srgbClr val="505050"/>
                </a:solidFill>
                <a:cs typeface="Segoe UI Light"/>
              </a:rPr>
              <a:t>Microsoft Azure DocumentDB</a:t>
            </a:r>
            <a:br>
              <a:rPr lang="en-US" sz="5400" spc="-75" dirty="0">
                <a:solidFill>
                  <a:srgbClr val="505050"/>
                </a:solidFill>
                <a:cs typeface="Segoe UI Light"/>
              </a:rPr>
            </a:br>
            <a:endParaRPr lang="en-US" dirty="0"/>
          </a:p>
        </p:txBody>
      </p:sp>
      <p:sp>
        <p:nvSpPr>
          <p:cNvPr id="72" name="Rectangle 71"/>
          <p:cNvSpPr/>
          <p:nvPr/>
        </p:nvSpPr>
        <p:spPr bwMode="auto">
          <a:xfrm>
            <a:off x="2842046" y="1277772"/>
            <a:ext cx="2223059" cy="1075052"/>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defTabSz="1591583" fontAlgn="base">
              <a:defRPr/>
            </a:pPr>
            <a:r>
              <a:rPr lang="en-US" sz="2000" kern="0" dirty="0">
                <a:ln>
                  <a:solidFill>
                    <a:srgbClr val="FFFFFF">
                      <a:alpha val="0"/>
                    </a:srgbClr>
                  </a:solidFill>
                </a:ln>
                <a:solidFill>
                  <a:srgbClr val="FFFFFF"/>
                </a:solidFill>
              </a:rPr>
              <a:t>SQL Database</a:t>
            </a:r>
          </a:p>
        </p:txBody>
      </p:sp>
      <p:sp>
        <p:nvSpPr>
          <p:cNvPr id="73" name="Rectangle 72"/>
          <p:cNvSpPr/>
          <p:nvPr/>
        </p:nvSpPr>
        <p:spPr bwMode="auto">
          <a:xfrm>
            <a:off x="7450180" y="1276350"/>
            <a:ext cx="2229789" cy="1075052"/>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defTabSz="1591583" fontAlgn="base">
              <a:defRPr/>
            </a:pPr>
            <a:r>
              <a:rPr lang="en-US" sz="2000" kern="0" dirty="0">
                <a:ln>
                  <a:solidFill>
                    <a:srgbClr val="FFFFFF">
                      <a:alpha val="0"/>
                    </a:srgbClr>
                  </a:solidFill>
                </a:ln>
                <a:solidFill>
                  <a:srgbClr val="FFFFFF"/>
                </a:solidFill>
              </a:rPr>
              <a:t>HBase</a:t>
            </a:r>
          </a:p>
        </p:txBody>
      </p:sp>
      <p:sp>
        <p:nvSpPr>
          <p:cNvPr id="74" name="Rectangle 73"/>
          <p:cNvSpPr/>
          <p:nvPr/>
        </p:nvSpPr>
        <p:spPr bwMode="auto">
          <a:xfrm>
            <a:off x="9760980" y="1277772"/>
            <a:ext cx="2223059" cy="1075052"/>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defTabSz="1591583" fontAlgn="base">
              <a:defRPr/>
            </a:pPr>
            <a:r>
              <a:rPr lang="en-US" sz="2000" kern="0" dirty="0">
                <a:ln>
                  <a:solidFill>
                    <a:srgbClr val="FFFFFF">
                      <a:alpha val="0"/>
                    </a:srgbClr>
                  </a:solidFill>
                </a:ln>
                <a:solidFill>
                  <a:srgbClr val="FFFFFF"/>
                </a:solidFill>
              </a:rPr>
              <a:t>Tables/Blobs</a:t>
            </a:r>
          </a:p>
        </p:txBody>
      </p:sp>
      <p:sp>
        <p:nvSpPr>
          <p:cNvPr id="75" name="Rectangle 74"/>
          <p:cNvSpPr/>
          <p:nvPr/>
        </p:nvSpPr>
        <p:spPr bwMode="auto">
          <a:xfrm>
            <a:off x="530563" y="1277772"/>
            <a:ext cx="2223745" cy="1075052"/>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defTabSz="1591583" fontAlgn="base">
              <a:defRPr/>
            </a:pPr>
            <a:r>
              <a:rPr lang="en-US" sz="2000" kern="0" dirty="0">
                <a:ln>
                  <a:solidFill>
                    <a:srgbClr val="FFFFFF">
                      <a:alpha val="0"/>
                    </a:srgbClr>
                  </a:solidFill>
                </a:ln>
                <a:solidFill>
                  <a:srgbClr val="FFFFFF"/>
                </a:solidFill>
              </a:rPr>
              <a:t>SQL Server </a:t>
            </a:r>
            <a:br>
              <a:rPr lang="en-US" sz="2000" kern="0" dirty="0">
                <a:ln>
                  <a:solidFill>
                    <a:srgbClr val="FFFFFF">
                      <a:alpha val="0"/>
                    </a:srgbClr>
                  </a:solidFill>
                </a:ln>
                <a:solidFill>
                  <a:srgbClr val="FFFFFF"/>
                </a:solidFill>
              </a:rPr>
            </a:br>
            <a:r>
              <a:rPr lang="en-US" sz="2000" kern="0" dirty="0">
                <a:ln>
                  <a:solidFill>
                    <a:srgbClr val="FFFFFF">
                      <a:alpha val="0"/>
                    </a:srgbClr>
                  </a:solidFill>
                </a:ln>
                <a:solidFill>
                  <a:srgbClr val="FFFFFF"/>
                </a:solidFill>
              </a:rPr>
              <a:t>in a VM</a:t>
            </a:r>
          </a:p>
        </p:txBody>
      </p:sp>
      <p:sp>
        <p:nvSpPr>
          <p:cNvPr id="76" name="Rectangle 75"/>
          <p:cNvSpPr/>
          <p:nvPr/>
        </p:nvSpPr>
        <p:spPr bwMode="auto">
          <a:xfrm>
            <a:off x="5152844" y="1277078"/>
            <a:ext cx="2223059" cy="1075052"/>
          </a:xfrm>
          <a:prstGeom prst="rect">
            <a:avLst/>
          </a:prstGeom>
          <a:solidFill>
            <a:srgbClr val="005695"/>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defTabSz="1591583" fontAlgn="base">
              <a:defRPr/>
            </a:pPr>
            <a:r>
              <a:rPr lang="en-US" sz="2000" kern="0" dirty="0">
                <a:ln>
                  <a:solidFill>
                    <a:srgbClr val="FFFFFF">
                      <a:alpha val="0"/>
                    </a:srgbClr>
                  </a:solidFill>
                </a:ln>
                <a:solidFill>
                  <a:srgbClr val="FFFFFF"/>
                </a:solidFill>
              </a:rPr>
              <a:t>DocumentDB</a:t>
            </a:r>
          </a:p>
        </p:txBody>
      </p:sp>
      <p:pic>
        <p:nvPicPr>
          <p:cNvPr id="77" name="Picture 7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2067197" y="1840118"/>
            <a:ext cx="592823" cy="351790"/>
          </a:xfrm>
          <a:prstGeom prst="rect">
            <a:avLst/>
          </a:prstGeom>
        </p:spPr>
      </p:pic>
      <p:pic>
        <p:nvPicPr>
          <p:cNvPr id="78" name="Picture 7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744314" y="1750837"/>
            <a:ext cx="530352" cy="530352"/>
          </a:xfrm>
          <a:prstGeom prst="rect">
            <a:avLst/>
          </a:prstGeom>
        </p:spPr>
      </p:pic>
      <p:pic>
        <p:nvPicPr>
          <p:cNvPr id="79" name="Picture 78"/>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4442303" y="1749218"/>
            <a:ext cx="533591" cy="533591"/>
          </a:xfrm>
          <a:prstGeom prst="rect">
            <a:avLst/>
          </a:prstGeom>
        </p:spPr>
      </p:pic>
      <p:pic>
        <p:nvPicPr>
          <p:cNvPr id="80" name="Picture 79"/>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83365" y="1750837"/>
            <a:ext cx="530352" cy="530352"/>
          </a:xfrm>
          <a:prstGeom prst="rect">
            <a:avLst/>
          </a:prstGeom>
        </p:spPr>
      </p:pic>
      <p:pic>
        <p:nvPicPr>
          <p:cNvPr id="81" name="Picture 80"/>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1394728" y="1750837"/>
            <a:ext cx="530352" cy="530352"/>
          </a:xfrm>
          <a:prstGeom prst="rect">
            <a:avLst/>
          </a:prstGeom>
        </p:spPr>
      </p:pic>
      <p:pic>
        <p:nvPicPr>
          <p:cNvPr id="82" name="Picture 81"/>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8917763" y="1666933"/>
            <a:ext cx="664049" cy="664049"/>
          </a:xfrm>
          <a:prstGeom prst="rect">
            <a:avLst/>
          </a:prstGeom>
        </p:spPr>
      </p:pic>
    </p:spTree>
    <p:extLst>
      <p:ext uri="{BB962C8B-B14F-4D97-AF65-F5344CB8AC3E}">
        <p14:creationId xmlns:p14="http://schemas.microsoft.com/office/powerpoint/2010/main" val="9662346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sz="3600" dirty="0"/>
              <a:t>Table Storage Details</a:t>
            </a:r>
            <a:br>
              <a:rPr lang="en-US" sz="3600" dirty="0"/>
            </a:br>
            <a:r>
              <a:rPr lang="en-US" sz="2800" dirty="0"/>
              <a:t>Entity 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a:lnSpc>
                <a:spcPct val="150000"/>
              </a:lnSpc>
              <a:spcBef>
                <a:spcPts val="1200"/>
              </a:spcBef>
            </a:pPr>
            <a:r>
              <a:rPr lang="en-US" sz="3200" dirty="0">
                <a:solidFill>
                  <a:srgbClr val="44546A"/>
                </a:solidFill>
                <a:latin typeface="Segoe UI Light" charset="0"/>
              </a:rPr>
              <a:t>Not an RDBMS Table! </a:t>
            </a:r>
          </a:p>
          <a:p>
            <a:pPr>
              <a:lnSpc>
                <a:spcPct val="150000"/>
              </a:lnSpc>
              <a:spcBef>
                <a:spcPts val="1200"/>
              </a:spcBef>
            </a:pPr>
            <a:r>
              <a:rPr lang="en-US" sz="3200" dirty="0">
                <a:solidFill>
                  <a:srgbClr val="44546A"/>
                </a:solidFill>
                <a:latin typeface="Segoe UI Light" charset="0"/>
              </a:rPr>
              <a:t>The mental picture is ‘Entities’ </a:t>
            </a:r>
          </a:p>
        </p:txBody>
      </p:sp>
      <p:sp>
        <p:nvSpPr>
          <p:cNvPr id="5" name="Freeform 7"/>
          <p:cNvSpPr>
            <a:spLocks noEditPoints="1"/>
          </p:cNvSpPr>
          <p:nvPr/>
        </p:nvSpPr>
        <p:spPr bwMode="auto">
          <a:xfrm>
            <a:off x="10492891" y="2374429"/>
            <a:ext cx="1273118" cy="1040157"/>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3818556"/>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9305924" y="4867769"/>
            <a:ext cx="2886075" cy="164532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3" name="TextBox 476"/>
          <p:cNvSpPr txBox="1"/>
          <p:nvPr/>
        </p:nvSpPr>
        <p:spPr>
          <a:xfrm>
            <a:off x="4089776" y="3245945"/>
            <a:ext cx="3657600" cy="752080"/>
          </a:xfrm>
          <a:prstGeom prst="rect">
            <a:avLst/>
          </a:prstGeom>
          <a:solidFill>
            <a:schemeClr val="accent1"/>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pPr>
              <a:spcBef>
                <a:spcPts val="0"/>
              </a:spcBef>
            </a:pPr>
            <a:r>
              <a:rPr lang="en-US" sz="1800" b="1" dirty="0">
                <a:gradFill>
                  <a:gsLst>
                    <a:gs pos="0">
                      <a:srgbClr val="FFFFFF"/>
                    </a:gs>
                    <a:gs pos="100000">
                      <a:srgbClr val="FFFFFF"/>
                    </a:gs>
                  </a:gsLst>
                  <a:lin ang="5400000" scaled="1"/>
                </a:gradFill>
                <a:latin typeface="+mj-lt"/>
              </a:rPr>
              <a:t>Reliable &amp; </a:t>
            </a:r>
          </a:p>
          <a:p>
            <a:pPr>
              <a:spcBef>
                <a:spcPts val="0"/>
              </a:spcBef>
            </a:pPr>
            <a:r>
              <a:rPr lang="en-US" sz="1800" b="1" dirty="0">
                <a:gradFill>
                  <a:gsLst>
                    <a:gs pos="0">
                      <a:srgbClr val="FFFFFF"/>
                    </a:gs>
                    <a:gs pos="100000">
                      <a:srgbClr val="FFFFFF"/>
                    </a:gs>
                  </a:gsLst>
                  <a:lin ang="5400000" scaled="1"/>
                </a:gradFill>
                <a:latin typeface="+mj-lt"/>
              </a:rPr>
              <a:t>Predictable Performance</a:t>
            </a:r>
          </a:p>
        </p:txBody>
      </p:sp>
      <p:sp>
        <p:nvSpPr>
          <p:cNvPr id="16" name="TextBox 15"/>
          <p:cNvSpPr txBox="1"/>
          <p:nvPr/>
        </p:nvSpPr>
        <p:spPr>
          <a:xfrm>
            <a:off x="4089775" y="4110146"/>
            <a:ext cx="3657600" cy="2215007"/>
          </a:xfrm>
          <a:prstGeom prst="rect">
            <a:avLst/>
          </a:prstGeom>
          <a:solidFill>
            <a:schemeClr val="bg1">
              <a:lumMod val="9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pPr>
              <a:lnSpc>
                <a:spcPct val="90000"/>
              </a:lnSpc>
            </a:pPr>
            <a:r>
              <a:rPr lang="en-US" sz="1800" dirty="0">
                <a:solidFill>
                  <a:schemeClr val="tx1"/>
                </a:solidFill>
              </a:rPr>
              <a:t>Fast, predictable performance</a:t>
            </a:r>
          </a:p>
          <a:p>
            <a:pPr>
              <a:lnSpc>
                <a:spcPct val="90000"/>
              </a:lnSpc>
            </a:pPr>
            <a:r>
              <a:rPr lang="en-US" sz="1800" dirty="0">
                <a:solidFill>
                  <a:schemeClr val="tx1"/>
                </a:solidFill>
              </a:rPr>
              <a:t>Tunable consistency</a:t>
            </a:r>
          </a:p>
          <a:p>
            <a:pPr>
              <a:lnSpc>
                <a:spcPct val="90000"/>
              </a:lnSpc>
            </a:pPr>
            <a:r>
              <a:rPr lang="en-US" sz="1800" dirty="0">
                <a:solidFill>
                  <a:schemeClr val="tx1"/>
                </a:solidFill>
              </a:rPr>
              <a:t>Elastic scale</a:t>
            </a:r>
          </a:p>
        </p:txBody>
      </p:sp>
      <p:sp>
        <p:nvSpPr>
          <p:cNvPr id="2" name="Title 1"/>
          <p:cNvSpPr>
            <a:spLocks noGrp="1"/>
          </p:cNvSpPr>
          <p:nvPr>
            <p:ph type="title"/>
          </p:nvPr>
        </p:nvSpPr>
        <p:spPr/>
        <p:txBody>
          <a:bodyPr/>
          <a:lstStyle/>
          <a:p>
            <a:r>
              <a:rPr lang="en-US" dirty="0"/>
              <a:t>DocumentDB</a:t>
            </a:r>
          </a:p>
        </p:txBody>
      </p:sp>
      <p:sp>
        <p:nvSpPr>
          <p:cNvPr id="12" name="Rectangle 11"/>
          <p:cNvSpPr/>
          <p:nvPr/>
        </p:nvSpPr>
        <p:spPr>
          <a:xfrm>
            <a:off x="361692" y="1450995"/>
            <a:ext cx="11470935" cy="1461939"/>
          </a:xfrm>
          <a:prstGeom prst="rect">
            <a:avLst/>
          </a:prstGeom>
        </p:spPr>
        <p:txBody>
          <a:bodyPr wrap="square">
            <a:spAutoFit/>
          </a:bodyPr>
          <a:lstStyle/>
          <a:p>
            <a:pPr>
              <a:spcAft>
                <a:spcPts val="600"/>
              </a:spcAft>
            </a:pPr>
            <a:r>
              <a:rPr lang="en-US" sz="2800" dirty="0">
                <a:latin typeface="+mj-lt"/>
                <a:ea typeface="Calibri" panose="020F0502020204030204" pitchFamily="34" charset="0"/>
                <a:cs typeface="Segoe UI Semibold" panose="020B0702040204020203" pitchFamily="34" charset="0"/>
              </a:rPr>
              <a:t>NoSQL document database-as-a-service</a:t>
            </a:r>
            <a:endParaRPr lang="en-US" sz="2800" dirty="0">
              <a:solidFill>
                <a:srgbClr val="3F3F3F"/>
              </a:solidFill>
              <a:latin typeface="+mj-lt"/>
              <a:ea typeface="Calibri" panose="020F0502020204030204" pitchFamily="34" charset="0"/>
              <a:cs typeface="Calibri" panose="020F0502020204030204" pitchFamily="34" charset="0"/>
            </a:endParaRPr>
          </a:p>
          <a:p>
            <a:pPr>
              <a:spcAft>
                <a:spcPts val="600"/>
              </a:spcAft>
            </a:pPr>
            <a:r>
              <a:rPr lang="en-US" sz="2800" dirty="0">
                <a:latin typeface="+mj-lt"/>
              </a:rPr>
              <a:t>First of its kind database service to offer native support for JavaScript, SQL query and transactions over JSON documents.</a:t>
            </a:r>
          </a:p>
        </p:txBody>
      </p:sp>
      <p:sp>
        <p:nvSpPr>
          <p:cNvPr id="14" name="TextBox 13"/>
          <p:cNvSpPr txBox="1"/>
          <p:nvPr/>
        </p:nvSpPr>
        <p:spPr>
          <a:xfrm>
            <a:off x="486275" y="4110147"/>
            <a:ext cx="3428998" cy="2215007"/>
          </a:xfrm>
          <a:prstGeom prst="rect">
            <a:avLst/>
          </a:prstGeom>
          <a:solidFill>
            <a:schemeClr val="bg1">
              <a:lumMod val="9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pPr>
              <a:lnSpc>
                <a:spcPct val="90000"/>
              </a:lnSpc>
            </a:pPr>
            <a:r>
              <a:rPr lang="en-US" sz="1800" dirty="0">
                <a:solidFill>
                  <a:schemeClr val="tx1"/>
                </a:solidFill>
              </a:rPr>
              <a:t>Query JSON data with no secondary indices</a:t>
            </a:r>
          </a:p>
          <a:p>
            <a:pPr>
              <a:lnSpc>
                <a:spcPct val="90000"/>
              </a:lnSpc>
            </a:pPr>
            <a:r>
              <a:rPr lang="en-US" sz="1800" dirty="0">
                <a:solidFill>
                  <a:schemeClr val="tx1"/>
                </a:solidFill>
              </a:rPr>
              <a:t>Native JavaScript transactional processing</a:t>
            </a:r>
          </a:p>
          <a:p>
            <a:pPr>
              <a:lnSpc>
                <a:spcPct val="90000"/>
              </a:lnSpc>
            </a:pPr>
            <a:r>
              <a:rPr lang="en-US" sz="1800" dirty="0">
                <a:solidFill>
                  <a:schemeClr val="tx1"/>
                </a:solidFill>
              </a:rPr>
              <a:t>Familiar SQL-based query language</a:t>
            </a:r>
          </a:p>
        </p:txBody>
      </p:sp>
      <p:sp>
        <p:nvSpPr>
          <p:cNvPr id="15" name="TextBox 14"/>
          <p:cNvSpPr txBox="1"/>
          <p:nvPr/>
        </p:nvSpPr>
        <p:spPr>
          <a:xfrm>
            <a:off x="7921877" y="4118504"/>
            <a:ext cx="3429001" cy="2207468"/>
          </a:xfrm>
          <a:prstGeom prst="rect">
            <a:avLst/>
          </a:prstGeom>
          <a:solidFill>
            <a:schemeClr val="bg1">
              <a:lumMod val="9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r>
              <a:rPr lang="en-US" sz="1800" dirty="0">
                <a:solidFill>
                  <a:schemeClr val="tx1"/>
                </a:solidFill>
              </a:rPr>
              <a:t>Build with familiar tools – REST, JSON, JavaScript</a:t>
            </a:r>
          </a:p>
          <a:p>
            <a:r>
              <a:rPr lang="en-US" sz="1800" dirty="0">
                <a:solidFill>
                  <a:schemeClr val="tx1"/>
                </a:solidFill>
              </a:rPr>
              <a:t>Easy to start and fully-managed</a:t>
            </a:r>
          </a:p>
          <a:p>
            <a:r>
              <a:rPr lang="en-US" sz="1800" dirty="0">
                <a:solidFill>
                  <a:schemeClr val="tx1"/>
                </a:solidFill>
              </a:rPr>
              <a:t>Enterprise-grade Azure platform</a:t>
            </a:r>
          </a:p>
        </p:txBody>
      </p:sp>
      <p:sp>
        <p:nvSpPr>
          <p:cNvPr id="17" name="TextBox 475"/>
          <p:cNvSpPr txBox="1"/>
          <p:nvPr/>
        </p:nvSpPr>
        <p:spPr>
          <a:xfrm>
            <a:off x="486273" y="3245946"/>
            <a:ext cx="3428996" cy="749613"/>
          </a:xfrm>
          <a:prstGeom prst="rect">
            <a:avLst/>
          </a:prstGeom>
          <a:solidFill>
            <a:schemeClr val="accent1"/>
          </a:solidFill>
        </p:spPr>
        <p:txBody>
          <a:bodyPr wrap="square" lIns="182832" tIns="182832" rIns="182832" bIns="182832" rtlCol="0" anchor="ctr">
            <a:noAutofit/>
          </a:bodyPr>
          <a:lstStyle/>
          <a:p>
            <a:pPr defTabSz="913675">
              <a:lnSpc>
                <a:spcPct val="90000"/>
              </a:lnSpc>
              <a:defRPr/>
            </a:pPr>
            <a:r>
              <a:rPr lang="en-US" b="1" kern="0" dirty="0">
                <a:gradFill>
                  <a:gsLst>
                    <a:gs pos="0">
                      <a:srgbClr val="FFFFFF"/>
                    </a:gs>
                    <a:gs pos="100000">
                      <a:srgbClr val="FFFFFF"/>
                    </a:gs>
                  </a:gsLst>
                  <a:lin ang="5400000" scaled="1"/>
                </a:gradFill>
                <a:latin typeface="+mj-lt"/>
                <a:cs typeface="Segoe UI" panose="020B0502040204020203" pitchFamily="34" charset="0"/>
              </a:rPr>
              <a:t>Rich Query and Transactions </a:t>
            </a:r>
          </a:p>
          <a:p>
            <a:pPr defTabSz="913675">
              <a:lnSpc>
                <a:spcPct val="90000"/>
              </a:lnSpc>
              <a:defRPr/>
            </a:pPr>
            <a:r>
              <a:rPr lang="en-US" b="1" kern="0" dirty="0">
                <a:gradFill>
                  <a:gsLst>
                    <a:gs pos="0">
                      <a:srgbClr val="FFFFFF"/>
                    </a:gs>
                    <a:gs pos="100000">
                      <a:srgbClr val="FFFFFF"/>
                    </a:gs>
                  </a:gsLst>
                  <a:lin ang="5400000" scaled="1"/>
                </a:gradFill>
                <a:latin typeface="+mj-lt"/>
                <a:cs typeface="Segoe UI" panose="020B0502040204020203" pitchFamily="34" charset="0"/>
              </a:rPr>
              <a:t>over JSON Data</a:t>
            </a:r>
          </a:p>
        </p:txBody>
      </p:sp>
      <p:sp>
        <p:nvSpPr>
          <p:cNvPr id="18" name="TextBox 477"/>
          <p:cNvSpPr txBox="1"/>
          <p:nvPr/>
        </p:nvSpPr>
        <p:spPr>
          <a:xfrm>
            <a:off x="7921877" y="3251834"/>
            <a:ext cx="3429000" cy="752080"/>
          </a:xfrm>
          <a:prstGeom prst="rect">
            <a:avLst/>
          </a:prstGeom>
          <a:solidFill>
            <a:schemeClr val="accent1"/>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pPr>
              <a:spcBef>
                <a:spcPts val="0"/>
              </a:spcBef>
            </a:pPr>
            <a:r>
              <a:rPr lang="en-US" sz="1800" b="1" dirty="0">
                <a:gradFill>
                  <a:gsLst>
                    <a:gs pos="0">
                      <a:srgbClr val="FFFFFF"/>
                    </a:gs>
                    <a:gs pos="100000">
                      <a:srgbClr val="FFFFFF"/>
                    </a:gs>
                  </a:gsLst>
                  <a:lin ang="5400000" scaled="1"/>
                </a:gradFill>
                <a:latin typeface="+mj-lt"/>
              </a:rPr>
              <a:t>Rapid Development</a:t>
            </a:r>
          </a:p>
        </p:txBody>
      </p:sp>
    </p:spTree>
    <p:extLst>
      <p:ext uri="{BB962C8B-B14F-4D97-AF65-F5344CB8AC3E}">
        <p14:creationId xmlns:p14="http://schemas.microsoft.com/office/powerpoint/2010/main" val="1813939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DocumentDB: A Document Store</a:t>
            </a:r>
          </a:p>
        </p:txBody>
      </p:sp>
      <p:sp>
        <p:nvSpPr>
          <p:cNvPr id="404" name="Rectangle 403"/>
          <p:cNvSpPr/>
          <p:nvPr/>
        </p:nvSpPr>
        <p:spPr bwMode="auto">
          <a:xfrm>
            <a:off x="4318184" y="2227571"/>
            <a:ext cx="7432425" cy="4261024"/>
          </a:xfrm>
          <a:prstGeom prst="rect">
            <a:avLst/>
          </a:prstGeom>
          <a:solidFill>
            <a:schemeClr val="accent1"/>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121876" tIns="60938" rIns="121876" bIns="60938" numCol="1" rtlCol="0" anchor="ctr" anchorCtr="0" compatLnSpc="1">
            <a:prstTxWarp prst="textNoShape">
              <a:avLst/>
            </a:prstTxWarp>
          </a:bodyPr>
          <a:lstStyle/>
          <a:p>
            <a:pPr algn="ctr" defTabSz="913886" fontAlgn="base">
              <a:spcBef>
                <a:spcPct val="0"/>
              </a:spcBef>
              <a:spcAft>
                <a:spcPct val="0"/>
              </a:spcAft>
            </a:pPr>
            <a:endParaRPr lang="en-US" sz="2300" dirty="0">
              <a:solidFill>
                <a:srgbClr val="FFFFFF"/>
              </a:solidFill>
              <a:ea typeface="Segoe UI" pitchFamily="34" charset="0"/>
              <a:cs typeface="Segoe UI" pitchFamily="34" charset="0"/>
            </a:endParaRPr>
          </a:p>
        </p:txBody>
      </p:sp>
      <p:sp>
        <p:nvSpPr>
          <p:cNvPr id="2" name="TextBox 1"/>
          <p:cNvSpPr txBox="1"/>
          <p:nvPr/>
        </p:nvSpPr>
        <p:spPr>
          <a:xfrm>
            <a:off x="4353509" y="1785458"/>
            <a:ext cx="7334516" cy="390698"/>
          </a:xfrm>
          <a:prstGeom prst="rect">
            <a:avLst/>
          </a:prstGeom>
          <a:noFill/>
        </p:spPr>
        <p:txBody>
          <a:bodyPr wrap="none" lIns="121882" tIns="60940" rIns="121882" bIns="60940" rtlCol="0">
            <a:noAutofit/>
          </a:bodyPr>
          <a:lstStyle/>
          <a:p>
            <a:pPr algn="ctr">
              <a:buClr>
                <a:srgbClr val="FFFFFF"/>
              </a:buClr>
            </a:pPr>
            <a:r>
              <a:rPr lang="en-US" dirty="0">
                <a:solidFill>
                  <a:schemeClr val="accent1"/>
                </a:solidFill>
                <a:cs typeface="Segoe UI" pitchFamily="34" charset="0"/>
              </a:rPr>
              <a:t>Collections</a:t>
            </a:r>
          </a:p>
        </p:txBody>
      </p:sp>
      <p:sp>
        <p:nvSpPr>
          <p:cNvPr id="90" name="TextBox 89"/>
          <p:cNvSpPr txBox="1"/>
          <p:nvPr/>
        </p:nvSpPr>
        <p:spPr>
          <a:xfrm>
            <a:off x="4233550" y="2271817"/>
            <a:ext cx="3759441" cy="400069"/>
          </a:xfrm>
          <a:prstGeom prst="rect">
            <a:avLst/>
          </a:prstGeom>
          <a:noFill/>
        </p:spPr>
        <p:txBody>
          <a:bodyPr wrap="square" lIns="121882" tIns="60940" rIns="121882" bIns="60940" rtlCol="0">
            <a:spAutoFit/>
          </a:bodyPr>
          <a:lstStyle/>
          <a:p>
            <a:pPr algn="ctr"/>
            <a:r>
              <a:rPr lang="en-US" dirty="0">
                <a:solidFill>
                  <a:srgbClr val="FFFFFF"/>
                </a:solidFill>
                <a:ea typeface="Segoe UI" pitchFamily="34" charset="0"/>
                <a:cs typeface="Segoe UI" pitchFamily="34" charset="0"/>
              </a:rPr>
              <a:t>Document 1</a:t>
            </a:r>
          </a:p>
        </p:txBody>
      </p:sp>
      <p:sp>
        <p:nvSpPr>
          <p:cNvPr id="80" name="TextBox 79"/>
          <p:cNvSpPr txBox="1"/>
          <p:nvPr/>
        </p:nvSpPr>
        <p:spPr>
          <a:xfrm>
            <a:off x="8257286" y="2271815"/>
            <a:ext cx="2984011" cy="400069"/>
          </a:xfrm>
          <a:prstGeom prst="rect">
            <a:avLst/>
          </a:prstGeom>
          <a:noFill/>
        </p:spPr>
        <p:txBody>
          <a:bodyPr wrap="square" lIns="121882" tIns="60940" rIns="121882" bIns="60940" rtlCol="0">
            <a:spAutoFit/>
          </a:bodyPr>
          <a:lstStyle/>
          <a:p>
            <a:pPr algn="ctr"/>
            <a:r>
              <a:rPr lang="en-US" dirty="0">
                <a:solidFill>
                  <a:srgbClr val="FFFFFF"/>
                </a:solidFill>
                <a:ea typeface="Segoe UI" pitchFamily="34" charset="0"/>
                <a:cs typeface="Segoe UI" pitchFamily="34" charset="0"/>
              </a:rPr>
              <a:t>Document 2</a:t>
            </a:r>
          </a:p>
        </p:txBody>
      </p:sp>
      <p:grpSp>
        <p:nvGrpSpPr>
          <p:cNvPr id="10" name="Group 9"/>
          <p:cNvGrpSpPr/>
          <p:nvPr/>
        </p:nvGrpSpPr>
        <p:grpSpPr>
          <a:xfrm>
            <a:off x="4282845" y="4357281"/>
            <a:ext cx="3915487" cy="758875"/>
            <a:chOff x="4416397" y="4044227"/>
            <a:chExt cx="3969555" cy="769354"/>
          </a:xfrm>
        </p:grpSpPr>
        <p:sp>
          <p:nvSpPr>
            <p:cNvPr id="76" name="Rectangle 75"/>
            <p:cNvSpPr/>
            <p:nvPr/>
          </p:nvSpPr>
          <p:spPr>
            <a:xfrm>
              <a:off x="4446676" y="4474979"/>
              <a:ext cx="3939276" cy="338602"/>
            </a:xfrm>
            <a:prstGeom prst="rect">
              <a:avLst/>
            </a:prstGeom>
          </p:spPr>
          <p:txBody>
            <a:bodyPr wrap="square">
              <a:spAutoFit/>
            </a:bodyPr>
            <a:lstStyle/>
            <a:p>
              <a:endParaRPr lang="en-US" sz="1600" dirty="0">
                <a:solidFill>
                  <a:srgbClr val="FFFFFF"/>
                </a:solidFill>
                <a:latin typeface="Courier New" panose="02070309020205020404" pitchFamily="49" charset="0"/>
                <a:ea typeface="MS Mincho" panose="02020609040205080304" pitchFamily="49" charset="-128"/>
              </a:endParaRPr>
            </a:p>
          </p:txBody>
        </p:sp>
        <p:sp>
          <p:nvSpPr>
            <p:cNvPr id="81" name="TextBox 80"/>
            <p:cNvSpPr txBox="1"/>
            <p:nvPr/>
          </p:nvSpPr>
          <p:spPr>
            <a:xfrm>
              <a:off x="4416397" y="4044227"/>
              <a:ext cx="3811351" cy="400126"/>
            </a:xfrm>
            <a:prstGeom prst="rect">
              <a:avLst/>
            </a:prstGeom>
            <a:noFill/>
          </p:spPr>
          <p:txBody>
            <a:bodyPr wrap="square" lIns="121882" tIns="60940" rIns="121882" bIns="60940" rtlCol="0">
              <a:spAutoFit/>
            </a:bodyPr>
            <a:lstStyle/>
            <a:p>
              <a:pPr algn="ctr"/>
              <a:r>
                <a:rPr lang="en-US" dirty="0">
                  <a:solidFill>
                    <a:srgbClr val="FFFFFF"/>
                  </a:solidFill>
                  <a:ea typeface="Segoe UI" pitchFamily="34" charset="0"/>
                  <a:cs typeface="Segoe UI" pitchFamily="34" charset="0"/>
                </a:rPr>
                <a:t>Document 3</a:t>
              </a:r>
            </a:p>
          </p:txBody>
        </p:sp>
      </p:grpSp>
      <p:sp>
        <p:nvSpPr>
          <p:cNvPr id="83" name="TextBox 82"/>
          <p:cNvSpPr txBox="1"/>
          <p:nvPr/>
        </p:nvSpPr>
        <p:spPr>
          <a:xfrm>
            <a:off x="8257287" y="4352306"/>
            <a:ext cx="2984011" cy="400069"/>
          </a:xfrm>
          <a:prstGeom prst="rect">
            <a:avLst/>
          </a:prstGeom>
          <a:noFill/>
        </p:spPr>
        <p:txBody>
          <a:bodyPr wrap="square" lIns="121882" tIns="60940" rIns="121882" bIns="60940" rtlCol="0">
            <a:spAutoFit/>
          </a:bodyPr>
          <a:lstStyle/>
          <a:p>
            <a:pPr algn="ctr"/>
            <a:r>
              <a:rPr lang="en-US" dirty="0">
                <a:solidFill>
                  <a:srgbClr val="FFFFFF"/>
                </a:solidFill>
                <a:ea typeface="Segoe UI" pitchFamily="34" charset="0"/>
                <a:cs typeface="Segoe UI" pitchFamily="34" charset="0"/>
              </a:rPr>
              <a:t>Document 4</a:t>
            </a:r>
          </a:p>
        </p:txBody>
      </p:sp>
      <p:grpSp>
        <p:nvGrpSpPr>
          <p:cNvPr id="5" name="Group 4"/>
          <p:cNvGrpSpPr/>
          <p:nvPr/>
        </p:nvGrpSpPr>
        <p:grpSpPr>
          <a:xfrm>
            <a:off x="4063119" y="1370531"/>
            <a:ext cx="7925305" cy="5307715"/>
            <a:chOff x="4060858" y="1244731"/>
            <a:chExt cx="8034748" cy="5381004"/>
          </a:xfrm>
        </p:grpSpPr>
        <p:sp>
          <p:nvSpPr>
            <p:cNvPr id="27" name="TextBox 26"/>
            <p:cNvSpPr txBox="1"/>
            <p:nvPr/>
          </p:nvSpPr>
          <p:spPr>
            <a:xfrm>
              <a:off x="4060858" y="1244731"/>
              <a:ext cx="8006072" cy="294738"/>
            </a:xfrm>
            <a:prstGeom prst="rect">
              <a:avLst/>
            </a:prstGeom>
            <a:noFill/>
          </p:spPr>
          <p:txBody>
            <a:bodyPr wrap="square" rtlCol="0">
              <a:spAutoFit/>
            </a:bodyPr>
            <a:lstStyle/>
            <a:p>
              <a:pPr algn="ctr">
                <a:lnSpc>
                  <a:spcPts val="1500"/>
                </a:lnSpc>
              </a:pPr>
              <a:r>
                <a:rPr lang="en-US" sz="2000" dirty="0">
                  <a:solidFill>
                    <a:schemeClr val="accent1"/>
                  </a:solidFill>
                  <a:ea typeface="Segoe UI" pitchFamily="34" charset="0"/>
                  <a:cs typeface="Segoe UI" pitchFamily="34" charset="0"/>
                </a:rPr>
                <a:t>DocumentDB</a:t>
              </a:r>
              <a:endParaRPr lang="en-US" sz="2400" dirty="0">
                <a:solidFill>
                  <a:schemeClr val="accent1"/>
                </a:solidFill>
                <a:ea typeface="Segoe UI" pitchFamily="34" charset="0"/>
                <a:cs typeface="Segoe UI" pitchFamily="34" charset="0"/>
              </a:endParaRPr>
            </a:p>
          </p:txBody>
        </p:sp>
        <p:sp>
          <p:nvSpPr>
            <p:cNvPr id="28" name="Rectangle 27"/>
            <p:cNvSpPr/>
            <p:nvPr/>
          </p:nvSpPr>
          <p:spPr bwMode="auto">
            <a:xfrm>
              <a:off x="4089534" y="1635484"/>
              <a:ext cx="8006072" cy="4990251"/>
            </a:xfrm>
            <a:prstGeom prst="rect">
              <a:avLst/>
            </a:prstGeom>
            <a:noFill/>
            <a:ln w="19050" cap="flat" cmpd="sng" algn="ctr">
              <a:solidFill>
                <a:schemeClr val="tx1"/>
              </a:solidFill>
              <a:prstDash val="sysDot"/>
              <a:round/>
              <a:headEnd type="none" w="med" len="med"/>
              <a:tailEnd type="none" w="med" len="med"/>
            </a:ln>
            <a:effectLst/>
          </p:spPr>
          <p:txBody>
            <a:bodyPr vert="horz" wrap="none" lIns="91411" tIns="45706" rIns="91411" bIns="45706" numCol="1" rtlCol="0" anchor="ctr" anchorCtr="0" compatLnSpc="1">
              <a:prstTxWarp prst="textNoShape">
                <a:avLst/>
              </a:prstTxWarp>
              <a:noAutofit/>
            </a:bodyPr>
            <a:lstStyle/>
            <a:p>
              <a:pPr algn="ctr" defTabSz="685610" fontAlgn="base">
                <a:spcBef>
                  <a:spcPct val="0"/>
                </a:spcBef>
                <a:spcAft>
                  <a:spcPct val="0"/>
                </a:spcAft>
              </a:pPr>
              <a:r>
                <a:rPr lang="en-US" sz="1574" dirty="0">
                  <a:solidFill>
                    <a:schemeClr val="accent1"/>
                  </a:solidFill>
                  <a:cs typeface="Segoe UI" pitchFamily="34" charset="0"/>
                </a:rPr>
                <a:t> </a:t>
              </a:r>
            </a:p>
          </p:txBody>
        </p:sp>
      </p:grpSp>
      <p:sp>
        <p:nvSpPr>
          <p:cNvPr id="427" name="TextBox 426"/>
          <p:cNvSpPr txBox="1"/>
          <p:nvPr/>
        </p:nvSpPr>
        <p:spPr>
          <a:xfrm>
            <a:off x="289642" y="4149923"/>
            <a:ext cx="1980299" cy="451341"/>
          </a:xfrm>
          <a:prstGeom prst="rect">
            <a:avLst/>
          </a:prstGeom>
          <a:noFill/>
        </p:spPr>
        <p:txBody>
          <a:bodyPr wrap="square" lIns="121882" tIns="60940" rIns="121882" bIns="60940" rtlCol="0">
            <a:spAutoFit/>
          </a:bodyPr>
          <a:lstStyle/>
          <a:p>
            <a:pPr algn="ctr"/>
            <a:r>
              <a:rPr lang="en-US" sz="2100" dirty="0">
                <a:solidFill>
                  <a:srgbClr val="FFFFFF"/>
                </a:solidFill>
                <a:cs typeface="Segoe UI" pitchFamily="34" charset="0"/>
              </a:rPr>
              <a:t>Application</a:t>
            </a:r>
          </a:p>
        </p:txBody>
      </p:sp>
      <p:sp>
        <p:nvSpPr>
          <p:cNvPr id="7" name="TextBox 6"/>
          <p:cNvSpPr txBox="1"/>
          <p:nvPr/>
        </p:nvSpPr>
        <p:spPr>
          <a:xfrm>
            <a:off x="485508" y="4754168"/>
            <a:ext cx="1694814" cy="507639"/>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Application</a:t>
            </a:r>
          </a:p>
        </p:txBody>
      </p:sp>
      <p:grpSp>
        <p:nvGrpSpPr>
          <p:cNvPr id="21" name="Group 20"/>
          <p:cNvGrpSpPr/>
          <p:nvPr/>
        </p:nvGrpSpPr>
        <p:grpSpPr>
          <a:xfrm>
            <a:off x="1851397" y="3222823"/>
            <a:ext cx="2366668" cy="651784"/>
            <a:chOff x="1796763" y="2855216"/>
            <a:chExt cx="2366668" cy="651784"/>
          </a:xfrm>
        </p:grpSpPr>
        <p:sp>
          <p:nvSpPr>
            <p:cNvPr id="44" name="TextBox 43"/>
            <p:cNvSpPr txBox="1"/>
            <p:nvPr/>
          </p:nvSpPr>
          <p:spPr>
            <a:xfrm>
              <a:off x="1796763" y="2855216"/>
              <a:ext cx="2366668" cy="572464"/>
            </a:xfrm>
            <a:prstGeom prst="rect">
              <a:avLst/>
            </a:prstGeom>
            <a:noFill/>
          </p:spPr>
          <p:txBody>
            <a:bodyPr wrap="square" lIns="182880" tIns="146304" rIns="182880" bIns="146304" rtlCol="0">
              <a:spAutoFit/>
            </a:bodyPr>
            <a:lstStyle/>
            <a:p>
              <a:pPr algn="ctr">
                <a:lnSpc>
                  <a:spcPct val="90000"/>
                </a:lnSpc>
              </a:pPr>
              <a:r>
                <a:rPr lang="en-US" sz="2000" dirty="0">
                  <a:gradFill>
                    <a:gsLst>
                      <a:gs pos="2917">
                        <a:schemeClr val="tx1"/>
                      </a:gs>
                      <a:gs pos="30000">
                        <a:schemeClr val="tx1"/>
                      </a:gs>
                    </a:gsLst>
                    <a:lin ang="5400000" scaled="0"/>
                  </a:gradFill>
                </a:rPr>
                <a:t>SQL query</a:t>
              </a:r>
            </a:p>
          </p:txBody>
        </p:sp>
        <p:cxnSp>
          <p:nvCxnSpPr>
            <p:cNvPr id="20" name="Straight Arrow Connector 19"/>
            <p:cNvCxnSpPr/>
            <p:nvPr/>
          </p:nvCxnSpPr>
          <p:spPr>
            <a:xfrm>
              <a:off x="2333671" y="3507000"/>
              <a:ext cx="1502861" cy="0"/>
            </a:xfrm>
            <a:prstGeom prst="straightConnector1">
              <a:avLst/>
            </a:prstGeom>
            <a:ln w="9842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48" name="Straight Arrow Connector 47"/>
          <p:cNvCxnSpPr/>
          <p:nvPr/>
        </p:nvCxnSpPr>
        <p:spPr>
          <a:xfrm>
            <a:off x="2323082" y="4363042"/>
            <a:ext cx="1502861" cy="0"/>
          </a:xfrm>
          <a:prstGeom prst="straightConnector1">
            <a:avLst/>
          </a:prstGeom>
          <a:ln w="98425">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501078" y="2690089"/>
            <a:ext cx="3450007" cy="1572631"/>
          </a:xfrm>
          <a:prstGeom prst="rect">
            <a:avLst/>
          </a:prstGeom>
          <a:solidFill>
            <a:schemeClr val="bg1"/>
          </a:solidFill>
          <a:ln w="12700">
            <a:solidFill>
              <a:schemeClr val="accent1"/>
            </a:solidFill>
          </a:ln>
        </p:spPr>
        <p:txBody>
          <a:bodyPr wrap="square" lIns="182880" tIns="146304" rIns="182880" bIns="146304" rtlCol="0">
            <a:noAutofit/>
          </a:bodyPr>
          <a:lstStyle/>
          <a:p>
            <a:pPr defTabSz="274320"/>
            <a:r>
              <a:rPr lang="en-US" sz="1400" dirty="0">
                <a:solidFill>
                  <a:schemeClr val="accent1"/>
                </a:solidFill>
                <a:latin typeface="Consolas" panose="020B0609020204030204" pitchFamily="49" charset="0"/>
                <a:cs typeface="Consolas" panose="020B0609020204030204" pitchFamily="49" charset="0"/>
              </a:rPr>
              <a:t>{</a:t>
            </a:r>
          </a:p>
          <a:p>
            <a:pPr defTabSz="274320"/>
            <a:r>
              <a:rPr lang="en-US" sz="1400" dirty="0">
                <a:solidFill>
                  <a:schemeClr val="accent1"/>
                </a:solidFill>
                <a:latin typeface="Consolas" panose="020B0609020204030204" pitchFamily="49" charset="0"/>
                <a:cs typeface="Consolas" panose="020B0609020204030204" pitchFamily="49" charset="0"/>
              </a:rPr>
              <a:t>  "name": "John",</a:t>
            </a:r>
          </a:p>
          <a:p>
            <a:pPr defTabSz="274320"/>
            <a:r>
              <a:rPr lang="en-US" sz="1400" dirty="0">
                <a:solidFill>
                  <a:schemeClr val="accent1"/>
                </a:solidFill>
                <a:latin typeface="Consolas" panose="020B0609020204030204" pitchFamily="49" charset="0"/>
                <a:cs typeface="Consolas" panose="020B0609020204030204" pitchFamily="49" charset="0"/>
              </a:rPr>
              <a:t>  "country": "Canada",</a:t>
            </a:r>
          </a:p>
          <a:p>
            <a:pPr defTabSz="274320"/>
            <a:r>
              <a:rPr lang="en-US" sz="1400" dirty="0">
                <a:solidFill>
                  <a:schemeClr val="accent1"/>
                </a:solidFill>
                <a:latin typeface="Consolas" panose="020B0609020204030204" pitchFamily="49" charset="0"/>
                <a:cs typeface="Consolas" panose="020B0609020204030204" pitchFamily="49" charset="0"/>
              </a:rPr>
              <a:t>  "age": 43,</a:t>
            </a:r>
          </a:p>
          <a:p>
            <a:pPr defTabSz="274320"/>
            <a:r>
              <a:rPr lang="en-US" sz="1400" dirty="0">
                <a:solidFill>
                  <a:schemeClr val="accent1"/>
                </a:solidFill>
                <a:latin typeface="Consolas" panose="020B0609020204030204" pitchFamily="49" charset="0"/>
                <a:cs typeface="Consolas" panose="020B0609020204030204" pitchFamily="49" charset="0"/>
              </a:rPr>
              <a:t>  "lastUse": "March 4, 2014"</a:t>
            </a:r>
          </a:p>
          <a:p>
            <a:pPr defTabSz="274320"/>
            <a:r>
              <a:rPr lang="en-US" sz="1400" dirty="0">
                <a:solidFill>
                  <a:schemeClr val="accent1"/>
                </a:solidFill>
                <a:latin typeface="Consolas" panose="020B0609020204030204" pitchFamily="49" charset="0"/>
                <a:cs typeface="Consolas" panose="020B0609020204030204" pitchFamily="49" charset="0"/>
              </a:rPr>
              <a:t>}</a:t>
            </a:r>
          </a:p>
        </p:txBody>
      </p:sp>
      <p:sp>
        <p:nvSpPr>
          <p:cNvPr id="40" name="TextBox 39"/>
          <p:cNvSpPr txBox="1"/>
          <p:nvPr/>
        </p:nvSpPr>
        <p:spPr>
          <a:xfrm>
            <a:off x="4498838" y="4793310"/>
            <a:ext cx="3450007" cy="1572631"/>
          </a:xfrm>
          <a:prstGeom prst="rect">
            <a:avLst/>
          </a:prstGeom>
          <a:solidFill>
            <a:schemeClr val="bg1"/>
          </a:solidFill>
          <a:ln w="12700">
            <a:solidFill>
              <a:schemeClr val="accent1"/>
            </a:solidFill>
          </a:ln>
        </p:spPr>
        <p:txBody>
          <a:bodyPr wrap="square" lIns="182880" tIns="146304" rIns="182880" bIns="146304" rtlCol="0">
            <a:noAutofit/>
          </a:bodyPr>
          <a:lstStyle/>
          <a:p>
            <a:pPr defTabSz="274320"/>
            <a:r>
              <a:rPr lang="en-US" sz="1400" dirty="0">
                <a:solidFill>
                  <a:schemeClr val="accent1"/>
                </a:solidFill>
                <a:latin typeface="Consolas" panose="020B0609020204030204" pitchFamily="49" charset="0"/>
                <a:cs typeface="Consolas" panose="020B0609020204030204" pitchFamily="49" charset="0"/>
              </a:rPr>
              <a:t>{</a:t>
            </a:r>
          </a:p>
          <a:p>
            <a:pPr defTabSz="274320"/>
            <a:r>
              <a:rPr lang="en-US" sz="1400" dirty="0">
                <a:solidFill>
                  <a:schemeClr val="accent1"/>
                </a:solidFill>
                <a:latin typeface="Consolas" panose="020B0609020204030204" pitchFamily="49" charset="0"/>
                <a:cs typeface="Consolas" panose="020B0609020204030204" pitchFamily="49" charset="0"/>
              </a:rPr>
              <a:t>  "name": "Lou",</a:t>
            </a:r>
          </a:p>
          <a:p>
            <a:pPr defTabSz="274320"/>
            <a:r>
              <a:rPr lang="en-US" sz="1400" dirty="0">
                <a:solidFill>
                  <a:schemeClr val="accent1"/>
                </a:solidFill>
                <a:latin typeface="Consolas" panose="020B0609020204030204" pitchFamily="49" charset="0"/>
                <a:cs typeface="Consolas" panose="020B0609020204030204" pitchFamily="49" charset="0"/>
              </a:rPr>
              <a:t>  "country": "Australia",</a:t>
            </a:r>
          </a:p>
          <a:p>
            <a:pPr defTabSz="274320"/>
            <a:r>
              <a:rPr lang="en-US" sz="1400" dirty="0">
                <a:solidFill>
                  <a:schemeClr val="accent1"/>
                </a:solidFill>
                <a:latin typeface="Consolas" panose="020B0609020204030204" pitchFamily="49" charset="0"/>
                <a:cs typeface="Consolas" panose="020B0609020204030204" pitchFamily="49" charset="0"/>
              </a:rPr>
              <a:t>  "age": 51,</a:t>
            </a:r>
          </a:p>
          <a:p>
            <a:pPr defTabSz="274320"/>
            <a:r>
              <a:rPr lang="en-US" sz="1400" dirty="0">
                <a:solidFill>
                  <a:schemeClr val="accent1"/>
                </a:solidFill>
                <a:latin typeface="Consolas" panose="020B0609020204030204" pitchFamily="49" charset="0"/>
                <a:cs typeface="Consolas" panose="020B0609020204030204" pitchFamily="49" charset="0"/>
              </a:rPr>
              <a:t>  "firstUse": "May 8, 2013"</a:t>
            </a:r>
          </a:p>
          <a:p>
            <a:pPr defTabSz="274320"/>
            <a:r>
              <a:rPr lang="en-US" sz="1400" dirty="0">
                <a:solidFill>
                  <a:schemeClr val="accent1"/>
                </a:solidFill>
                <a:latin typeface="Consolas" panose="020B0609020204030204" pitchFamily="49" charset="0"/>
                <a:cs typeface="Consolas" panose="020B0609020204030204" pitchFamily="49" charset="0"/>
              </a:rPr>
              <a:t>}</a:t>
            </a:r>
          </a:p>
        </p:txBody>
      </p:sp>
      <p:sp>
        <p:nvSpPr>
          <p:cNvPr id="42" name="TextBox 41"/>
          <p:cNvSpPr txBox="1"/>
          <p:nvPr/>
        </p:nvSpPr>
        <p:spPr>
          <a:xfrm>
            <a:off x="8081968" y="4788900"/>
            <a:ext cx="3450007" cy="1572631"/>
          </a:xfrm>
          <a:prstGeom prst="rect">
            <a:avLst/>
          </a:prstGeom>
          <a:solidFill>
            <a:schemeClr val="bg1"/>
          </a:solidFill>
          <a:ln w="12700">
            <a:solidFill>
              <a:schemeClr val="accent1"/>
            </a:solidFill>
          </a:ln>
        </p:spPr>
        <p:txBody>
          <a:bodyPr wrap="square" lIns="182880" tIns="146304" rIns="182880" bIns="146304" rtlCol="0">
            <a:noAutofit/>
          </a:bodyPr>
          <a:lstStyle/>
          <a:p>
            <a:pPr defTabSz="274320"/>
            <a:r>
              <a:rPr lang="en-US" sz="1400" dirty="0">
                <a:solidFill>
                  <a:schemeClr val="accent1"/>
                </a:solidFill>
                <a:latin typeface="Consolas" panose="020B0609020204030204" pitchFamily="49" charset="0"/>
                <a:cs typeface="Consolas" panose="020B0609020204030204" pitchFamily="49" charset="0"/>
              </a:rPr>
              <a:t>{</a:t>
            </a:r>
          </a:p>
          <a:p>
            <a:pPr defTabSz="274320"/>
            <a:r>
              <a:rPr lang="en-US" sz="1400" dirty="0">
                <a:solidFill>
                  <a:schemeClr val="accent1"/>
                </a:solidFill>
                <a:latin typeface="Consolas" panose="020B0609020204030204" pitchFamily="49" charset="0"/>
                <a:cs typeface="Consolas" panose="020B0609020204030204" pitchFamily="49" charset="0"/>
              </a:rPr>
              <a:t> "docCount": 3,</a:t>
            </a:r>
          </a:p>
          <a:p>
            <a:pPr defTabSz="274320"/>
            <a:r>
              <a:rPr lang="en-US" sz="1400" dirty="0">
                <a:solidFill>
                  <a:schemeClr val="accent1"/>
                </a:solidFill>
                <a:latin typeface="Consolas" panose="020B0609020204030204" pitchFamily="49" charset="0"/>
                <a:cs typeface="Consolas" panose="020B0609020204030204" pitchFamily="49" charset="0"/>
              </a:rPr>
              <a:t> "last": "May 1, 2014"</a:t>
            </a:r>
          </a:p>
          <a:p>
            <a:pPr defTabSz="274320"/>
            <a:r>
              <a:rPr lang="en-US" sz="1400" dirty="0">
                <a:solidFill>
                  <a:schemeClr val="accent1"/>
                </a:solidFill>
                <a:latin typeface="Consolas" panose="020B0609020204030204" pitchFamily="49" charset="0"/>
                <a:cs typeface="Consolas" panose="020B0609020204030204" pitchFamily="49" charset="0"/>
              </a:rPr>
              <a:t>}</a:t>
            </a:r>
          </a:p>
        </p:txBody>
      </p:sp>
      <p:sp>
        <p:nvSpPr>
          <p:cNvPr id="43" name="TextBox 42"/>
          <p:cNvSpPr txBox="1"/>
          <p:nvPr/>
        </p:nvSpPr>
        <p:spPr>
          <a:xfrm>
            <a:off x="8100104" y="2683355"/>
            <a:ext cx="3450007" cy="1572631"/>
          </a:xfrm>
          <a:prstGeom prst="rect">
            <a:avLst/>
          </a:prstGeom>
          <a:solidFill>
            <a:schemeClr val="bg1"/>
          </a:solidFill>
          <a:ln w="12700">
            <a:solidFill>
              <a:schemeClr val="accent1"/>
            </a:solidFill>
          </a:ln>
        </p:spPr>
        <p:txBody>
          <a:bodyPr wrap="square" lIns="182880" tIns="146304" rIns="182880" bIns="146304" rtlCol="0">
            <a:noAutofit/>
          </a:bodyPr>
          <a:lstStyle/>
          <a:p>
            <a:pPr defTabSz="274320"/>
            <a:r>
              <a:rPr lang="en-US" sz="1400" dirty="0">
                <a:solidFill>
                  <a:schemeClr val="accent1"/>
                </a:solidFill>
                <a:latin typeface="Consolas" panose="020B0609020204030204" pitchFamily="49" charset="0"/>
                <a:cs typeface="Consolas" panose="020B0609020204030204" pitchFamily="49" charset="0"/>
              </a:rPr>
              <a:t>{</a:t>
            </a:r>
          </a:p>
          <a:p>
            <a:pPr defTabSz="274320"/>
            <a:r>
              <a:rPr lang="en-US" sz="1400" dirty="0">
                <a:solidFill>
                  <a:schemeClr val="accent1"/>
                </a:solidFill>
                <a:latin typeface="Consolas" panose="020B0609020204030204" pitchFamily="49" charset="0"/>
                <a:cs typeface="Consolas" panose="020B0609020204030204" pitchFamily="49" charset="0"/>
              </a:rPr>
              <a:t>  "name": "Eva",</a:t>
            </a:r>
          </a:p>
          <a:p>
            <a:pPr defTabSz="274320"/>
            <a:r>
              <a:rPr lang="en-US" sz="1400" dirty="0">
                <a:solidFill>
                  <a:schemeClr val="accent1"/>
                </a:solidFill>
                <a:latin typeface="Consolas" panose="020B0609020204030204" pitchFamily="49" charset="0"/>
                <a:cs typeface="Consolas" panose="020B0609020204030204" pitchFamily="49" charset="0"/>
              </a:rPr>
              <a:t>  "country": "Germany",</a:t>
            </a:r>
          </a:p>
          <a:p>
            <a:pPr defTabSz="274320"/>
            <a:r>
              <a:rPr lang="en-US" sz="1400" dirty="0">
                <a:solidFill>
                  <a:schemeClr val="accent1"/>
                </a:solidFill>
                <a:latin typeface="Consolas" panose="020B0609020204030204" pitchFamily="49" charset="0"/>
                <a:cs typeface="Consolas" panose="020B0609020204030204" pitchFamily="49" charset="0"/>
              </a:rPr>
              <a:t>  "age": 25</a:t>
            </a:r>
          </a:p>
          <a:p>
            <a:pPr defTabSz="274320"/>
            <a:r>
              <a:rPr lang="en-US" sz="1400" dirty="0">
                <a:solidFill>
                  <a:schemeClr val="accent1"/>
                </a:solidFill>
                <a:latin typeface="Consolas" panose="020B0609020204030204" pitchFamily="49" charset="0"/>
                <a:cs typeface="Consolas" panose="020B0609020204030204" pitchFamily="49" charset="0"/>
              </a:rPr>
              <a:t>}</a:t>
            </a:r>
          </a:p>
        </p:txBody>
      </p:sp>
      <p:grpSp>
        <p:nvGrpSpPr>
          <p:cNvPr id="33" name="Group 32"/>
          <p:cNvGrpSpPr/>
          <p:nvPr/>
        </p:nvGrpSpPr>
        <p:grpSpPr>
          <a:xfrm>
            <a:off x="2710872" y="4499453"/>
            <a:ext cx="880566" cy="880566"/>
            <a:chOff x="505062" y="2945619"/>
            <a:chExt cx="1032734" cy="1032734"/>
          </a:xfrm>
        </p:grpSpPr>
        <p:sp>
          <p:nvSpPr>
            <p:cNvPr id="34" name="Rectangle 33"/>
            <p:cNvSpPr/>
            <p:nvPr/>
          </p:nvSpPr>
          <p:spPr bwMode="auto">
            <a:xfrm>
              <a:off x="505062" y="2945619"/>
              <a:ext cx="1032734" cy="1032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accent1"/>
                  </a:solidFill>
                  <a:latin typeface="+mj-lt"/>
                  <a:ea typeface="Segoe UI" pitchFamily="34" charset="0"/>
                  <a:cs typeface="Segoe UI" pitchFamily="34" charset="0"/>
                </a:rPr>
                <a:t>JSON</a:t>
              </a:r>
            </a:p>
          </p:txBody>
        </p:sp>
        <p:pic>
          <p:nvPicPr>
            <p:cNvPr id="35" name="Picture 34"/>
            <p:cNvPicPr>
              <a:picLocks noChangeAspect="1"/>
            </p:cNvPicPr>
            <p:nvPr/>
          </p:nvPicPr>
          <p:blipFill>
            <a:blip r:embed="rId3"/>
            <a:stretch>
              <a:fillRect/>
            </a:stretch>
          </p:blipFill>
          <p:spPr>
            <a:xfrm>
              <a:off x="598502" y="2978641"/>
              <a:ext cx="845855" cy="966691"/>
            </a:xfrm>
            <a:prstGeom prst="rect">
              <a:avLst/>
            </a:prstGeom>
          </p:spPr>
        </p:pic>
      </p:grpSp>
      <p:pic>
        <p:nvPicPr>
          <p:cNvPr id="3" name="Picture 2"/>
          <p:cNvPicPr>
            <a:picLocks noChangeAspect="1"/>
          </p:cNvPicPr>
          <p:nvPr/>
        </p:nvPicPr>
        <p:blipFill>
          <a:blip r:embed="rId4"/>
          <a:stretch>
            <a:fillRect/>
          </a:stretch>
        </p:blipFill>
        <p:spPr>
          <a:xfrm>
            <a:off x="625338" y="3743972"/>
            <a:ext cx="1415385" cy="1010196"/>
          </a:xfrm>
          <a:prstGeom prst="rect">
            <a:avLst/>
          </a:prstGeom>
        </p:spPr>
      </p:pic>
    </p:spTree>
    <p:extLst>
      <p:ext uri="{BB962C8B-B14F-4D97-AF65-F5344CB8AC3E}">
        <p14:creationId xmlns:p14="http://schemas.microsoft.com/office/powerpoint/2010/main" val="1435316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DocumentDB at Microsoft</a:t>
            </a:r>
            <a:endParaRPr lang="en-US" dirty="0"/>
          </a:p>
        </p:txBody>
      </p:sp>
      <p:sp>
        <p:nvSpPr>
          <p:cNvPr id="5" name="Title 1"/>
          <p:cNvSpPr txBox="1">
            <a:spLocks/>
          </p:cNvSpPr>
          <p:nvPr/>
        </p:nvSpPr>
        <p:spPr>
          <a:xfrm>
            <a:off x="4395545" y="1780920"/>
            <a:ext cx="7024312"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dirty="0">
                <a:solidFill>
                  <a:schemeClr val="accent1"/>
                </a:solidFill>
              </a:rPr>
              <a:t>over </a:t>
            </a:r>
            <a:r>
              <a:rPr sz="2800" b="1" dirty="0">
                <a:solidFill>
                  <a:schemeClr val="accent1"/>
                </a:solidFill>
              </a:rPr>
              <a:t>425 million </a:t>
            </a:r>
            <a:r>
              <a:rPr sz="2800" dirty="0">
                <a:solidFill>
                  <a:schemeClr val="accent1"/>
                </a:solidFill>
              </a:rPr>
              <a:t>unique users</a:t>
            </a:r>
          </a:p>
        </p:txBody>
      </p:sp>
      <p:sp>
        <p:nvSpPr>
          <p:cNvPr id="6" name="Title 1"/>
          <p:cNvSpPr txBox="1">
            <a:spLocks/>
          </p:cNvSpPr>
          <p:nvPr/>
        </p:nvSpPr>
        <p:spPr>
          <a:xfrm>
            <a:off x="4395546" y="2531214"/>
            <a:ext cx="7024312"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dirty="0">
                <a:solidFill>
                  <a:schemeClr val="accent1"/>
                </a:solidFill>
              </a:rPr>
              <a:t>store </a:t>
            </a:r>
            <a:r>
              <a:rPr sz="2800" b="1" dirty="0">
                <a:solidFill>
                  <a:schemeClr val="accent1"/>
                </a:solidFill>
              </a:rPr>
              <a:t>20TB</a:t>
            </a:r>
            <a:r>
              <a:rPr sz="2800" dirty="0">
                <a:solidFill>
                  <a:schemeClr val="accent1"/>
                </a:solidFill>
              </a:rPr>
              <a:t> of JSON document data</a:t>
            </a:r>
          </a:p>
        </p:txBody>
      </p:sp>
      <p:sp>
        <p:nvSpPr>
          <p:cNvPr id="7" name="Title 1"/>
          <p:cNvSpPr txBox="1">
            <a:spLocks/>
          </p:cNvSpPr>
          <p:nvPr/>
        </p:nvSpPr>
        <p:spPr>
          <a:xfrm>
            <a:off x="4368874" y="4863902"/>
            <a:ext cx="7050983"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dirty="0">
                <a:solidFill>
                  <a:schemeClr val="accent1"/>
                </a:solidFill>
              </a:rPr>
              <a:t>under </a:t>
            </a:r>
            <a:r>
              <a:rPr sz="2800" b="1" dirty="0">
                <a:solidFill>
                  <a:schemeClr val="accent1"/>
                </a:solidFill>
              </a:rPr>
              <a:t>15ms</a:t>
            </a:r>
            <a:r>
              <a:rPr sz="2800" dirty="0">
                <a:solidFill>
                  <a:schemeClr val="accent1"/>
                </a:solidFill>
              </a:rPr>
              <a:t> writes and single digit ms reads</a:t>
            </a:r>
          </a:p>
        </p:txBody>
      </p:sp>
      <p:sp>
        <p:nvSpPr>
          <p:cNvPr id="8" name="Title 1"/>
          <p:cNvSpPr txBox="1">
            <a:spLocks/>
          </p:cNvSpPr>
          <p:nvPr/>
        </p:nvSpPr>
        <p:spPr>
          <a:xfrm>
            <a:off x="4368874" y="4086339"/>
            <a:ext cx="7050983"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dirty="0">
                <a:solidFill>
                  <a:schemeClr val="accent1"/>
                </a:solidFill>
              </a:rPr>
              <a:t>store for </a:t>
            </a:r>
            <a:r>
              <a:rPr sz="2800" b="1" dirty="0">
                <a:solidFill>
                  <a:schemeClr val="accent1"/>
                </a:solidFill>
              </a:rPr>
              <a:t>40+</a:t>
            </a:r>
            <a:r>
              <a:rPr sz="2800" dirty="0">
                <a:solidFill>
                  <a:schemeClr val="accent1"/>
                </a:solidFill>
              </a:rPr>
              <a:t> app / device combinations</a:t>
            </a:r>
          </a:p>
        </p:txBody>
      </p:sp>
      <p:sp>
        <p:nvSpPr>
          <p:cNvPr id="9" name="Title 1"/>
          <p:cNvSpPr txBox="1">
            <a:spLocks/>
          </p:cNvSpPr>
          <p:nvPr/>
        </p:nvSpPr>
        <p:spPr>
          <a:xfrm>
            <a:off x="4395545" y="3308777"/>
            <a:ext cx="7024311"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dirty="0">
                <a:solidFill>
                  <a:schemeClr val="accent1"/>
                </a:solidFill>
              </a:rPr>
              <a:t>available </a:t>
            </a:r>
            <a:r>
              <a:rPr sz="2800" b="1" dirty="0">
                <a:solidFill>
                  <a:schemeClr val="accent1"/>
                </a:solidFill>
              </a:rPr>
              <a:t>globally</a:t>
            </a:r>
            <a:r>
              <a:rPr sz="2800" dirty="0">
                <a:solidFill>
                  <a:schemeClr val="accent1"/>
                </a:solidFill>
              </a:rPr>
              <a:t> to serve all markets</a:t>
            </a:r>
          </a:p>
        </p:txBody>
      </p:sp>
      <p:sp>
        <p:nvSpPr>
          <p:cNvPr id="4" name="TextBox 3"/>
          <p:cNvSpPr txBox="1"/>
          <p:nvPr/>
        </p:nvSpPr>
        <p:spPr>
          <a:xfrm>
            <a:off x="1677714" y="3560256"/>
            <a:ext cx="2185939" cy="561211"/>
          </a:xfrm>
          <a:prstGeom prst="rect">
            <a:avLst/>
          </a:prstGeom>
          <a:noFill/>
        </p:spPr>
        <p:txBody>
          <a:bodyPr wrap="square" lIns="179285" tIns="143428" rIns="179285" bIns="143428" rtlCol="0">
            <a:spAutoFit/>
          </a:bodyPr>
          <a:lstStyle/>
          <a:p>
            <a:pPr defTabSz="914367">
              <a:lnSpc>
                <a:spcPct val="90000"/>
              </a:lnSpc>
              <a:spcAft>
                <a:spcPts val="588"/>
              </a:spcAft>
            </a:pPr>
            <a:r>
              <a:rPr lang="en-US" sz="1961" dirty="0"/>
              <a:t>user data store</a:t>
            </a:r>
          </a:p>
        </p:txBody>
      </p:sp>
      <p:pic>
        <p:nvPicPr>
          <p:cNvPr id="1028" name="Picture 4" descr="http://logok.org/wp-content/uploads/2014/07/MSN-logo-2014-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618" y="1903734"/>
            <a:ext cx="3351035" cy="2513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96211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noAutofit/>
          </a:bodyPr>
          <a:lstStyle/>
          <a:p>
            <a:pPr defTabSz="609585"/>
            <a:r>
              <a:rPr lang="en-US" sz="2400" dirty="0"/>
              <a:t>JSON</a:t>
            </a:r>
          </a:p>
          <a:p>
            <a:pPr marL="182880" lvl="1" defTabSz="609585">
              <a:spcBef>
                <a:spcPts val="600"/>
              </a:spcBef>
              <a:spcAft>
                <a:spcPts val="600"/>
              </a:spcAft>
            </a:pPr>
            <a:r>
              <a:rPr lang="en-US" sz="1800" dirty="0">
                <a:latin typeface="+mj-lt"/>
              </a:rPr>
              <a:t>Intersection of most modern type systems</a:t>
            </a:r>
          </a:p>
          <a:p>
            <a:pPr defTabSz="609585"/>
            <a:r>
              <a:rPr lang="en-US" sz="2400" dirty="0"/>
              <a:t>JSON values</a:t>
            </a:r>
          </a:p>
          <a:p>
            <a:pPr marL="182880" defTabSz="609585">
              <a:spcBef>
                <a:spcPts val="600"/>
              </a:spcBef>
              <a:spcAft>
                <a:spcPts val="600"/>
              </a:spcAft>
            </a:pPr>
            <a:r>
              <a:rPr lang="en-US" sz="1800" dirty="0">
                <a:solidFill>
                  <a:schemeClr val="tx1"/>
                </a:solidFill>
                <a:latin typeface="+mj-lt"/>
              </a:rPr>
              <a:t>Self-describable, self-contained </a:t>
            </a:r>
            <a:r>
              <a:rPr lang="en-US" sz="1800" i="1" dirty="0">
                <a:solidFill>
                  <a:schemeClr val="tx1"/>
                </a:solidFill>
                <a:latin typeface="+mj-lt"/>
              </a:rPr>
              <a:t>values</a:t>
            </a:r>
            <a:endParaRPr lang="en-US" sz="1800" dirty="0">
              <a:solidFill>
                <a:schemeClr val="tx1"/>
              </a:solidFill>
              <a:latin typeface="+mj-lt"/>
            </a:endParaRPr>
          </a:p>
          <a:p>
            <a:pPr marL="182880" defTabSz="609585">
              <a:spcBef>
                <a:spcPts val="600"/>
              </a:spcBef>
              <a:spcAft>
                <a:spcPts val="600"/>
              </a:spcAft>
            </a:pPr>
            <a:r>
              <a:rPr lang="en-US" sz="1800" dirty="0">
                <a:solidFill>
                  <a:schemeClr val="tx1"/>
                </a:solidFill>
                <a:latin typeface="+mj-lt"/>
              </a:rPr>
              <a:t>Do not have behavior, polymorphism, inheritance, access, and visibility rules” </a:t>
            </a:r>
          </a:p>
          <a:p>
            <a:pPr marL="182880" defTabSz="609585">
              <a:spcBef>
                <a:spcPts val="600"/>
              </a:spcBef>
              <a:spcAft>
                <a:spcPts val="600"/>
              </a:spcAft>
            </a:pPr>
            <a:r>
              <a:rPr lang="en-US" sz="1800" dirty="0">
                <a:solidFill>
                  <a:schemeClr val="tx1"/>
                </a:solidFill>
                <a:latin typeface="+mj-lt"/>
              </a:rPr>
              <a:t>Are trivially serialized to/from text</a:t>
            </a:r>
          </a:p>
          <a:p>
            <a:pPr algn="ctr" defTabSz="609585"/>
            <a:endParaRPr lang="en-US" sz="2000" dirty="0"/>
          </a:p>
          <a:p>
            <a:pPr algn="ctr" defTabSz="609585"/>
            <a:r>
              <a:rPr lang="en-US" sz="2000" dirty="0">
                <a:solidFill>
                  <a:schemeClr val="accent1"/>
                </a:solidFill>
              </a:rPr>
              <a:t>DocumentDB makes a deep commitment to JSON for storage, indexing, query, and JavaScript execution</a:t>
            </a:r>
          </a:p>
        </p:txBody>
      </p:sp>
      <p:sp>
        <p:nvSpPr>
          <p:cNvPr id="6" name="Picture Placeholder 5"/>
          <p:cNvSpPr>
            <a:spLocks noGrp="1"/>
          </p:cNvSpPr>
          <p:nvPr>
            <p:ph type="pic" sz="quarter" idx="12"/>
          </p:nvPr>
        </p:nvSpPr>
        <p:spPr/>
      </p:sp>
      <p:sp>
        <p:nvSpPr>
          <p:cNvPr id="9" name="Title 8"/>
          <p:cNvSpPr>
            <a:spLocks noGrp="1"/>
          </p:cNvSpPr>
          <p:nvPr>
            <p:ph type="title"/>
          </p:nvPr>
        </p:nvSpPr>
        <p:spPr/>
        <p:txBody>
          <a:bodyPr/>
          <a:lstStyle/>
          <a:p>
            <a:r>
              <a:rPr lang="en-US" dirty="0"/>
              <a:t>DocumentDB JSON Documents</a:t>
            </a:r>
          </a:p>
        </p:txBody>
      </p:sp>
      <p:sp>
        <p:nvSpPr>
          <p:cNvPr id="140" name="Text Placeholder 2"/>
          <p:cNvSpPr txBox="1">
            <a:spLocks/>
          </p:cNvSpPr>
          <p:nvPr/>
        </p:nvSpPr>
        <p:spPr>
          <a:xfrm>
            <a:off x="387220" y="1320669"/>
            <a:ext cx="6751518" cy="4826969"/>
          </a:xfrm>
          <a:prstGeom prst="rect">
            <a:avLst/>
          </a:prstGeom>
          <a:solidFill>
            <a:schemeClr val="bg1">
              <a:lumMod val="95000"/>
            </a:schemeClr>
          </a:solidFill>
          <a:ln w="76200">
            <a:solidFill>
              <a:srgbClr val="0072C6"/>
            </a:solidFill>
          </a:ln>
        </p:spPr>
        <p:txBody>
          <a:bodyPr vert="horz" wrap="square" lIns="182880" tIns="146304" rIns="91440" bIns="146304" rtlCol="0">
            <a:noAutofit/>
          </a:bodyPr>
          <a:lstStyle>
            <a:lvl1pPr marL="0" marR="0" indent="0" algn="l" defTabSz="365760" rtl="0" eaLnBrk="1" fontAlgn="auto" latinLnBrk="0" hangingPunct="1">
              <a:lnSpc>
                <a:spcPct val="100000"/>
              </a:lnSpc>
              <a:spcBef>
                <a:spcPts val="0"/>
              </a:spcBef>
              <a:spcAft>
                <a:spcPts val="0"/>
              </a:spcAft>
              <a:buClr>
                <a:schemeClr val="tx1"/>
              </a:buClr>
              <a:buSzPct val="90000"/>
              <a:buFont typeface="Wingdings" pitchFamily="2" charset="2"/>
              <a:buNone/>
              <a:tabLst/>
              <a:defRPr sz="1800" kern="1200" spc="0" baseline="0">
                <a:solidFill>
                  <a:schemeClr val="tx1"/>
                </a:solidFill>
                <a:latin typeface="Consolas" panose="020B0609020204030204" pitchFamily="49" charset="0"/>
                <a:ea typeface="+mn-ea"/>
                <a:cs typeface="Consolas" panose="020B0609020204030204" pitchFamily="49" charset="0"/>
              </a:defRPr>
            </a:lvl1pPr>
            <a:lvl2pPr marL="36576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2pPr>
            <a:lvl3pPr marL="73152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3pPr>
            <a:lvl4pPr marL="109728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4pPr>
            <a:lvl5pPr marL="146304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t>{</a:t>
            </a:r>
          </a:p>
          <a:p>
            <a:r>
              <a:rPr lang="en-US" sz="1600" dirty="0"/>
              <a:t>	“locations”:</a:t>
            </a:r>
          </a:p>
          <a:p>
            <a:r>
              <a:rPr lang="en-US" sz="1600" dirty="0"/>
              <a:t>	[</a:t>
            </a:r>
          </a:p>
          <a:p>
            <a:r>
              <a:rPr lang="en-US" sz="1600" dirty="0"/>
              <a:t>		{“country”: “Germany”, “city”: “Berlin”},</a:t>
            </a:r>
          </a:p>
          <a:p>
            <a:r>
              <a:rPr lang="en-US" sz="1600" dirty="0"/>
              <a:t>		{“country”: “France”, “city”: “Paris”},</a:t>
            </a:r>
          </a:p>
          <a:p>
            <a:r>
              <a:rPr lang="en-US" sz="1600" dirty="0"/>
              <a:t>	],</a:t>
            </a:r>
          </a:p>
          <a:p>
            <a:r>
              <a:rPr lang="en-US" sz="1600" dirty="0"/>
              <a:t>	“headquarter”: “Belgium”,</a:t>
            </a:r>
          </a:p>
          <a:p>
            <a:r>
              <a:rPr lang="en-US" sz="1600" dirty="0"/>
              <a:t>	“exports”:[{“city”; “Moscow”},{“city: ”Athens”}]</a:t>
            </a:r>
          </a:p>
          <a:p>
            <a:r>
              <a:rPr lang="en-US" sz="1600" dirty="0"/>
              <a:t>}</a:t>
            </a:r>
            <a:r>
              <a:rPr lang="en-US" sz="1600" b="1" dirty="0">
                <a:solidFill>
                  <a:srgbClr val="FFC000"/>
                </a:solidFill>
              </a:rPr>
              <a:t>;</a:t>
            </a:r>
            <a:r>
              <a:rPr lang="en-US" sz="1600" dirty="0"/>
              <a:t> </a:t>
            </a:r>
          </a:p>
          <a:p>
            <a:endParaRPr lang="en-US" dirty="0"/>
          </a:p>
          <a:p>
            <a:endParaRPr lang="en-US" dirty="0"/>
          </a:p>
          <a:p>
            <a:endParaRPr lang="en-US" dirty="0"/>
          </a:p>
          <a:p>
            <a:endParaRPr lang="en-US" dirty="0"/>
          </a:p>
          <a:p>
            <a:endParaRPr lang="en-US" dirty="0"/>
          </a:p>
          <a:p>
            <a:pPr>
              <a:lnSpc>
                <a:spcPct val="150000"/>
              </a:lnSpc>
            </a:pPr>
            <a:endParaRPr lang="en-US" dirty="0"/>
          </a:p>
          <a:p>
            <a:pPr algn="ctr"/>
            <a:endParaRPr lang="en-US" dirty="0"/>
          </a:p>
          <a:p>
            <a:pPr algn="ctr"/>
            <a:r>
              <a:rPr lang="en-US" sz="2000" dirty="0">
                <a:latin typeface="Segoe UI" panose="020B0502040204020203" pitchFamily="34" charset="0"/>
                <a:cs typeface="Segoe UI" panose="020B0502040204020203" pitchFamily="34" charset="0"/>
              </a:rPr>
              <a:t>JSON document as tree</a:t>
            </a:r>
          </a:p>
        </p:txBody>
      </p:sp>
      <p:grpSp>
        <p:nvGrpSpPr>
          <p:cNvPr id="235" name="Group 234"/>
          <p:cNvGrpSpPr/>
          <p:nvPr/>
        </p:nvGrpSpPr>
        <p:grpSpPr>
          <a:xfrm>
            <a:off x="1237860" y="3734154"/>
            <a:ext cx="5147668" cy="1869349"/>
            <a:chOff x="897026" y="2520059"/>
            <a:chExt cx="5147668" cy="1869349"/>
          </a:xfrm>
          <a:solidFill>
            <a:schemeClr val="bg1"/>
          </a:solidFill>
        </p:grpSpPr>
        <p:sp>
          <p:nvSpPr>
            <p:cNvPr id="236" name="Rectangle 235"/>
            <p:cNvSpPr/>
            <p:nvPr/>
          </p:nvSpPr>
          <p:spPr bwMode="auto">
            <a:xfrm>
              <a:off x="897026" y="2995882"/>
              <a:ext cx="2420205"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Locations</a:t>
              </a:r>
            </a:p>
          </p:txBody>
        </p:sp>
        <p:sp>
          <p:nvSpPr>
            <p:cNvPr id="237" name="Rectangle 236"/>
            <p:cNvSpPr/>
            <p:nvPr/>
          </p:nvSpPr>
          <p:spPr bwMode="auto">
            <a:xfrm>
              <a:off x="3409341" y="2995882"/>
              <a:ext cx="995770"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Headquarter</a:t>
              </a:r>
            </a:p>
          </p:txBody>
        </p:sp>
        <p:sp>
          <p:nvSpPr>
            <p:cNvPr id="238" name="Rectangle 237"/>
            <p:cNvSpPr/>
            <p:nvPr/>
          </p:nvSpPr>
          <p:spPr bwMode="auto">
            <a:xfrm>
              <a:off x="3409341" y="3381094"/>
              <a:ext cx="990446"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Belgium</a:t>
              </a:r>
            </a:p>
          </p:txBody>
        </p:sp>
        <p:grpSp>
          <p:nvGrpSpPr>
            <p:cNvPr id="239" name="Group 238"/>
            <p:cNvGrpSpPr/>
            <p:nvPr/>
          </p:nvGrpSpPr>
          <p:grpSpPr>
            <a:xfrm>
              <a:off x="897027" y="3772798"/>
              <a:ext cx="2418196" cy="224906"/>
              <a:chOff x="1006172" y="3761368"/>
              <a:chExt cx="2225020" cy="224906"/>
            </a:xfrm>
            <a:grpFill/>
          </p:grpSpPr>
          <p:sp>
            <p:nvSpPr>
              <p:cNvPr id="277" name="Rectangle 276"/>
              <p:cNvSpPr/>
              <p:nvPr/>
            </p:nvSpPr>
            <p:spPr bwMode="auto">
              <a:xfrm>
                <a:off x="1006172" y="3761368"/>
                <a:ext cx="616986"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Country</a:t>
                </a:r>
              </a:p>
            </p:txBody>
          </p:sp>
          <p:sp>
            <p:nvSpPr>
              <p:cNvPr id="278" name="Rectangle 277"/>
              <p:cNvSpPr/>
              <p:nvPr/>
            </p:nvSpPr>
            <p:spPr bwMode="auto">
              <a:xfrm>
                <a:off x="1701710" y="3761368"/>
                <a:ext cx="380227"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279" name="Rectangle 278"/>
              <p:cNvSpPr/>
              <p:nvPr/>
            </p:nvSpPr>
            <p:spPr bwMode="auto">
              <a:xfrm>
                <a:off x="2157958" y="3761368"/>
                <a:ext cx="616986"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Country</a:t>
                </a:r>
              </a:p>
            </p:txBody>
          </p:sp>
          <p:sp>
            <p:nvSpPr>
              <p:cNvPr id="280" name="Rectangle 279"/>
              <p:cNvSpPr/>
              <p:nvPr/>
            </p:nvSpPr>
            <p:spPr bwMode="auto">
              <a:xfrm>
                <a:off x="2850965" y="3761368"/>
                <a:ext cx="380227"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grpSp>
        <p:grpSp>
          <p:nvGrpSpPr>
            <p:cNvPr id="240" name="Group 239"/>
            <p:cNvGrpSpPr/>
            <p:nvPr/>
          </p:nvGrpSpPr>
          <p:grpSpPr>
            <a:xfrm>
              <a:off x="903163" y="4164502"/>
              <a:ext cx="2412108" cy="224906"/>
              <a:chOff x="903163" y="4153072"/>
              <a:chExt cx="2431038" cy="224906"/>
            </a:xfrm>
            <a:grpFill/>
          </p:grpSpPr>
          <p:sp>
            <p:nvSpPr>
              <p:cNvPr id="273" name="Rectangle 272"/>
              <p:cNvSpPr/>
              <p:nvPr/>
            </p:nvSpPr>
            <p:spPr bwMode="auto">
              <a:xfrm>
                <a:off x="903163" y="4153072"/>
                <a:ext cx="722033"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Germany</a:t>
                </a:r>
              </a:p>
            </p:txBody>
          </p:sp>
          <p:sp>
            <p:nvSpPr>
              <p:cNvPr id="274" name="Rectangle 273"/>
              <p:cNvSpPr/>
              <p:nvPr/>
            </p:nvSpPr>
            <p:spPr bwMode="auto">
              <a:xfrm>
                <a:off x="1703352" y="4153072"/>
                <a:ext cx="497984"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Berlin</a:t>
                </a:r>
              </a:p>
            </p:txBody>
          </p:sp>
          <p:sp>
            <p:nvSpPr>
              <p:cNvPr id="275" name="Rectangle 274"/>
              <p:cNvSpPr/>
              <p:nvPr/>
            </p:nvSpPr>
            <p:spPr bwMode="auto">
              <a:xfrm>
                <a:off x="2279492" y="4153072"/>
                <a:ext cx="555134"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France</a:t>
                </a:r>
              </a:p>
            </p:txBody>
          </p:sp>
          <p:sp>
            <p:nvSpPr>
              <p:cNvPr id="276" name="Rectangle 275"/>
              <p:cNvSpPr/>
              <p:nvPr/>
            </p:nvSpPr>
            <p:spPr bwMode="auto">
              <a:xfrm>
                <a:off x="2912782" y="4153072"/>
                <a:ext cx="421419"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Paris</a:t>
                </a:r>
              </a:p>
            </p:txBody>
          </p:sp>
        </p:grpSp>
        <p:grpSp>
          <p:nvGrpSpPr>
            <p:cNvPr id="241" name="Group 240"/>
            <p:cNvGrpSpPr/>
            <p:nvPr/>
          </p:nvGrpSpPr>
          <p:grpSpPr>
            <a:xfrm>
              <a:off x="4492951" y="2995882"/>
              <a:ext cx="1551743" cy="1393526"/>
              <a:chOff x="4492952" y="2995882"/>
              <a:chExt cx="1280160" cy="1393526"/>
            </a:xfrm>
            <a:grpFill/>
          </p:grpSpPr>
          <p:sp>
            <p:nvSpPr>
              <p:cNvPr id="266" name="Rectangle 265"/>
              <p:cNvSpPr/>
              <p:nvPr/>
            </p:nvSpPr>
            <p:spPr bwMode="auto">
              <a:xfrm>
                <a:off x="4492952" y="2995882"/>
                <a:ext cx="1280160"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Exports</a:t>
                </a:r>
              </a:p>
            </p:txBody>
          </p:sp>
          <p:sp>
            <p:nvSpPr>
              <p:cNvPr id="267" name="Rectangle 266"/>
              <p:cNvSpPr/>
              <p:nvPr/>
            </p:nvSpPr>
            <p:spPr bwMode="auto">
              <a:xfrm>
                <a:off x="5172017" y="3772798"/>
                <a:ext cx="601095"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268" name="Rectangle 267"/>
              <p:cNvSpPr/>
              <p:nvPr/>
            </p:nvSpPr>
            <p:spPr bwMode="auto">
              <a:xfrm>
                <a:off x="4492952" y="3772798"/>
                <a:ext cx="608406"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269" name="Rectangle 268"/>
              <p:cNvSpPr/>
              <p:nvPr/>
            </p:nvSpPr>
            <p:spPr bwMode="auto">
              <a:xfrm>
                <a:off x="4492952" y="4164502"/>
                <a:ext cx="614582"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Moscow</a:t>
                </a:r>
              </a:p>
            </p:txBody>
          </p:sp>
          <p:sp>
            <p:nvSpPr>
              <p:cNvPr id="270" name="Rectangle 269"/>
              <p:cNvSpPr/>
              <p:nvPr/>
            </p:nvSpPr>
            <p:spPr bwMode="auto">
              <a:xfrm>
                <a:off x="5169608" y="4164502"/>
                <a:ext cx="603503"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Athens</a:t>
                </a:r>
              </a:p>
            </p:txBody>
          </p:sp>
          <p:sp>
            <p:nvSpPr>
              <p:cNvPr id="271" name="Rectangle 270"/>
              <p:cNvSpPr/>
              <p:nvPr/>
            </p:nvSpPr>
            <p:spPr bwMode="auto">
              <a:xfrm>
                <a:off x="4493904" y="3381094"/>
                <a:ext cx="613630"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272" name="Rectangle 271"/>
              <p:cNvSpPr/>
              <p:nvPr/>
            </p:nvSpPr>
            <p:spPr bwMode="auto">
              <a:xfrm>
                <a:off x="5169608" y="3381094"/>
                <a:ext cx="603504"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grpSp>
        <p:cxnSp>
          <p:nvCxnSpPr>
            <p:cNvPr id="242" name="Elbow Connector 241"/>
            <p:cNvCxnSpPr>
              <a:endCxn id="236" idx="0"/>
            </p:cNvCxnSpPr>
            <p:nvPr/>
          </p:nvCxnSpPr>
          <p:spPr>
            <a:xfrm rot="10800000" flipV="1">
              <a:off x="2107129" y="2857418"/>
              <a:ext cx="1800094" cy="138463"/>
            </a:xfrm>
            <a:prstGeom prst="bentConnector2">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Elbow Connector 242"/>
            <p:cNvCxnSpPr>
              <a:endCxn id="266" idx="0"/>
            </p:cNvCxnSpPr>
            <p:nvPr/>
          </p:nvCxnSpPr>
          <p:spPr>
            <a:xfrm>
              <a:off x="3907223" y="2857419"/>
              <a:ext cx="1361600" cy="138463"/>
            </a:xfrm>
            <a:prstGeom prst="bentConnector2">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p:cNvCxnSpPr>
              <a:stCxn id="260" idx="2"/>
            </p:cNvCxnSpPr>
            <p:nvPr/>
          </p:nvCxnSpPr>
          <p:spPr>
            <a:xfrm>
              <a:off x="3907225" y="2744965"/>
              <a:ext cx="639" cy="246760"/>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p:nvPr/>
          </p:nvCxnSpPr>
          <p:spPr>
            <a:xfrm flipH="1">
              <a:off x="3907225"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p:cNvCxnSpPr/>
            <p:nvPr/>
          </p:nvCxnSpPr>
          <p:spPr>
            <a:xfrm flipH="1">
              <a:off x="4862203"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p:cNvCxnSpPr/>
            <p:nvPr/>
          </p:nvCxnSpPr>
          <p:spPr>
            <a:xfrm flipH="1">
              <a:off x="5674016"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p:cNvCxnSpPr/>
            <p:nvPr/>
          </p:nvCxnSpPr>
          <p:spPr>
            <a:xfrm flipH="1">
              <a:off x="4862203"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p:nvPr/>
          </p:nvCxnSpPr>
          <p:spPr>
            <a:xfrm flipH="1">
              <a:off x="5674016"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p:nvPr/>
          </p:nvCxnSpPr>
          <p:spPr>
            <a:xfrm flipH="1">
              <a:off x="4862203" y="4000628"/>
              <a:ext cx="1" cy="163764"/>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p:nvPr/>
          </p:nvCxnSpPr>
          <p:spPr>
            <a:xfrm flipH="1">
              <a:off x="5674016" y="4000628"/>
              <a:ext cx="1" cy="163764"/>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p:cNvCxnSpPr/>
            <p:nvPr/>
          </p:nvCxnSpPr>
          <p:spPr>
            <a:xfrm flipH="1">
              <a:off x="1473630"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p:cNvCxnSpPr/>
            <p:nvPr/>
          </p:nvCxnSpPr>
          <p:spPr>
            <a:xfrm flipH="1">
              <a:off x="2731911"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p:nvPr/>
          </p:nvCxnSpPr>
          <p:spPr>
            <a:xfrm flipH="1">
              <a:off x="1874894"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p:nvPr/>
          </p:nvCxnSpPr>
          <p:spPr>
            <a:xfrm flipH="1">
              <a:off x="2503377"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p:nvPr/>
          </p:nvCxnSpPr>
          <p:spPr>
            <a:xfrm flipH="1">
              <a:off x="1264179" y="4000628"/>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p:nvPr/>
          </p:nvCxnSpPr>
          <p:spPr>
            <a:xfrm flipH="1">
              <a:off x="1952344" y="4000628"/>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p:nvPr/>
          </p:nvCxnSpPr>
          <p:spPr>
            <a:xfrm flipH="1">
              <a:off x="2557059" y="4000628"/>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p:nvPr/>
          </p:nvCxnSpPr>
          <p:spPr>
            <a:xfrm flipH="1">
              <a:off x="3123491" y="4000628"/>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260" name="Rectangle 259"/>
            <p:cNvSpPr/>
            <p:nvPr/>
          </p:nvSpPr>
          <p:spPr bwMode="auto">
            <a:xfrm>
              <a:off x="3753381" y="2520059"/>
              <a:ext cx="307688" cy="224906"/>
            </a:xfrm>
            <a:prstGeom prst="rect">
              <a:avLst/>
            </a:prstGeom>
            <a:solidFill>
              <a:schemeClr val="bg2">
                <a:lumMod val="75000"/>
              </a:schemeClr>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ea typeface="Segoe UI" pitchFamily="34" charset="0"/>
                <a:cs typeface="Segoe UI" pitchFamily="34" charset="0"/>
              </a:endParaRPr>
            </a:p>
          </p:txBody>
        </p:sp>
        <p:grpSp>
          <p:nvGrpSpPr>
            <p:cNvPr id="261" name="Group 260"/>
            <p:cNvGrpSpPr/>
            <p:nvPr/>
          </p:nvGrpSpPr>
          <p:grpSpPr>
            <a:xfrm>
              <a:off x="897026" y="3381094"/>
              <a:ext cx="2418197" cy="224906"/>
              <a:chOff x="897027" y="3369664"/>
              <a:chExt cx="2129880" cy="224906"/>
            </a:xfrm>
            <a:grpFill/>
          </p:grpSpPr>
          <p:sp>
            <p:nvSpPr>
              <p:cNvPr id="264" name="Rectangle 263"/>
              <p:cNvSpPr/>
              <p:nvPr/>
            </p:nvSpPr>
            <p:spPr bwMode="auto">
              <a:xfrm>
                <a:off x="897027" y="3369664"/>
                <a:ext cx="1026412"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265" name="Rectangle 264"/>
              <p:cNvSpPr/>
              <p:nvPr/>
            </p:nvSpPr>
            <p:spPr bwMode="auto">
              <a:xfrm>
                <a:off x="2002779" y="3369664"/>
                <a:ext cx="1024128"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grpSp>
        <p:cxnSp>
          <p:nvCxnSpPr>
            <p:cNvPr id="262" name="Straight Arrow Connector 261"/>
            <p:cNvCxnSpPr/>
            <p:nvPr/>
          </p:nvCxnSpPr>
          <p:spPr>
            <a:xfrm flipH="1">
              <a:off x="3120251"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p:nvPr/>
          </p:nvCxnSpPr>
          <p:spPr>
            <a:xfrm flipH="1">
              <a:off x="1254707"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9488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p:nvPr/>
        </p:nvCxnSpPr>
        <p:spPr>
          <a:xfrm>
            <a:off x="1387736" y="3426310"/>
            <a:ext cx="882128" cy="0"/>
          </a:xfrm>
          <a:prstGeom prst="straightConnector1">
            <a:avLst/>
          </a:prstGeom>
          <a:ln w="76200">
            <a:solidFill>
              <a:schemeClr val="tx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itle 8"/>
          <p:cNvSpPr>
            <a:spLocks noGrp="1"/>
          </p:cNvSpPr>
          <p:nvPr>
            <p:ph type="title"/>
          </p:nvPr>
        </p:nvSpPr>
        <p:spPr>
          <a:xfrm>
            <a:off x="609600" y="274638"/>
            <a:ext cx="10972801" cy="914544"/>
          </a:xfrm>
        </p:spPr>
        <p:txBody>
          <a:bodyPr/>
          <a:lstStyle/>
          <a:p>
            <a:r>
              <a:rPr lang="en-US" dirty="0"/>
              <a:t>DocumentDB JSON Documents</a:t>
            </a:r>
          </a:p>
        </p:txBody>
      </p:sp>
      <p:sp>
        <p:nvSpPr>
          <p:cNvPr id="3" name="Oval 2"/>
          <p:cNvSpPr/>
          <p:nvPr/>
        </p:nvSpPr>
        <p:spPr bwMode="auto">
          <a:xfrm>
            <a:off x="2377440" y="1850315"/>
            <a:ext cx="3151991" cy="31519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2958351" y="4023359"/>
            <a:ext cx="2119256" cy="794064"/>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chemeClr val="bg1"/>
                </a:solidFill>
                <a:latin typeface="+mj-lt"/>
              </a:rPr>
              <a:t>JavaScript Object Literals</a:t>
            </a:r>
          </a:p>
        </p:txBody>
      </p:sp>
      <p:cxnSp>
        <p:nvCxnSpPr>
          <p:cNvPr id="15" name="Straight Arrow Connector 14"/>
          <p:cNvCxnSpPr/>
          <p:nvPr/>
        </p:nvCxnSpPr>
        <p:spPr>
          <a:xfrm flipV="1">
            <a:off x="4754880" y="1423575"/>
            <a:ext cx="1742631" cy="1169020"/>
          </a:xfrm>
          <a:prstGeom prst="straightConnector1">
            <a:avLst/>
          </a:prstGeom>
          <a:ln w="76200">
            <a:solidFill>
              <a:schemeClr val="tx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728106" y="3533886"/>
            <a:ext cx="1769405" cy="1866271"/>
          </a:xfrm>
          <a:prstGeom prst="straightConnector1">
            <a:avLst/>
          </a:prstGeom>
          <a:ln w="76200">
            <a:solidFill>
              <a:schemeClr val="tx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bwMode="auto">
          <a:xfrm>
            <a:off x="2958351" y="2043952"/>
            <a:ext cx="1979407" cy="1979407"/>
          </a:xfrm>
          <a:prstGeom prst="ellipse">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latin typeface="+mj-lt"/>
                <a:ea typeface="Segoe UI" pitchFamily="34" charset="0"/>
                <a:cs typeface="Segoe UI" pitchFamily="34" charset="0"/>
              </a:rPr>
              <a:t>JSON serializable values </a:t>
            </a:r>
          </a:p>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latin typeface="+mj-lt"/>
                <a:ea typeface="Segoe UI" pitchFamily="34" charset="0"/>
                <a:cs typeface="Segoe UI" pitchFamily="34" charset="0"/>
              </a:rPr>
              <a:t>(aka JSON </a:t>
            </a:r>
            <a:r>
              <a:rPr lang="en-US" sz="1600" b="1" dirty="0" err="1">
                <a:gradFill>
                  <a:gsLst>
                    <a:gs pos="0">
                      <a:srgbClr val="FFFFFF"/>
                    </a:gs>
                    <a:gs pos="100000">
                      <a:srgbClr val="FFFFFF"/>
                    </a:gs>
                  </a:gsLst>
                  <a:lin ang="5400000" scaled="0"/>
                </a:gradFill>
                <a:latin typeface="+mj-lt"/>
                <a:ea typeface="Segoe UI" pitchFamily="34" charset="0"/>
                <a:cs typeface="Segoe UI" pitchFamily="34" charset="0"/>
              </a:rPr>
              <a:t>Infoset</a:t>
            </a:r>
            <a:r>
              <a:rPr lang="en-US" sz="1600" b="1" dirty="0">
                <a:gradFill>
                  <a:gsLst>
                    <a:gs pos="0">
                      <a:srgbClr val="FFFFFF"/>
                    </a:gs>
                    <a:gs pos="100000">
                      <a:srgbClr val="FFFFFF"/>
                    </a:gs>
                  </a:gsLst>
                  <a:lin ang="5400000" scaled="0"/>
                </a:gradFill>
                <a:latin typeface="+mj-lt"/>
                <a:ea typeface="Segoe UI" pitchFamily="34" charset="0"/>
                <a:cs typeface="Segoe UI" pitchFamily="34" charset="0"/>
              </a:rPr>
              <a:t>)</a:t>
            </a:r>
          </a:p>
          <a:p>
            <a:pPr algn="ctr" defTabSz="932472" fontAlgn="base">
              <a:lnSpc>
                <a:spcPct val="90000"/>
              </a:lnSpc>
              <a:spcBef>
                <a:spcPct val="0"/>
              </a:spcBef>
              <a:spcAft>
                <a:spcPct val="0"/>
              </a:spcAft>
            </a:pPr>
            <a:endParaRPr lang="en-US" sz="1600" b="1"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28" name="Group 27"/>
          <p:cNvGrpSpPr/>
          <p:nvPr/>
        </p:nvGrpSpPr>
        <p:grpSpPr>
          <a:xfrm>
            <a:off x="505062" y="2945619"/>
            <a:ext cx="1032734" cy="1032734"/>
            <a:chOff x="505062" y="2945619"/>
            <a:chExt cx="1032734" cy="1032734"/>
          </a:xfrm>
        </p:grpSpPr>
        <p:sp>
          <p:nvSpPr>
            <p:cNvPr id="2" name="Rectangle 1"/>
            <p:cNvSpPr/>
            <p:nvPr/>
          </p:nvSpPr>
          <p:spPr bwMode="auto">
            <a:xfrm>
              <a:off x="505062" y="2945619"/>
              <a:ext cx="1032734" cy="1032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accent1"/>
                  </a:solidFill>
                  <a:latin typeface="+mj-lt"/>
                  <a:ea typeface="Segoe UI" pitchFamily="34" charset="0"/>
                  <a:cs typeface="Segoe UI" pitchFamily="34" charset="0"/>
                </a:rPr>
                <a:t>JSON</a:t>
              </a:r>
            </a:p>
          </p:txBody>
        </p:sp>
        <p:pic>
          <p:nvPicPr>
            <p:cNvPr id="21" name="Picture 20"/>
            <p:cNvPicPr>
              <a:picLocks noChangeAspect="1"/>
            </p:cNvPicPr>
            <p:nvPr/>
          </p:nvPicPr>
          <p:blipFill>
            <a:blip r:embed="rId3"/>
            <a:stretch>
              <a:fillRect/>
            </a:stretch>
          </p:blipFill>
          <p:spPr>
            <a:xfrm>
              <a:off x="598502" y="2978641"/>
              <a:ext cx="845855" cy="966691"/>
            </a:xfrm>
            <a:prstGeom prst="rect">
              <a:avLst/>
            </a:prstGeom>
          </p:spPr>
        </p:pic>
      </p:grpSp>
      <p:grpSp>
        <p:nvGrpSpPr>
          <p:cNvPr id="42" name="Group 41"/>
          <p:cNvGrpSpPr/>
          <p:nvPr/>
        </p:nvGrpSpPr>
        <p:grpSpPr>
          <a:xfrm>
            <a:off x="6861307" y="1498678"/>
            <a:ext cx="4723854" cy="244910"/>
            <a:chOff x="8527435" y="1581721"/>
            <a:chExt cx="5738900" cy="258183"/>
          </a:xfrm>
        </p:grpSpPr>
        <p:cxnSp>
          <p:nvCxnSpPr>
            <p:cNvPr id="6" name="Straight Connector 5"/>
            <p:cNvCxnSpPr/>
            <p:nvPr/>
          </p:nvCxnSpPr>
          <p:spPr>
            <a:xfrm>
              <a:off x="8527435" y="1710813"/>
              <a:ext cx="5738900" cy="0"/>
            </a:xfrm>
            <a:prstGeom prst="line">
              <a:avLst/>
            </a:prstGeom>
            <a:ln w="190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527435" y="1581721"/>
              <a:ext cx="0" cy="258183"/>
            </a:xfrm>
            <a:prstGeom prst="line">
              <a:avLst/>
            </a:prstGeom>
            <a:ln w="190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4266335" y="1581721"/>
              <a:ext cx="0" cy="258183"/>
            </a:xfrm>
            <a:prstGeom prst="line">
              <a:avLst/>
            </a:prstGeom>
            <a:ln w="190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7547619" y="1621132"/>
            <a:ext cx="3351230" cy="2069928"/>
            <a:chOff x="9104535" y="1710812"/>
            <a:chExt cx="4584700" cy="2182112"/>
          </a:xfrm>
        </p:grpSpPr>
        <p:sp>
          <p:nvSpPr>
            <p:cNvPr id="47" name="Rectangle 46"/>
            <p:cNvSpPr/>
            <p:nvPr/>
          </p:nvSpPr>
          <p:spPr bwMode="auto">
            <a:xfrm>
              <a:off x="9104535" y="1710812"/>
              <a:ext cx="4584700" cy="2182112"/>
            </a:xfrm>
            <a:prstGeom prst="rect">
              <a:avLst/>
            </a:prstGeom>
            <a:noFill/>
            <a:ln w="19050" cap="rnd">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5" name="Straight Connector 54"/>
            <p:cNvCxnSpPr/>
            <p:nvPr/>
          </p:nvCxnSpPr>
          <p:spPr>
            <a:xfrm>
              <a:off x="9104535" y="2057400"/>
              <a:ext cx="45847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104535" y="2423160"/>
              <a:ext cx="45847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9104535" y="2788920"/>
              <a:ext cx="45847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104535" y="3154680"/>
              <a:ext cx="45847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9104535" y="3520440"/>
              <a:ext cx="45847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4" name="Rectangle 73"/>
          <p:cNvSpPr/>
          <p:nvPr/>
        </p:nvSpPr>
        <p:spPr bwMode="auto">
          <a:xfrm>
            <a:off x="6574668" y="1277872"/>
            <a:ext cx="579840" cy="187885"/>
          </a:xfrm>
          <a:prstGeom prst="rect">
            <a:avLst/>
          </a:prstGeom>
          <a:noFill/>
          <a:ln w="317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tx1"/>
                </a:solidFill>
                <a:ea typeface="Segoe UI" pitchFamily="34" charset="0"/>
                <a:cs typeface="Segoe UI" pitchFamily="34" charset="0"/>
              </a:rPr>
              <a:t>value</a:t>
            </a:r>
          </a:p>
        </p:txBody>
      </p:sp>
      <p:grpSp>
        <p:nvGrpSpPr>
          <p:cNvPr id="95" name="Group 94"/>
          <p:cNvGrpSpPr/>
          <p:nvPr/>
        </p:nvGrpSpPr>
        <p:grpSpPr>
          <a:xfrm>
            <a:off x="6861307" y="4355625"/>
            <a:ext cx="4723854" cy="244910"/>
            <a:chOff x="8527435" y="1581721"/>
            <a:chExt cx="5738900" cy="258183"/>
          </a:xfrm>
        </p:grpSpPr>
        <p:cxnSp>
          <p:nvCxnSpPr>
            <p:cNvPr id="96" name="Straight Connector 95"/>
            <p:cNvCxnSpPr/>
            <p:nvPr/>
          </p:nvCxnSpPr>
          <p:spPr>
            <a:xfrm>
              <a:off x="8527435" y="1710813"/>
              <a:ext cx="5738900" cy="0"/>
            </a:xfrm>
            <a:prstGeom prst="line">
              <a:avLst/>
            </a:prstGeom>
            <a:ln w="190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8527435" y="1581721"/>
              <a:ext cx="0" cy="258183"/>
            </a:xfrm>
            <a:prstGeom prst="line">
              <a:avLst/>
            </a:prstGeom>
            <a:ln w="190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14266335" y="1581721"/>
              <a:ext cx="0" cy="258183"/>
            </a:xfrm>
            <a:prstGeom prst="line">
              <a:avLst/>
            </a:prstGeom>
            <a:ln w="190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9" name="Rectangle 98"/>
          <p:cNvSpPr/>
          <p:nvPr/>
        </p:nvSpPr>
        <p:spPr bwMode="auto">
          <a:xfrm>
            <a:off x="6574668" y="4134819"/>
            <a:ext cx="579840" cy="187885"/>
          </a:xfrm>
          <a:prstGeom prst="rect">
            <a:avLst/>
          </a:prstGeom>
          <a:noFill/>
          <a:ln w="317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tx1"/>
                </a:solidFill>
                <a:ea typeface="Segoe UI" pitchFamily="34" charset="0"/>
                <a:cs typeface="Segoe UI" pitchFamily="34" charset="0"/>
              </a:rPr>
              <a:t>object</a:t>
            </a:r>
          </a:p>
        </p:txBody>
      </p:sp>
      <p:sp>
        <p:nvSpPr>
          <p:cNvPr id="78" name="Rectangle 77"/>
          <p:cNvSpPr/>
          <p:nvPr/>
        </p:nvSpPr>
        <p:spPr bwMode="auto">
          <a:xfrm>
            <a:off x="7547619" y="4123876"/>
            <a:ext cx="3352315" cy="353334"/>
          </a:xfrm>
          <a:prstGeom prst="rect">
            <a:avLst/>
          </a:prstGeom>
          <a:no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p:cNvSpPr/>
          <p:nvPr/>
        </p:nvSpPr>
        <p:spPr bwMode="auto">
          <a:xfrm>
            <a:off x="7814978" y="4476381"/>
            <a:ext cx="2830761" cy="353334"/>
          </a:xfrm>
          <a:prstGeom prst="rect">
            <a:avLst/>
          </a:prstGeom>
          <a:no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5" name="Group 114"/>
          <p:cNvGrpSpPr/>
          <p:nvPr/>
        </p:nvGrpSpPr>
        <p:grpSpPr>
          <a:xfrm>
            <a:off x="6861307" y="5494674"/>
            <a:ext cx="4723854" cy="244910"/>
            <a:chOff x="8527435" y="1581721"/>
            <a:chExt cx="5738900" cy="258183"/>
          </a:xfrm>
        </p:grpSpPr>
        <p:cxnSp>
          <p:nvCxnSpPr>
            <p:cNvPr id="116" name="Straight Connector 115"/>
            <p:cNvCxnSpPr/>
            <p:nvPr/>
          </p:nvCxnSpPr>
          <p:spPr>
            <a:xfrm>
              <a:off x="8527435" y="1710813"/>
              <a:ext cx="5738900" cy="0"/>
            </a:xfrm>
            <a:prstGeom prst="line">
              <a:avLst/>
            </a:prstGeom>
            <a:ln w="190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8527435" y="1581721"/>
              <a:ext cx="0" cy="258183"/>
            </a:xfrm>
            <a:prstGeom prst="line">
              <a:avLst/>
            </a:prstGeom>
            <a:ln w="190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4266335" y="1581721"/>
              <a:ext cx="0" cy="258183"/>
            </a:xfrm>
            <a:prstGeom prst="line">
              <a:avLst/>
            </a:prstGeom>
            <a:ln w="190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9" name="Rectangle 118"/>
          <p:cNvSpPr/>
          <p:nvPr/>
        </p:nvSpPr>
        <p:spPr bwMode="auto">
          <a:xfrm>
            <a:off x="6574668" y="5273868"/>
            <a:ext cx="579840" cy="187885"/>
          </a:xfrm>
          <a:prstGeom prst="rect">
            <a:avLst/>
          </a:prstGeom>
          <a:noFill/>
          <a:ln w="317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tx1"/>
                </a:solidFill>
                <a:ea typeface="Segoe UI" pitchFamily="34" charset="0"/>
                <a:cs typeface="Segoe UI" pitchFamily="34" charset="0"/>
              </a:rPr>
              <a:t>array</a:t>
            </a:r>
          </a:p>
        </p:txBody>
      </p:sp>
      <p:sp>
        <p:nvSpPr>
          <p:cNvPr id="120" name="Rectangle 119"/>
          <p:cNvSpPr/>
          <p:nvPr/>
        </p:nvSpPr>
        <p:spPr bwMode="auto">
          <a:xfrm>
            <a:off x="7547077" y="5265136"/>
            <a:ext cx="3352315" cy="353334"/>
          </a:xfrm>
          <a:prstGeom prst="rect">
            <a:avLst/>
          </a:prstGeom>
          <a:no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p:cNvSpPr/>
          <p:nvPr/>
        </p:nvSpPr>
        <p:spPr bwMode="auto">
          <a:xfrm>
            <a:off x="7814978" y="5619650"/>
            <a:ext cx="2830761" cy="353334"/>
          </a:xfrm>
          <a:prstGeom prst="rect">
            <a:avLst/>
          </a:prstGeom>
          <a:no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8802521" y="1517142"/>
            <a:ext cx="827278" cy="213343"/>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bg1"/>
                </a:solidFill>
                <a:ea typeface="Segoe UI" pitchFamily="34" charset="0"/>
                <a:cs typeface="Segoe UI" pitchFamily="34" charset="0"/>
              </a:rPr>
              <a:t>string</a:t>
            </a:r>
          </a:p>
        </p:txBody>
      </p:sp>
      <p:sp>
        <p:nvSpPr>
          <p:cNvPr id="131" name="Rectangle 130"/>
          <p:cNvSpPr/>
          <p:nvPr/>
        </p:nvSpPr>
        <p:spPr bwMode="auto">
          <a:xfrm>
            <a:off x="8802521" y="1843230"/>
            <a:ext cx="827278" cy="213343"/>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bg1"/>
                </a:solidFill>
                <a:ea typeface="Segoe UI" pitchFamily="34" charset="0"/>
                <a:cs typeface="Segoe UI" pitchFamily="34" charset="0"/>
              </a:rPr>
              <a:t>numbers</a:t>
            </a:r>
          </a:p>
        </p:txBody>
      </p:sp>
      <p:sp>
        <p:nvSpPr>
          <p:cNvPr id="132" name="Rectangle 131"/>
          <p:cNvSpPr/>
          <p:nvPr/>
        </p:nvSpPr>
        <p:spPr bwMode="auto">
          <a:xfrm>
            <a:off x="8802521" y="2190186"/>
            <a:ext cx="827278" cy="213343"/>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bg1"/>
                </a:solidFill>
                <a:ea typeface="Segoe UI" pitchFamily="34" charset="0"/>
                <a:cs typeface="Segoe UI" pitchFamily="34" charset="0"/>
              </a:rPr>
              <a:t>object</a:t>
            </a:r>
          </a:p>
        </p:txBody>
      </p:sp>
      <p:sp>
        <p:nvSpPr>
          <p:cNvPr id="133" name="Rectangle 132"/>
          <p:cNvSpPr/>
          <p:nvPr/>
        </p:nvSpPr>
        <p:spPr bwMode="auto">
          <a:xfrm>
            <a:off x="8802521" y="2549424"/>
            <a:ext cx="827278" cy="213343"/>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bg1"/>
                </a:solidFill>
                <a:ea typeface="Segoe UI" pitchFamily="34" charset="0"/>
                <a:cs typeface="Segoe UI" pitchFamily="34" charset="0"/>
              </a:rPr>
              <a:t>array</a:t>
            </a:r>
          </a:p>
        </p:txBody>
      </p:sp>
      <p:sp>
        <p:nvSpPr>
          <p:cNvPr id="134" name="Rounded Rectangle 133"/>
          <p:cNvSpPr/>
          <p:nvPr/>
        </p:nvSpPr>
        <p:spPr bwMode="auto">
          <a:xfrm>
            <a:off x="8802521" y="2877975"/>
            <a:ext cx="841425" cy="216847"/>
          </a:xfrm>
          <a:prstGeom prst="roundRect">
            <a:avLst>
              <a:gd name="adj" fmla="val 50000"/>
            </a:avLst>
          </a:prstGeom>
          <a:solidFill>
            <a:schemeClr val="accent3"/>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latin typeface="Consolas" panose="020B0609020204030204" pitchFamily="49" charset="0"/>
                <a:ea typeface="Segoe UI" pitchFamily="34" charset="0"/>
                <a:cs typeface="Consolas" panose="020B0609020204030204" pitchFamily="49" charset="0"/>
              </a:rPr>
              <a:t>true</a:t>
            </a:r>
          </a:p>
        </p:txBody>
      </p:sp>
      <p:sp>
        <p:nvSpPr>
          <p:cNvPr id="135" name="Rounded Rectangle 134"/>
          <p:cNvSpPr/>
          <p:nvPr/>
        </p:nvSpPr>
        <p:spPr bwMode="auto">
          <a:xfrm>
            <a:off x="8802521" y="3232127"/>
            <a:ext cx="841425" cy="216847"/>
          </a:xfrm>
          <a:prstGeom prst="roundRect">
            <a:avLst>
              <a:gd name="adj" fmla="val 50000"/>
            </a:avLst>
          </a:prstGeom>
          <a:solidFill>
            <a:schemeClr val="accent3"/>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latin typeface="Consolas" panose="020B0609020204030204" pitchFamily="49" charset="0"/>
                <a:ea typeface="Segoe UI" pitchFamily="34" charset="0"/>
                <a:cs typeface="Consolas" panose="020B0609020204030204" pitchFamily="49" charset="0"/>
              </a:rPr>
              <a:t>false</a:t>
            </a:r>
          </a:p>
        </p:txBody>
      </p:sp>
      <p:sp>
        <p:nvSpPr>
          <p:cNvPr id="136" name="Rounded Rectangle 135"/>
          <p:cNvSpPr/>
          <p:nvPr/>
        </p:nvSpPr>
        <p:spPr bwMode="auto">
          <a:xfrm>
            <a:off x="8802521" y="3576258"/>
            <a:ext cx="841425" cy="216847"/>
          </a:xfrm>
          <a:prstGeom prst="roundRect">
            <a:avLst>
              <a:gd name="adj" fmla="val 50000"/>
            </a:avLst>
          </a:prstGeom>
          <a:solidFill>
            <a:schemeClr val="accent3"/>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latin typeface="Consolas" panose="020B0609020204030204" pitchFamily="49" charset="0"/>
                <a:ea typeface="Segoe UI" pitchFamily="34" charset="0"/>
                <a:cs typeface="Consolas" panose="020B0609020204030204" pitchFamily="49" charset="0"/>
              </a:rPr>
              <a:t>null</a:t>
            </a:r>
          </a:p>
        </p:txBody>
      </p:sp>
      <p:sp>
        <p:nvSpPr>
          <p:cNvPr id="137" name="Oval 136"/>
          <p:cNvSpPr/>
          <p:nvPr/>
        </p:nvSpPr>
        <p:spPr bwMode="auto">
          <a:xfrm>
            <a:off x="7094016" y="4367819"/>
            <a:ext cx="234058" cy="234058"/>
          </a:xfrm>
          <a:prstGeom prst="ellipse">
            <a:avLst/>
          </a:prstGeom>
          <a:solidFill>
            <a:schemeClr val="accent3"/>
          </a:solid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t>
            </a:r>
          </a:p>
        </p:txBody>
      </p:sp>
      <p:sp>
        <p:nvSpPr>
          <p:cNvPr id="138" name="Oval 137"/>
          <p:cNvSpPr/>
          <p:nvPr/>
        </p:nvSpPr>
        <p:spPr bwMode="auto">
          <a:xfrm>
            <a:off x="11125518" y="4367819"/>
            <a:ext cx="234058" cy="234058"/>
          </a:xfrm>
          <a:prstGeom prst="ellipse">
            <a:avLst/>
          </a:prstGeom>
          <a:solidFill>
            <a:schemeClr val="accent3"/>
          </a:solid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t>
            </a:r>
          </a:p>
        </p:txBody>
      </p:sp>
      <p:sp>
        <p:nvSpPr>
          <p:cNvPr id="139" name="Oval 138"/>
          <p:cNvSpPr/>
          <p:nvPr/>
        </p:nvSpPr>
        <p:spPr bwMode="auto">
          <a:xfrm>
            <a:off x="9113329" y="4367819"/>
            <a:ext cx="234058" cy="234058"/>
          </a:xfrm>
          <a:prstGeom prst="ellipse">
            <a:avLst/>
          </a:prstGeom>
          <a:solidFill>
            <a:schemeClr val="accent3"/>
          </a:solid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t>
            </a:r>
          </a:p>
        </p:txBody>
      </p:sp>
      <p:sp>
        <p:nvSpPr>
          <p:cNvPr id="140" name="Oval 139"/>
          <p:cNvSpPr/>
          <p:nvPr/>
        </p:nvSpPr>
        <p:spPr bwMode="auto">
          <a:xfrm>
            <a:off x="9113329" y="4707926"/>
            <a:ext cx="234058" cy="234058"/>
          </a:xfrm>
          <a:prstGeom prst="ellipse">
            <a:avLst/>
          </a:prstGeom>
          <a:solidFill>
            <a:schemeClr val="accent3"/>
          </a:solid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t>
            </a:r>
          </a:p>
        </p:txBody>
      </p:sp>
      <p:sp>
        <p:nvSpPr>
          <p:cNvPr id="141" name="Rectangle 140"/>
          <p:cNvSpPr/>
          <p:nvPr/>
        </p:nvSpPr>
        <p:spPr bwMode="auto">
          <a:xfrm>
            <a:off x="8055125" y="4364130"/>
            <a:ext cx="827278" cy="213343"/>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bg1"/>
                </a:solidFill>
                <a:ea typeface="Segoe UI" pitchFamily="34" charset="0"/>
                <a:cs typeface="Segoe UI" pitchFamily="34" charset="0"/>
              </a:rPr>
              <a:t>string</a:t>
            </a:r>
          </a:p>
        </p:txBody>
      </p:sp>
      <p:sp>
        <p:nvSpPr>
          <p:cNvPr id="142" name="Rectangle 141"/>
          <p:cNvSpPr/>
          <p:nvPr/>
        </p:nvSpPr>
        <p:spPr bwMode="auto">
          <a:xfrm>
            <a:off x="9578314" y="4364130"/>
            <a:ext cx="827278" cy="213343"/>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bg1"/>
                </a:solidFill>
                <a:ea typeface="Segoe UI" pitchFamily="34" charset="0"/>
                <a:cs typeface="Segoe UI" pitchFamily="34" charset="0"/>
              </a:rPr>
              <a:t>value</a:t>
            </a:r>
          </a:p>
        </p:txBody>
      </p:sp>
      <p:sp>
        <p:nvSpPr>
          <p:cNvPr id="143" name="Oval 142"/>
          <p:cNvSpPr/>
          <p:nvPr/>
        </p:nvSpPr>
        <p:spPr bwMode="auto">
          <a:xfrm>
            <a:off x="7094016" y="5506868"/>
            <a:ext cx="234058" cy="234058"/>
          </a:xfrm>
          <a:prstGeom prst="ellipse">
            <a:avLst/>
          </a:prstGeom>
          <a:solidFill>
            <a:schemeClr val="accent3"/>
          </a:solid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t>
            </a:r>
          </a:p>
        </p:txBody>
      </p:sp>
      <p:sp>
        <p:nvSpPr>
          <p:cNvPr id="144" name="Oval 143"/>
          <p:cNvSpPr/>
          <p:nvPr/>
        </p:nvSpPr>
        <p:spPr bwMode="auto">
          <a:xfrm>
            <a:off x="11125518" y="5506868"/>
            <a:ext cx="234058" cy="234058"/>
          </a:xfrm>
          <a:prstGeom prst="ellipse">
            <a:avLst/>
          </a:prstGeom>
          <a:solidFill>
            <a:schemeClr val="accent3"/>
          </a:solid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t>
            </a:r>
          </a:p>
        </p:txBody>
      </p:sp>
      <p:sp>
        <p:nvSpPr>
          <p:cNvPr id="145" name="Oval 144"/>
          <p:cNvSpPr/>
          <p:nvPr/>
        </p:nvSpPr>
        <p:spPr bwMode="auto">
          <a:xfrm>
            <a:off x="9113329" y="5846974"/>
            <a:ext cx="234058" cy="234058"/>
          </a:xfrm>
          <a:prstGeom prst="ellipse">
            <a:avLst/>
          </a:prstGeom>
          <a:solidFill>
            <a:schemeClr val="accent3"/>
          </a:solid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t>
            </a:r>
          </a:p>
        </p:txBody>
      </p:sp>
      <p:sp>
        <p:nvSpPr>
          <p:cNvPr id="146" name="Rectangle 145"/>
          <p:cNvSpPr/>
          <p:nvPr/>
        </p:nvSpPr>
        <p:spPr bwMode="auto">
          <a:xfrm>
            <a:off x="8816719" y="5503179"/>
            <a:ext cx="827278" cy="213343"/>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bg1"/>
                </a:solidFill>
                <a:ea typeface="Segoe UI" pitchFamily="34" charset="0"/>
                <a:cs typeface="Segoe UI" pitchFamily="34" charset="0"/>
              </a:rPr>
              <a:t>value</a:t>
            </a:r>
          </a:p>
        </p:txBody>
      </p:sp>
    </p:spTree>
    <p:extLst>
      <p:ext uri="{BB962C8B-B14F-4D97-AF65-F5344CB8AC3E}">
        <p14:creationId xmlns:p14="http://schemas.microsoft.com/office/powerpoint/2010/main" val="88915921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1" cy="914544"/>
          </a:xfrm>
        </p:spPr>
        <p:txBody>
          <a:bodyPr/>
          <a:lstStyle/>
          <a:p>
            <a:r>
              <a:rPr lang="en-US" dirty="0"/>
              <a:t>Simple Predicate Query</a:t>
            </a:r>
          </a:p>
        </p:txBody>
      </p:sp>
      <p:graphicFrame>
        <p:nvGraphicFramePr>
          <p:cNvPr id="5" name="Table 4"/>
          <p:cNvGraphicFramePr>
            <a:graphicFrameLocks noGrp="1"/>
          </p:cNvGraphicFramePr>
          <p:nvPr>
            <p:extLst/>
          </p:nvPr>
        </p:nvGraphicFramePr>
        <p:xfrm>
          <a:off x="212034" y="4538886"/>
          <a:ext cx="11754678" cy="1920240"/>
        </p:xfrm>
        <a:graphic>
          <a:graphicData uri="http://schemas.openxmlformats.org/drawingml/2006/table">
            <a:tbl>
              <a:tblPr firstRow="1" firstCol="1" bandRow="1">
                <a:tableStyleId>{5C22544A-7EE6-4342-B048-85BDC9FD1C3A}</a:tableStyleId>
              </a:tblPr>
              <a:tblGrid>
                <a:gridCol w="1487674">
                  <a:extLst>
                    <a:ext uri="{9D8B030D-6E8A-4147-A177-3AD203B41FA5}">
                      <a16:colId xmlns:a16="http://schemas.microsoft.com/office/drawing/2014/main" xmlns="" val="20000"/>
                    </a:ext>
                  </a:extLst>
                </a:gridCol>
                <a:gridCol w="10267004">
                  <a:extLst>
                    <a:ext uri="{9D8B030D-6E8A-4147-A177-3AD203B41FA5}">
                      <a16:colId xmlns:a16="http://schemas.microsoft.com/office/drawing/2014/main" xmlns="" val="20001"/>
                    </a:ext>
                  </a:extLst>
                </a:gridCol>
              </a:tblGrid>
              <a:tr h="731520">
                <a:tc>
                  <a:txBody>
                    <a:bodyPr/>
                    <a:lstStyle/>
                    <a:p>
                      <a:pPr marL="0" marR="0">
                        <a:lnSpc>
                          <a:spcPct val="150000"/>
                        </a:lnSpc>
                        <a:spcBef>
                          <a:spcPts val="600"/>
                        </a:spcBef>
                        <a:spcAft>
                          <a:spcPts val="0"/>
                        </a:spcAft>
                      </a:pPr>
                      <a:r>
                        <a:rPr lang="en-US" sz="1800" i="0" dirty="0">
                          <a:solidFill>
                            <a:schemeClr val="bg1"/>
                          </a:solidFill>
                          <a:effectLst/>
                          <a:latin typeface="+mj-lt"/>
                        </a:rPr>
                        <a:t>SQL</a:t>
                      </a:r>
                      <a:endParaRPr lang="en-US" sz="1800" i="0" dirty="0">
                        <a:solidFill>
                          <a:schemeClr val="bg1"/>
                        </a:solidFill>
                        <a:effectLst/>
                        <a:latin typeface="+mj-lt"/>
                        <a:ea typeface="Times New Roman" panose="02020603050405020304" pitchFamily="18" charset="0"/>
                        <a:cs typeface="Times New Roman" panose="02020603050405020304" pitchFamily="18" charset="0"/>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spcBef>
                          <a:spcPts val="0"/>
                        </a:spcBef>
                        <a:spcAft>
                          <a:spcPts val="0"/>
                        </a:spcAft>
                      </a:pPr>
                      <a:r>
                        <a:rPr lang="en-US" sz="1200" b="0" dirty="0">
                          <a:solidFill>
                            <a:schemeClr val="tx1"/>
                          </a:solidFill>
                          <a:effectLst/>
                          <a:latin typeface="Consolas" panose="020B0609020204030204" pitchFamily="49" charset="0"/>
                          <a:cs typeface="Consolas" panose="020B0609020204030204" pitchFamily="49" charset="0"/>
                        </a:rPr>
                        <a:t>SELECT * </a:t>
                      </a:r>
                    </a:p>
                    <a:p>
                      <a:pPr marL="0" marR="0">
                        <a:spcBef>
                          <a:spcPts val="0"/>
                        </a:spcBef>
                        <a:spcAft>
                          <a:spcPts val="0"/>
                        </a:spcAft>
                      </a:pPr>
                      <a:r>
                        <a:rPr lang="en-US" sz="1200" b="0" dirty="0">
                          <a:solidFill>
                            <a:schemeClr val="tx1"/>
                          </a:solidFill>
                          <a:effectLst/>
                          <a:latin typeface="Consolas" panose="020B0609020204030204" pitchFamily="49" charset="0"/>
                          <a:cs typeface="Consolas" panose="020B0609020204030204" pitchFamily="49" charset="0"/>
                        </a:rPr>
                        <a:t>FROM company C  </a:t>
                      </a:r>
                    </a:p>
                    <a:p>
                      <a:pPr marL="0" marR="0">
                        <a:spcBef>
                          <a:spcPts val="0"/>
                        </a:spcBef>
                        <a:spcAft>
                          <a:spcPts val="0"/>
                        </a:spcAft>
                      </a:pPr>
                      <a:r>
                        <a:rPr lang="en-US" sz="1200" b="0" dirty="0">
                          <a:solidFill>
                            <a:schemeClr val="tx1"/>
                          </a:solidFill>
                          <a:effectLst/>
                          <a:latin typeface="Consolas" panose="020B0609020204030204" pitchFamily="49" charset="0"/>
                          <a:cs typeface="Consolas" panose="020B0609020204030204" pitchFamily="49" charset="0"/>
                        </a:rPr>
                        <a:t>WHERE C.headquarter = 'Belgium'</a:t>
                      </a:r>
                      <a:endParaRPr lang="en-US" sz="1200" b="0" dirty="0">
                        <a:solidFill>
                          <a:schemeClr val="tx1"/>
                        </a:solidFill>
                        <a:effectLst/>
                        <a:latin typeface="Consolas" panose="020B0609020204030204" pitchFamily="49" charset="0"/>
                        <a:ea typeface="Times New Roman" panose="02020603050405020304" pitchFamily="18" charset="0"/>
                        <a:cs typeface="Consolas" panose="020B0609020204030204" pitchFamily="49" charset="0"/>
                      </a:endParaRPr>
                    </a:p>
                  </a:txBody>
                  <a:tcPr marL="182880" marR="182880"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xmlns="" val="10000"/>
                  </a:ext>
                </a:extLst>
              </a:tr>
              <a:tr h="1174405">
                <a:tc>
                  <a:txBody>
                    <a:bodyPr/>
                    <a:lstStyle/>
                    <a:p>
                      <a:pPr marL="0" marR="0">
                        <a:lnSpc>
                          <a:spcPct val="150000"/>
                        </a:lnSpc>
                        <a:spcBef>
                          <a:spcPts val="0"/>
                        </a:spcBef>
                        <a:spcAft>
                          <a:spcPts val="0"/>
                        </a:spcAft>
                      </a:pPr>
                      <a:r>
                        <a:rPr lang="en-US" sz="1800" i="0" dirty="0">
                          <a:solidFill>
                            <a:schemeClr val="bg1"/>
                          </a:solidFill>
                          <a:effectLst/>
                          <a:latin typeface="+mj-lt"/>
                        </a:rPr>
                        <a:t>Results</a:t>
                      </a:r>
                      <a:endParaRPr lang="en-US" sz="1800" i="0" dirty="0">
                        <a:solidFill>
                          <a:schemeClr val="bg1"/>
                        </a:solidFill>
                        <a:effectLst/>
                        <a:latin typeface="+mj-lt"/>
                        <a:ea typeface="Times New Roman" panose="02020603050405020304" pitchFamily="18" charset="0"/>
                        <a:cs typeface="Times New Roman" panose="02020603050405020304" pitchFamily="18" charset="0"/>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 </a:t>
                      </a:r>
                      <a:r>
                        <a:rPr lang="en-US" sz="1200" baseline="0" dirty="0">
                          <a:effectLst/>
                          <a:latin typeface="Consolas" panose="020B0609020204030204" pitchFamily="49" charset="0"/>
                          <a:cs typeface="Consolas" panose="020B0609020204030204" pitchFamily="49" charset="0"/>
                        </a:rPr>
                        <a:t> </a:t>
                      </a:r>
                      <a:r>
                        <a:rPr lang="en-US" sz="1200" dirty="0">
                          <a:effectLst/>
                          <a:latin typeface="Consolas" panose="020B0609020204030204" pitchFamily="49" charset="0"/>
                          <a:cs typeface="Consolas" panose="020B0609020204030204" pitchFamily="49" charset="0"/>
                        </a:rPr>
                        <a:t>{</a:t>
                      </a:r>
                    </a:p>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      "locations": [{ "country": "Germany", "city": "Berlin" },{ "country": "France", "city": "Paris" }],           </a:t>
                      </a:r>
                    </a:p>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      "headquarter": "Belgium", </a:t>
                      </a:r>
                    </a:p>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      "exports": [{ "city": "Moscow" },{ "city": "Athens" } ]</a:t>
                      </a:r>
                    </a:p>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  }]</a:t>
                      </a:r>
                      <a:endParaRPr lang="en-US" sz="1200" dirty="0">
                        <a:effectLst/>
                        <a:latin typeface="Consolas" panose="020B0609020204030204" pitchFamily="49" charset="0"/>
                        <a:ea typeface="Times New Roman" panose="02020603050405020304" pitchFamily="18" charset="0"/>
                        <a:cs typeface="Consolas" panose="020B0609020204030204" pitchFamily="49" charset="0"/>
                      </a:endParaRPr>
                    </a:p>
                  </a:txBody>
                  <a:tcPr marL="182880" marR="182880"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xmlns="" val="10001"/>
                  </a:ext>
                </a:extLst>
              </a:tr>
            </a:tbl>
          </a:graphicData>
        </a:graphic>
      </p:graphicFrame>
      <p:sp>
        <p:nvSpPr>
          <p:cNvPr id="178" name="TextBox 177"/>
          <p:cNvSpPr txBox="1"/>
          <p:nvPr/>
        </p:nvSpPr>
        <p:spPr>
          <a:xfrm>
            <a:off x="269240" y="1176119"/>
            <a:ext cx="5852160" cy="1588127"/>
          </a:xfrm>
          <a:prstGeom prst="rect">
            <a:avLst/>
          </a:prstGeom>
          <a:noFill/>
        </p:spPr>
        <p:txBody>
          <a:bodyPr wrap="square" lIns="182880" tIns="146304" rIns="182880" bIns="146304" rtlCol="0">
            <a:spAutoFit/>
          </a:bodyPr>
          <a:lstStyle/>
          <a:p>
            <a:r>
              <a:rPr lang="en-US" sz="1400" b="1" dirty="0" err="1">
                <a:solidFill>
                  <a:srgbClr val="FFC000"/>
                </a:solidFill>
                <a:latin typeface="Consolas" panose="020B0609020204030204" pitchFamily="49" charset="0"/>
                <a:cs typeface="Consolas" panose="020B0609020204030204" pitchFamily="49" charset="0"/>
              </a:rPr>
              <a:t>Var</a:t>
            </a:r>
            <a:r>
              <a:rPr lang="en-US" sz="1400" b="1" dirty="0">
                <a:solidFill>
                  <a:srgbClr val="FFC000"/>
                </a:solidFill>
                <a:latin typeface="Consolas" panose="020B0609020204030204" pitchFamily="49" charset="0"/>
                <a:cs typeface="Consolas" panose="020B0609020204030204" pitchFamily="49" charset="0"/>
              </a:rPr>
              <a:t> company1</a:t>
            </a:r>
            <a:r>
              <a:rPr lang="en-US" sz="1400" dirty="0">
                <a:latin typeface="Consolas" panose="020B0609020204030204" pitchFamily="49" charset="0"/>
                <a:cs typeface="Consolas" panose="020B0609020204030204" pitchFamily="49" charset="0"/>
              </a:rPr>
              <a:t>= { “locations” : [</a:t>
            </a:r>
          </a:p>
          <a:p>
            <a:r>
              <a:rPr lang="en-US" sz="1400" dirty="0">
                <a:latin typeface="Consolas" panose="020B0609020204030204" pitchFamily="49" charset="0"/>
                <a:cs typeface="Consolas" panose="020B0609020204030204" pitchFamily="49" charset="0"/>
              </a:rPr>
              <a:t>	{“country”: “Germany”, “city”: “Berlin”},</a:t>
            </a:r>
          </a:p>
          <a:p>
            <a:r>
              <a:rPr lang="en-US" sz="1400" dirty="0">
                <a:latin typeface="Consolas" panose="020B0609020204030204" pitchFamily="49" charset="0"/>
                <a:cs typeface="Consolas" panose="020B0609020204030204" pitchFamily="49" charset="0"/>
              </a:rPr>
              <a:t>	{“country”: “France”, “city”: “Paris”},</a:t>
            </a:r>
          </a:p>
          <a:p>
            <a:r>
              <a:rPr lang="en-US" sz="1400" dirty="0">
                <a:latin typeface="Consolas" panose="020B0609020204030204" pitchFamily="49" charset="0"/>
                <a:cs typeface="Consolas" panose="020B0609020204030204" pitchFamily="49" charset="0"/>
              </a:rPr>
              <a:t>	], “headquarter”: “Belgium”, “exports”: [</a:t>
            </a:r>
          </a:p>
          <a:p>
            <a:r>
              <a:rPr lang="en-US" sz="1400" dirty="0">
                <a:latin typeface="Consolas" panose="020B0609020204030204" pitchFamily="49" charset="0"/>
                <a:cs typeface="Consolas" panose="020B0609020204030204" pitchFamily="49" charset="0"/>
              </a:rPr>
              <a:t>	{ “city”; “Moscow” },{ “city: ”Athens” }]</a:t>
            </a:r>
          </a:p>
          <a:p>
            <a:r>
              <a:rPr lang="en-US" sz="1400" dirty="0">
                <a:latin typeface="Consolas" panose="020B0609020204030204" pitchFamily="49" charset="0"/>
                <a:cs typeface="Consolas" panose="020B0609020204030204" pitchFamily="49" charset="0"/>
              </a:rPr>
              <a:t>}</a:t>
            </a:r>
            <a:r>
              <a:rPr lang="en-US" sz="1400" b="1" dirty="0">
                <a:solidFill>
                  <a:srgbClr val="FFC000"/>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 </a:t>
            </a:r>
          </a:p>
        </p:txBody>
      </p:sp>
      <p:sp>
        <p:nvSpPr>
          <p:cNvPr id="179" name="TextBox 178"/>
          <p:cNvSpPr txBox="1"/>
          <p:nvPr/>
        </p:nvSpPr>
        <p:spPr>
          <a:xfrm>
            <a:off x="6121400" y="1176119"/>
            <a:ext cx="5852160" cy="1588127"/>
          </a:xfrm>
          <a:prstGeom prst="rect">
            <a:avLst/>
          </a:prstGeom>
          <a:noFill/>
        </p:spPr>
        <p:txBody>
          <a:bodyPr wrap="square" lIns="182880" tIns="146304" rIns="182880" bIns="146304" rtlCol="0">
            <a:spAutoFit/>
          </a:bodyPr>
          <a:lstStyle/>
          <a:p>
            <a:r>
              <a:rPr lang="en-US" sz="1400" b="1" dirty="0" err="1">
                <a:solidFill>
                  <a:srgbClr val="FFC000"/>
                </a:solidFill>
                <a:latin typeface="Consolas" panose="020B0609020204030204" pitchFamily="49" charset="0"/>
                <a:cs typeface="Consolas" panose="020B0609020204030204" pitchFamily="49" charset="0"/>
              </a:rPr>
              <a:t>Var</a:t>
            </a:r>
            <a:r>
              <a:rPr lang="en-US" sz="1400" b="1" dirty="0">
                <a:solidFill>
                  <a:srgbClr val="FFC000"/>
                </a:solidFill>
                <a:latin typeface="Consolas" panose="020B0609020204030204" pitchFamily="49" charset="0"/>
                <a:cs typeface="Consolas" panose="020B0609020204030204" pitchFamily="49" charset="0"/>
              </a:rPr>
              <a:t> company2</a:t>
            </a:r>
            <a:r>
              <a:rPr lang="en-US" sz="1400" dirty="0">
                <a:latin typeface="Consolas" panose="020B0609020204030204" pitchFamily="49" charset="0"/>
                <a:cs typeface="Consolas" panose="020B0609020204030204" pitchFamily="49" charset="0"/>
              </a:rPr>
              <a:t>= { “locations” : </a:t>
            </a:r>
          </a:p>
          <a:p>
            <a:r>
              <a:rPr lang="en-US" sz="1400" dirty="0">
                <a:latin typeface="Consolas" panose="020B0609020204030204" pitchFamily="49" charset="0"/>
                <a:cs typeface="Consolas" panose="020B0609020204030204" pitchFamily="49" charset="0"/>
              </a:rPr>
              <a:t>	[{“country”: “Germany”, “city”: “Bonn”, 	revenue”: 200 } ], “headquarter”: “Italy”, 	“exports”: [ { “city”; “Berlin” },{ “dealers”: 	[{“name”: “Hans”}] }, {city”: ”Athens” }]</a:t>
            </a:r>
          </a:p>
          <a:p>
            <a:r>
              <a:rPr lang="en-US" sz="1400" dirty="0">
                <a:latin typeface="Consolas" panose="020B0609020204030204" pitchFamily="49" charset="0"/>
                <a:cs typeface="Consolas" panose="020B0609020204030204" pitchFamily="49" charset="0"/>
              </a:rPr>
              <a:t>}</a:t>
            </a:r>
            <a:r>
              <a:rPr lang="en-US" sz="1400" b="1" dirty="0">
                <a:solidFill>
                  <a:srgbClr val="FFC000"/>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 </a:t>
            </a:r>
          </a:p>
        </p:txBody>
      </p:sp>
      <p:grpSp>
        <p:nvGrpSpPr>
          <p:cNvPr id="312" name="Group 311"/>
          <p:cNvGrpSpPr/>
          <p:nvPr/>
        </p:nvGrpSpPr>
        <p:grpSpPr>
          <a:xfrm>
            <a:off x="6317440" y="2517717"/>
            <a:ext cx="5137459" cy="1827691"/>
            <a:chOff x="6764121" y="2558638"/>
            <a:chExt cx="5137459" cy="1862401"/>
          </a:xfrm>
        </p:grpSpPr>
        <p:sp>
          <p:nvSpPr>
            <p:cNvPr id="57" name="Rectangle 56"/>
            <p:cNvSpPr/>
            <p:nvPr/>
          </p:nvSpPr>
          <p:spPr bwMode="auto">
            <a:xfrm>
              <a:off x="6764121" y="2929174"/>
              <a:ext cx="192857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Locations</a:t>
              </a:r>
            </a:p>
          </p:txBody>
        </p:sp>
        <p:sp>
          <p:nvSpPr>
            <p:cNvPr id="58" name="Rectangle 57"/>
            <p:cNvSpPr/>
            <p:nvPr/>
          </p:nvSpPr>
          <p:spPr bwMode="auto">
            <a:xfrm>
              <a:off x="8763813" y="2929174"/>
              <a:ext cx="128016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Headquarter</a:t>
              </a:r>
            </a:p>
          </p:txBody>
        </p:sp>
        <p:sp>
          <p:nvSpPr>
            <p:cNvPr id="59" name="Rectangle 58"/>
            <p:cNvSpPr/>
            <p:nvPr/>
          </p:nvSpPr>
          <p:spPr bwMode="auto">
            <a:xfrm>
              <a:off x="10123426" y="2929174"/>
              <a:ext cx="177815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Exports</a:t>
              </a:r>
            </a:p>
          </p:txBody>
        </p:sp>
        <p:sp>
          <p:nvSpPr>
            <p:cNvPr id="65" name="Rectangle 64"/>
            <p:cNvSpPr/>
            <p:nvPr/>
          </p:nvSpPr>
          <p:spPr bwMode="auto">
            <a:xfrm>
              <a:off x="10123426" y="3553602"/>
              <a:ext cx="38022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66" name="Rectangle 65"/>
            <p:cNvSpPr/>
            <p:nvPr/>
          </p:nvSpPr>
          <p:spPr bwMode="auto">
            <a:xfrm>
              <a:off x="11298076" y="3553602"/>
              <a:ext cx="60350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71" name="Rectangle 70"/>
            <p:cNvSpPr/>
            <p:nvPr/>
          </p:nvSpPr>
          <p:spPr bwMode="auto">
            <a:xfrm>
              <a:off x="10588110" y="3553602"/>
              <a:ext cx="63472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Dealers</a:t>
              </a:r>
            </a:p>
          </p:txBody>
        </p:sp>
        <p:sp>
          <p:nvSpPr>
            <p:cNvPr id="67" name="Rectangle 66"/>
            <p:cNvSpPr/>
            <p:nvPr/>
          </p:nvSpPr>
          <p:spPr bwMode="auto">
            <a:xfrm>
              <a:off x="6764121" y="3868801"/>
              <a:ext cx="72203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Germany</a:t>
              </a:r>
            </a:p>
          </p:txBody>
        </p:sp>
        <p:sp>
          <p:nvSpPr>
            <p:cNvPr id="68" name="Rectangle 67"/>
            <p:cNvSpPr/>
            <p:nvPr/>
          </p:nvSpPr>
          <p:spPr bwMode="auto">
            <a:xfrm>
              <a:off x="7564360" y="3868801"/>
              <a:ext cx="49798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Bonn</a:t>
              </a:r>
            </a:p>
          </p:txBody>
        </p:sp>
        <p:sp>
          <p:nvSpPr>
            <p:cNvPr id="69" name="Rectangle 68"/>
            <p:cNvSpPr/>
            <p:nvPr/>
          </p:nvSpPr>
          <p:spPr bwMode="auto">
            <a:xfrm>
              <a:off x="8137561" y="3868801"/>
              <a:ext cx="55513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200</a:t>
              </a:r>
            </a:p>
          </p:txBody>
        </p:sp>
        <p:sp>
          <p:nvSpPr>
            <p:cNvPr id="70" name="Rectangle 69"/>
            <p:cNvSpPr/>
            <p:nvPr/>
          </p:nvSpPr>
          <p:spPr bwMode="auto">
            <a:xfrm>
              <a:off x="10123426" y="3868801"/>
              <a:ext cx="43887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Berlin</a:t>
              </a:r>
            </a:p>
          </p:txBody>
        </p:sp>
        <p:sp>
          <p:nvSpPr>
            <p:cNvPr id="72" name="Rectangle 71"/>
            <p:cNvSpPr/>
            <p:nvPr/>
          </p:nvSpPr>
          <p:spPr bwMode="auto">
            <a:xfrm>
              <a:off x="10636926" y="3868801"/>
              <a:ext cx="58590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Name</a:t>
              </a:r>
            </a:p>
          </p:txBody>
        </p:sp>
        <p:sp>
          <p:nvSpPr>
            <p:cNvPr id="73" name="Rectangle 72"/>
            <p:cNvSpPr/>
            <p:nvPr/>
          </p:nvSpPr>
          <p:spPr bwMode="auto">
            <a:xfrm>
              <a:off x="11298076" y="3868801"/>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Athens</a:t>
              </a:r>
            </a:p>
          </p:txBody>
        </p:sp>
        <p:sp>
          <p:nvSpPr>
            <p:cNvPr id="97" name="Rectangle 96"/>
            <p:cNvSpPr/>
            <p:nvPr/>
          </p:nvSpPr>
          <p:spPr bwMode="auto">
            <a:xfrm>
              <a:off x="6764121" y="3244379"/>
              <a:ext cx="1927621"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61" name="Rectangle 60"/>
            <p:cNvSpPr/>
            <p:nvPr/>
          </p:nvSpPr>
          <p:spPr bwMode="auto">
            <a:xfrm>
              <a:off x="8764027" y="3244379"/>
              <a:ext cx="127994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Italy</a:t>
              </a:r>
            </a:p>
          </p:txBody>
        </p:sp>
        <p:sp>
          <p:nvSpPr>
            <p:cNvPr id="74" name="Rectangle 73"/>
            <p:cNvSpPr/>
            <p:nvPr/>
          </p:nvSpPr>
          <p:spPr bwMode="auto">
            <a:xfrm>
              <a:off x="10123427" y="3244379"/>
              <a:ext cx="1102449"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75" name="Rectangle 74"/>
            <p:cNvSpPr/>
            <p:nvPr/>
          </p:nvSpPr>
          <p:spPr bwMode="auto">
            <a:xfrm>
              <a:off x="11298076" y="3244379"/>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cxnSp>
          <p:nvCxnSpPr>
            <p:cNvPr id="76" name="Elbow Connector 75"/>
            <p:cNvCxnSpPr>
              <a:endCxn id="57" idx="0"/>
            </p:cNvCxnSpPr>
            <p:nvPr/>
          </p:nvCxnSpPr>
          <p:spPr>
            <a:xfrm rot="10800000" flipV="1">
              <a:off x="7728409" y="2842848"/>
              <a:ext cx="1675487" cy="86326"/>
            </a:xfrm>
            <a:prstGeom prst="bentConnector2">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96" idx="2"/>
              <a:endCxn id="58" idx="0"/>
            </p:cNvCxnSpPr>
            <p:nvPr/>
          </p:nvCxnSpPr>
          <p:spPr>
            <a:xfrm>
              <a:off x="9403893" y="2783544"/>
              <a:ext cx="0" cy="145630"/>
            </a:xfrm>
            <a:prstGeom prst="straightConnector1">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a:off x="9404000"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10674651"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a:off x="11599828"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9250049" y="2558638"/>
              <a:ext cx="307688" cy="224906"/>
            </a:xfrm>
            <a:prstGeom prst="rect">
              <a:avLst/>
            </a:prstGeom>
            <a:solidFill>
              <a:srgbClr val="9D9D9D"/>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ea typeface="Segoe UI" pitchFamily="34" charset="0"/>
                <a:cs typeface="Segoe UI" pitchFamily="34" charset="0"/>
              </a:endParaRPr>
            </a:p>
          </p:txBody>
        </p:sp>
        <p:sp>
          <p:nvSpPr>
            <p:cNvPr id="100" name="Rectangle 99"/>
            <p:cNvSpPr/>
            <p:nvPr/>
          </p:nvSpPr>
          <p:spPr bwMode="auto">
            <a:xfrm>
              <a:off x="10123425" y="4196133"/>
              <a:ext cx="177815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Hans</a:t>
              </a:r>
            </a:p>
          </p:txBody>
        </p:sp>
        <p:cxnSp>
          <p:nvCxnSpPr>
            <p:cNvPr id="113" name="Straight Arrow Connector 112"/>
            <p:cNvCxnSpPr/>
            <p:nvPr/>
          </p:nvCxnSpPr>
          <p:spPr>
            <a:xfrm flipH="1">
              <a:off x="7728408"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H="1">
              <a:off x="7727931"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H="1">
              <a:off x="7813352"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H="1">
              <a:off x="8415128"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H="1">
              <a:off x="7125137"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10919704"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a:off x="11599827"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H="1">
              <a:off x="10905826"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H="1">
              <a:off x="11599828"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H="1">
              <a:off x="10342862"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a:off x="11012501" y="4102005"/>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p:nvPr/>
          </p:nvCxnSpPr>
          <p:spPr>
            <a:xfrm flipH="1">
              <a:off x="7100485"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p:nvPr/>
          </p:nvCxnSpPr>
          <p:spPr>
            <a:xfrm flipH="1">
              <a:off x="8427306"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269" name="Rectangle 268"/>
            <p:cNvSpPr/>
            <p:nvPr/>
          </p:nvSpPr>
          <p:spPr bwMode="auto">
            <a:xfrm>
              <a:off x="6764121" y="3553602"/>
              <a:ext cx="672728"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Country</a:t>
              </a:r>
            </a:p>
          </p:txBody>
        </p:sp>
        <p:sp>
          <p:nvSpPr>
            <p:cNvPr id="270" name="Rectangle 269"/>
            <p:cNvSpPr/>
            <p:nvPr/>
          </p:nvSpPr>
          <p:spPr bwMode="auto">
            <a:xfrm>
              <a:off x="7522498" y="3553602"/>
              <a:ext cx="414579"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271" name="Rectangle 270"/>
            <p:cNvSpPr/>
            <p:nvPr/>
          </p:nvSpPr>
          <p:spPr bwMode="auto">
            <a:xfrm>
              <a:off x="8019967" y="3553602"/>
              <a:ext cx="672728"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Revenue</a:t>
              </a:r>
            </a:p>
          </p:txBody>
        </p:sp>
        <p:cxnSp>
          <p:nvCxnSpPr>
            <p:cNvPr id="277" name="Straight Arrow Connector 276"/>
            <p:cNvCxnSpPr/>
            <p:nvPr/>
          </p:nvCxnSpPr>
          <p:spPr>
            <a:xfrm flipH="1">
              <a:off x="10313539"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4" name="Elbow Connector 313"/>
            <p:cNvCxnSpPr>
              <a:endCxn id="59" idx="0"/>
            </p:cNvCxnSpPr>
            <p:nvPr/>
          </p:nvCxnSpPr>
          <p:spPr>
            <a:xfrm>
              <a:off x="9403251" y="2842848"/>
              <a:ext cx="1609252" cy="86326"/>
            </a:xfrm>
            <a:prstGeom prst="bentConnector2">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311" name="Group 310"/>
          <p:cNvGrpSpPr/>
          <p:nvPr/>
        </p:nvGrpSpPr>
        <p:grpSpPr>
          <a:xfrm>
            <a:off x="621486" y="2516793"/>
            <a:ext cx="5147668" cy="1828615"/>
            <a:chOff x="897026" y="2560793"/>
            <a:chExt cx="5147668" cy="1828615"/>
          </a:xfrm>
        </p:grpSpPr>
        <p:sp>
          <p:nvSpPr>
            <p:cNvPr id="181" name="Rectangle 180"/>
            <p:cNvSpPr/>
            <p:nvPr/>
          </p:nvSpPr>
          <p:spPr bwMode="auto">
            <a:xfrm>
              <a:off x="897026" y="2995882"/>
              <a:ext cx="2420205"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Locations</a:t>
              </a:r>
            </a:p>
          </p:txBody>
        </p:sp>
        <p:sp>
          <p:nvSpPr>
            <p:cNvPr id="182" name="Rectangle 181"/>
            <p:cNvSpPr/>
            <p:nvPr/>
          </p:nvSpPr>
          <p:spPr bwMode="auto">
            <a:xfrm>
              <a:off x="3409341" y="2995882"/>
              <a:ext cx="995770"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Headquarter</a:t>
              </a:r>
            </a:p>
          </p:txBody>
        </p:sp>
        <p:sp>
          <p:nvSpPr>
            <p:cNvPr id="185" name="Rectangle 184"/>
            <p:cNvSpPr/>
            <p:nvPr/>
          </p:nvSpPr>
          <p:spPr bwMode="auto">
            <a:xfrm>
              <a:off x="3409341" y="3381094"/>
              <a:ext cx="990446"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Belgium</a:t>
              </a:r>
            </a:p>
          </p:txBody>
        </p:sp>
        <p:grpSp>
          <p:nvGrpSpPr>
            <p:cNvPr id="286" name="Group 285"/>
            <p:cNvGrpSpPr/>
            <p:nvPr/>
          </p:nvGrpSpPr>
          <p:grpSpPr>
            <a:xfrm>
              <a:off x="897027" y="3772798"/>
              <a:ext cx="2418196" cy="224906"/>
              <a:chOff x="1006172" y="3761368"/>
              <a:chExt cx="2225020" cy="224906"/>
            </a:xfrm>
          </p:grpSpPr>
          <p:sp>
            <p:nvSpPr>
              <p:cNvPr id="186" name="Rectangle 185"/>
              <p:cNvSpPr/>
              <p:nvPr/>
            </p:nvSpPr>
            <p:spPr bwMode="auto">
              <a:xfrm>
                <a:off x="1006172" y="3761368"/>
                <a:ext cx="616986"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Country</a:t>
                </a:r>
              </a:p>
            </p:txBody>
          </p:sp>
          <p:sp>
            <p:nvSpPr>
              <p:cNvPr id="187" name="Rectangle 186"/>
              <p:cNvSpPr/>
              <p:nvPr/>
            </p:nvSpPr>
            <p:spPr bwMode="auto">
              <a:xfrm>
                <a:off x="1701710" y="3761368"/>
                <a:ext cx="380227"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City</a:t>
                </a:r>
              </a:p>
            </p:txBody>
          </p:sp>
          <p:sp>
            <p:nvSpPr>
              <p:cNvPr id="188" name="Rectangle 187"/>
              <p:cNvSpPr/>
              <p:nvPr/>
            </p:nvSpPr>
            <p:spPr bwMode="auto">
              <a:xfrm>
                <a:off x="2157958" y="3761368"/>
                <a:ext cx="616986"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Country</a:t>
                </a:r>
              </a:p>
            </p:txBody>
          </p:sp>
          <p:sp>
            <p:nvSpPr>
              <p:cNvPr id="189" name="Rectangle 188"/>
              <p:cNvSpPr/>
              <p:nvPr/>
            </p:nvSpPr>
            <p:spPr bwMode="auto">
              <a:xfrm>
                <a:off x="2850965" y="3761368"/>
                <a:ext cx="380227"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City</a:t>
                </a:r>
              </a:p>
            </p:txBody>
          </p:sp>
        </p:grpSp>
        <p:grpSp>
          <p:nvGrpSpPr>
            <p:cNvPr id="298" name="Group 297"/>
            <p:cNvGrpSpPr/>
            <p:nvPr/>
          </p:nvGrpSpPr>
          <p:grpSpPr>
            <a:xfrm>
              <a:off x="903163" y="4164502"/>
              <a:ext cx="2412108" cy="224906"/>
              <a:chOff x="903163" y="4153072"/>
              <a:chExt cx="2431038" cy="224906"/>
            </a:xfrm>
          </p:grpSpPr>
          <p:sp>
            <p:nvSpPr>
              <p:cNvPr id="191" name="Rectangle 190"/>
              <p:cNvSpPr/>
              <p:nvPr/>
            </p:nvSpPr>
            <p:spPr bwMode="auto">
              <a:xfrm>
                <a:off x="903163" y="4153072"/>
                <a:ext cx="722033"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Germany</a:t>
                </a:r>
              </a:p>
            </p:txBody>
          </p:sp>
          <p:sp>
            <p:nvSpPr>
              <p:cNvPr id="192" name="Rectangle 191"/>
              <p:cNvSpPr/>
              <p:nvPr/>
            </p:nvSpPr>
            <p:spPr bwMode="auto">
              <a:xfrm>
                <a:off x="1703352" y="4153072"/>
                <a:ext cx="497984"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Berlin</a:t>
                </a:r>
              </a:p>
            </p:txBody>
          </p:sp>
          <p:sp>
            <p:nvSpPr>
              <p:cNvPr id="193" name="Rectangle 192"/>
              <p:cNvSpPr/>
              <p:nvPr/>
            </p:nvSpPr>
            <p:spPr bwMode="auto">
              <a:xfrm>
                <a:off x="2279492" y="4153072"/>
                <a:ext cx="555134"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France</a:t>
                </a:r>
              </a:p>
            </p:txBody>
          </p:sp>
          <p:sp>
            <p:nvSpPr>
              <p:cNvPr id="194" name="Rectangle 193"/>
              <p:cNvSpPr/>
              <p:nvPr/>
            </p:nvSpPr>
            <p:spPr bwMode="auto">
              <a:xfrm>
                <a:off x="2912782" y="4153072"/>
                <a:ext cx="421419"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Paris</a:t>
                </a:r>
              </a:p>
            </p:txBody>
          </p:sp>
        </p:grpSp>
        <p:grpSp>
          <p:nvGrpSpPr>
            <p:cNvPr id="308" name="Group 307"/>
            <p:cNvGrpSpPr/>
            <p:nvPr/>
          </p:nvGrpSpPr>
          <p:grpSpPr>
            <a:xfrm>
              <a:off x="4492951" y="2995882"/>
              <a:ext cx="1551743" cy="1393526"/>
              <a:chOff x="4492952" y="2995882"/>
              <a:chExt cx="1280160" cy="1393526"/>
            </a:xfrm>
          </p:grpSpPr>
          <p:sp>
            <p:nvSpPr>
              <p:cNvPr id="183" name="Rectangle 182"/>
              <p:cNvSpPr/>
              <p:nvPr/>
            </p:nvSpPr>
            <p:spPr bwMode="auto">
              <a:xfrm>
                <a:off x="4492952" y="2995882"/>
                <a:ext cx="1280160"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Exports</a:t>
                </a:r>
              </a:p>
            </p:txBody>
          </p:sp>
          <p:sp>
            <p:nvSpPr>
              <p:cNvPr id="190" name="Rectangle 189"/>
              <p:cNvSpPr/>
              <p:nvPr/>
            </p:nvSpPr>
            <p:spPr bwMode="auto">
              <a:xfrm>
                <a:off x="5172017" y="3772798"/>
                <a:ext cx="601095"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City</a:t>
                </a:r>
              </a:p>
            </p:txBody>
          </p:sp>
          <p:sp>
            <p:nvSpPr>
              <p:cNvPr id="195" name="Rectangle 194"/>
              <p:cNvSpPr/>
              <p:nvPr/>
            </p:nvSpPr>
            <p:spPr bwMode="auto">
              <a:xfrm>
                <a:off x="4492952" y="3772798"/>
                <a:ext cx="608406"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City</a:t>
                </a:r>
              </a:p>
            </p:txBody>
          </p:sp>
          <p:sp>
            <p:nvSpPr>
              <p:cNvPr id="196" name="Rectangle 195"/>
              <p:cNvSpPr/>
              <p:nvPr/>
            </p:nvSpPr>
            <p:spPr bwMode="auto">
              <a:xfrm>
                <a:off x="4492952" y="4164502"/>
                <a:ext cx="614582"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Moscow</a:t>
                </a:r>
              </a:p>
            </p:txBody>
          </p:sp>
          <p:sp>
            <p:nvSpPr>
              <p:cNvPr id="197" name="Rectangle 196"/>
              <p:cNvSpPr/>
              <p:nvPr/>
            </p:nvSpPr>
            <p:spPr bwMode="auto">
              <a:xfrm>
                <a:off x="5169608" y="4164502"/>
                <a:ext cx="603503"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Athens</a:t>
                </a:r>
              </a:p>
            </p:txBody>
          </p:sp>
          <p:sp>
            <p:nvSpPr>
              <p:cNvPr id="198" name="Rectangle 197"/>
              <p:cNvSpPr/>
              <p:nvPr/>
            </p:nvSpPr>
            <p:spPr bwMode="auto">
              <a:xfrm>
                <a:off x="4493904" y="3381094"/>
                <a:ext cx="613630"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0</a:t>
                </a:r>
              </a:p>
            </p:txBody>
          </p:sp>
          <p:sp>
            <p:nvSpPr>
              <p:cNvPr id="199" name="Rectangle 198"/>
              <p:cNvSpPr/>
              <p:nvPr/>
            </p:nvSpPr>
            <p:spPr bwMode="auto">
              <a:xfrm>
                <a:off x="5169608" y="3381094"/>
                <a:ext cx="603504"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1</a:t>
                </a:r>
              </a:p>
            </p:txBody>
          </p:sp>
        </p:grpSp>
        <p:cxnSp>
          <p:nvCxnSpPr>
            <p:cNvPr id="200" name="Elbow Connector 199"/>
            <p:cNvCxnSpPr>
              <a:endCxn id="181" idx="0"/>
            </p:cNvCxnSpPr>
            <p:nvPr/>
          </p:nvCxnSpPr>
          <p:spPr>
            <a:xfrm rot="10800000" flipV="1">
              <a:off x="2107129" y="2857418"/>
              <a:ext cx="1800094" cy="138463"/>
            </a:xfrm>
            <a:prstGeom prst="bentConnector2">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200"/>
            <p:cNvCxnSpPr>
              <a:endCxn id="183" idx="0"/>
            </p:cNvCxnSpPr>
            <p:nvPr/>
          </p:nvCxnSpPr>
          <p:spPr>
            <a:xfrm>
              <a:off x="3907223" y="2857419"/>
              <a:ext cx="1361600" cy="138463"/>
            </a:xfrm>
            <a:prstGeom prst="bentConnector2">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3907864" y="2785699"/>
              <a:ext cx="0" cy="206026"/>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p:nvPr/>
          </p:nvCxnSpPr>
          <p:spPr>
            <a:xfrm flipH="1">
              <a:off x="3907225"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p:cNvCxnSpPr/>
            <p:nvPr/>
          </p:nvCxnSpPr>
          <p:spPr>
            <a:xfrm flipH="1">
              <a:off x="4862203"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flipH="1">
              <a:off x="5674016"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flipH="1">
              <a:off x="4862203"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flipH="1">
              <a:off x="5674016"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flipH="1">
              <a:off x="4862203" y="4000628"/>
              <a:ext cx="1" cy="16376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p:nvPr/>
          </p:nvCxnSpPr>
          <p:spPr>
            <a:xfrm flipH="1">
              <a:off x="5674016" y="4000628"/>
              <a:ext cx="1" cy="16376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p:cNvCxnSpPr/>
            <p:nvPr/>
          </p:nvCxnSpPr>
          <p:spPr>
            <a:xfrm flipH="1">
              <a:off x="1473630"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flipH="1">
              <a:off x="2731911"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flipH="1">
              <a:off x="1874894"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p:nvPr/>
          </p:nvCxnSpPr>
          <p:spPr>
            <a:xfrm flipH="1">
              <a:off x="2503377"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p:cNvCxnSpPr/>
            <p:nvPr/>
          </p:nvCxnSpPr>
          <p:spPr>
            <a:xfrm flipH="1">
              <a:off x="1264179"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p:nvPr/>
          </p:nvCxnSpPr>
          <p:spPr>
            <a:xfrm flipH="1">
              <a:off x="1952344"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p:nvPr/>
          </p:nvCxnSpPr>
          <p:spPr>
            <a:xfrm flipH="1">
              <a:off x="2557059"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p:cNvCxnSpPr/>
            <p:nvPr/>
          </p:nvCxnSpPr>
          <p:spPr>
            <a:xfrm flipH="1">
              <a:off x="3123491"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220" name="Rectangle 219"/>
            <p:cNvSpPr/>
            <p:nvPr/>
          </p:nvSpPr>
          <p:spPr bwMode="auto">
            <a:xfrm>
              <a:off x="3753381" y="2560793"/>
              <a:ext cx="307688" cy="224906"/>
            </a:xfrm>
            <a:prstGeom prst="rect">
              <a:avLst/>
            </a:prstGeom>
            <a:solidFill>
              <a:schemeClr val="bg2">
                <a:lumMod val="75000"/>
              </a:schemeClr>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ea typeface="Segoe UI" pitchFamily="34" charset="0"/>
                <a:cs typeface="Segoe UI" pitchFamily="34" charset="0"/>
              </a:endParaRPr>
            </a:p>
          </p:txBody>
        </p:sp>
        <p:grpSp>
          <p:nvGrpSpPr>
            <p:cNvPr id="297" name="Group 296"/>
            <p:cNvGrpSpPr/>
            <p:nvPr/>
          </p:nvGrpSpPr>
          <p:grpSpPr>
            <a:xfrm>
              <a:off x="897026" y="3381094"/>
              <a:ext cx="2418197" cy="224906"/>
              <a:chOff x="897027" y="3369664"/>
              <a:chExt cx="2129880" cy="224906"/>
            </a:xfrm>
          </p:grpSpPr>
          <p:sp>
            <p:nvSpPr>
              <p:cNvPr id="292" name="Rectangle 291"/>
              <p:cNvSpPr/>
              <p:nvPr/>
            </p:nvSpPr>
            <p:spPr bwMode="auto">
              <a:xfrm>
                <a:off x="897027" y="3369664"/>
                <a:ext cx="1026412"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0</a:t>
                </a:r>
              </a:p>
            </p:txBody>
          </p:sp>
          <p:sp>
            <p:nvSpPr>
              <p:cNvPr id="294" name="Rectangle 293"/>
              <p:cNvSpPr/>
              <p:nvPr/>
            </p:nvSpPr>
            <p:spPr bwMode="auto">
              <a:xfrm>
                <a:off x="2002779" y="3369664"/>
                <a:ext cx="1024128"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1</a:t>
                </a:r>
              </a:p>
            </p:txBody>
          </p:sp>
        </p:grpSp>
        <p:cxnSp>
          <p:nvCxnSpPr>
            <p:cNvPr id="309" name="Straight Arrow Connector 308"/>
            <p:cNvCxnSpPr/>
            <p:nvPr/>
          </p:nvCxnSpPr>
          <p:spPr>
            <a:xfrm flipH="1">
              <a:off x="3120251"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p:cNvCxnSpPr/>
            <p:nvPr/>
          </p:nvCxnSpPr>
          <p:spPr>
            <a:xfrm flipH="1">
              <a:off x="1254707"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6830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1" cy="914544"/>
          </a:xfrm>
        </p:spPr>
        <p:txBody>
          <a:bodyPr/>
          <a:lstStyle/>
          <a:p>
            <a:r>
              <a:rPr lang="en-US" dirty="0"/>
              <a:t>Iteration Query</a:t>
            </a:r>
          </a:p>
        </p:txBody>
      </p:sp>
      <p:graphicFrame>
        <p:nvGraphicFramePr>
          <p:cNvPr id="101" name="Table 100"/>
          <p:cNvGraphicFramePr>
            <a:graphicFrameLocks noGrp="1"/>
          </p:cNvGraphicFramePr>
          <p:nvPr>
            <p:extLst/>
          </p:nvPr>
        </p:nvGraphicFramePr>
        <p:xfrm>
          <a:off x="212034" y="4538886"/>
          <a:ext cx="11754678" cy="1920240"/>
        </p:xfrm>
        <a:graphic>
          <a:graphicData uri="http://schemas.openxmlformats.org/drawingml/2006/table">
            <a:tbl>
              <a:tblPr firstRow="1" firstCol="1" bandRow="1">
                <a:tableStyleId>{5C22544A-7EE6-4342-B048-85BDC9FD1C3A}</a:tableStyleId>
              </a:tblPr>
              <a:tblGrid>
                <a:gridCol w="1487674">
                  <a:extLst>
                    <a:ext uri="{9D8B030D-6E8A-4147-A177-3AD203B41FA5}">
                      <a16:colId xmlns:a16="http://schemas.microsoft.com/office/drawing/2014/main" xmlns="" val="20000"/>
                    </a:ext>
                  </a:extLst>
                </a:gridCol>
                <a:gridCol w="10267004">
                  <a:extLst>
                    <a:ext uri="{9D8B030D-6E8A-4147-A177-3AD203B41FA5}">
                      <a16:colId xmlns:a16="http://schemas.microsoft.com/office/drawing/2014/main" xmlns="" val="20001"/>
                    </a:ext>
                  </a:extLst>
                </a:gridCol>
              </a:tblGrid>
              <a:tr h="731520">
                <a:tc>
                  <a:txBody>
                    <a:bodyPr/>
                    <a:lstStyle/>
                    <a:p>
                      <a:pPr marL="0" marR="0">
                        <a:lnSpc>
                          <a:spcPct val="150000"/>
                        </a:lnSpc>
                        <a:spcBef>
                          <a:spcPts val="600"/>
                        </a:spcBef>
                        <a:spcAft>
                          <a:spcPts val="0"/>
                        </a:spcAft>
                      </a:pPr>
                      <a:r>
                        <a:rPr lang="en-US" sz="1800" i="0" dirty="0">
                          <a:solidFill>
                            <a:schemeClr val="bg1"/>
                          </a:solidFill>
                          <a:effectLst/>
                          <a:latin typeface="+mj-lt"/>
                        </a:rPr>
                        <a:t>SQL</a:t>
                      </a:r>
                      <a:endParaRPr lang="en-US" sz="1800" i="0" dirty="0">
                        <a:solidFill>
                          <a:schemeClr val="bg1"/>
                        </a:solidFill>
                        <a:effectLst/>
                        <a:latin typeface="+mj-lt"/>
                        <a:ea typeface="Times New Roman" panose="02020603050405020304" pitchFamily="18" charset="0"/>
                        <a:cs typeface="Times New Roman" panose="02020603050405020304" pitchFamily="18" charset="0"/>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spcBef>
                          <a:spcPts val="0"/>
                        </a:spcBef>
                        <a:spcAft>
                          <a:spcPts val="0"/>
                        </a:spcAft>
                      </a:pPr>
                      <a:r>
                        <a:rPr lang="en-US" sz="1200" b="0" dirty="0">
                          <a:solidFill>
                            <a:schemeClr val="tx1"/>
                          </a:solidFill>
                          <a:effectLst/>
                          <a:latin typeface="Consolas" panose="020B0609020204030204" pitchFamily="49" charset="0"/>
                          <a:cs typeface="Consolas" panose="020B0609020204030204" pitchFamily="49" charset="0"/>
                        </a:rPr>
                        <a:t>SELECT * </a:t>
                      </a:r>
                    </a:p>
                    <a:p>
                      <a:pPr marL="0" marR="0">
                        <a:spcBef>
                          <a:spcPts val="0"/>
                        </a:spcBef>
                        <a:spcAft>
                          <a:spcPts val="0"/>
                        </a:spcAft>
                      </a:pPr>
                      <a:r>
                        <a:rPr lang="en-US" sz="1200" b="0" dirty="0">
                          <a:solidFill>
                            <a:schemeClr val="tx1"/>
                          </a:solidFill>
                          <a:effectLst/>
                          <a:latin typeface="Consolas" panose="020B0609020204030204" pitchFamily="49" charset="0"/>
                          <a:cs typeface="Consolas" panose="020B0609020204030204" pitchFamily="49" charset="0"/>
                        </a:rPr>
                        <a:t>FROM company C  </a:t>
                      </a:r>
                    </a:p>
                    <a:p>
                      <a:pPr marL="0" marR="0">
                        <a:spcBef>
                          <a:spcPts val="0"/>
                        </a:spcBef>
                        <a:spcAft>
                          <a:spcPts val="0"/>
                        </a:spcAft>
                      </a:pPr>
                      <a:r>
                        <a:rPr lang="en-US" sz="1200" b="0" dirty="0">
                          <a:solidFill>
                            <a:schemeClr val="tx1"/>
                          </a:solidFill>
                          <a:effectLst/>
                          <a:latin typeface="Consolas" panose="020B0609020204030204" pitchFamily="49" charset="0"/>
                          <a:cs typeface="Consolas" panose="020B0609020204030204" pitchFamily="49" charset="0"/>
                        </a:rPr>
                        <a:t>WHERE C.headquarter = 'Belgium'</a:t>
                      </a:r>
                      <a:endParaRPr lang="en-US" sz="1200" b="0" dirty="0">
                        <a:solidFill>
                          <a:schemeClr val="tx1"/>
                        </a:solidFill>
                        <a:effectLst/>
                        <a:latin typeface="Consolas" panose="020B0609020204030204" pitchFamily="49" charset="0"/>
                        <a:ea typeface="Times New Roman" panose="02020603050405020304" pitchFamily="18" charset="0"/>
                        <a:cs typeface="Consolas" panose="020B0609020204030204" pitchFamily="49" charset="0"/>
                      </a:endParaRPr>
                    </a:p>
                  </a:txBody>
                  <a:tcPr marL="182880" marR="182880"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xmlns="" val="10000"/>
                  </a:ext>
                </a:extLst>
              </a:tr>
              <a:tr h="1188720">
                <a:tc>
                  <a:txBody>
                    <a:bodyPr/>
                    <a:lstStyle/>
                    <a:p>
                      <a:pPr marL="0" marR="0">
                        <a:lnSpc>
                          <a:spcPct val="150000"/>
                        </a:lnSpc>
                        <a:spcBef>
                          <a:spcPts val="0"/>
                        </a:spcBef>
                        <a:spcAft>
                          <a:spcPts val="0"/>
                        </a:spcAft>
                      </a:pPr>
                      <a:r>
                        <a:rPr lang="en-US" sz="1800" i="0" dirty="0">
                          <a:solidFill>
                            <a:schemeClr val="bg1"/>
                          </a:solidFill>
                          <a:effectLst/>
                          <a:latin typeface="+mj-lt"/>
                        </a:rPr>
                        <a:t>Results</a:t>
                      </a:r>
                      <a:endParaRPr lang="en-US" sz="1800" i="0" dirty="0">
                        <a:solidFill>
                          <a:schemeClr val="bg1"/>
                        </a:solidFill>
                        <a:effectLst/>
                        <a:latin typeface="+mj-lt"/>
                        <a:ea typeface="Times New Roman" panose="02020603050405020304" pitchFamily="18" charset="0"/>
                        <a:cs typeface="Times New Roman" panose="02020603050405020304" pitchFamily="18" charset="0"/>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a:t>
                      </a:r>
                    </a:p>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   {"country": "Germany"},</a:t>
                      </a:r>
                    </a:p>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   {"country": "France"},</a:t>
                      </a:r>
                    </a:p>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   {"country": "Germany"}</a:t>
                      </a:r>
                    </a:p>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a:t>
                      </a:r>
                    </a:p>
                  </a:txBody>
                  <a:tcPr marL="182880" marR="182880"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xmlns="" val="10001"/>
                  </a:ext>
                </a:extLst>
              </a:tr>
            </a:tbl>
          </a:graphicData>
        </a:graphic>
      </p:graphicFrame>
      <p:sp>
        <p:nvSpPr>
          <p:cNvPr id="102" name="TextBox 101"/>
          <p:cNvSpPr txBox="1"/>
          <p:nvPr/>
        </p:nvSpPr>
        <p:spPr>
          <a:xfrm>
            <a:off x="269240" y="1176119"/>
            <a:ext cx="5852160" cy="1588127"/>
          </a:xfrm>
          <a:prstGeom prst="rect">
            <a:avLst/>
          </a:prstGeom>
          <a:noFill/>
        </p:spPr>
        <p:txBody>
          <a:bodyPr wrap="square" lIns="182880" tIns="146304" rIns="182880" bIns="146304" rtlCol="0">
            <a:spAutoFit/>
          </a:bodyPr>
          <a:lstStyle/>
          <a:p>
            <a:r>
              <a:rPr lang="en-US" sz="1400" b="1" dirty="0" err="1">
                <a:solidFill>
                  <a:srgbClr val="FFC000"/>
                </a:solidFill>
                <a:latin typeface="Consolas" panose="020B0609020204030204" pitchFamily="49" charset="0"/>
                <a:cs typeface="Consolas" panose="020B0609020204030204" pitchFamily="49" charset="0"/>
              </a:rPr>
              <a:t>Var</a:t>
            </a:r>
            <a:r>
              <a:rPr lang="en-US" sz="1400" b="1" dirty="0">
                <a:solidFill>
                  <a:srgbClr val="FFC000"/>
                </a:solidFill>
                <a:latin typeface="Consolas" panose="020B0609020204030204" pitchFamily="49" charset="0"/>
                <a:cs typeface="Consolas" panose="020B0609020204030204" pitchFamily="49" charset="0"/>
              </a:rPr>
              <a:t> company1</a:t>
            </a:r>
            <a:r>
              <a:rPr lang="en-US" sz="1400" dirty="0">
                <a:latin typeface="Consolas" panose="020B0609020204030204" pitchFamily="49" charset="0"/>
                <a:cs typeface="Consolas" panose="020B0609020204030204" pitchFamily="49" charset="0"/>
              </a:rPr>
              <a:t>= { “locations” : [</a:t>
            </a:r>
          </a:p>
          <a:p>
            <a:r>
              <a:rPr lang="en-US" sz="1400" dirty="0">
                <a:latin typeface="Consolas" panose="020B0609020204030204" pitchFamily="49" charset="0"/>
                <a:cs typeface="Consolas" panose="020B0609020204030204" pitchFamily="49" charset="0"/>
              </a:rPr>
              <a:t>	{“country”: “Germany”, “city”: “Berlin”},</a:t>
            </a:r>
          </a:p>
          <a:p>
            <a:r>
              <a:rPr lang="en-US" sz="1400" dirty="0">
                <a:latin typeface="Consolas" panose="020B0609020204030204" pitchFamily="49" charset="0"/>
                <a:cs typeface="Consolas" panose="020B0609020204030204" pitchFamily="49" charset="0"/>
              </a:rPr>
              <a:t>	{“country”: “France”, “city”: “Paris”},</a:t>
            </a:r>
          </a:p>
          <a:p>
            <a:r>
              <a:rPr lang="en-US" sz="1400" dirty="0">
                <a:latin typeface="Consolas" panose="020B0609020204030204" pitchFamily="49" charset="0"/>
                <a:cs typeface="Consolas" panose="020B0609020204030204" pitchFamily="49" charset="0"/>
              </a:rPr>
              <a:t>	], “headquarter”: “Belgium”, “exports”: [</a:t>
            </a:r>
          </a:p>
          <a:p>
            <a:r>
              <a:rPr lang="en-US" sz="1400" dirty="0">
                <a:latin typeface="Consolas" panose="020B0609020204030204" pitchFamily="49" charset="0"/>
                <a:cs typeface="Consolas" panose="020B0609020204030204" pitchFamily="49" charset="0"/>
              </a:rPr>
              <a:t>	{ “city”; “Moscow” },{ “city: ”Athens” }]</a:t>
            </a:r>
          </a:p>
          <a:p>
            <a:r>
              <a:rPr lang="en-US" sz="1400" dirty="0">
                <a:latin typeface="Consolas" panose="020B0609020204030204" pitchFamily="49" charset="0"/>
                <a:cs typeface="Consolas" panose="020B0609020204030204" pitchFamily="49" charset="0"/>
              </a:rPr>
              <a:t>}</a:t>
            </a:r>
            <a:r>
              <a:rPr lang="en-US" sz="1400" b="1" dirty="0">
                <a:solidFill>
                  <a:srgbClr val="FFC000"/>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 </a:t>
            </a:r>
          </a:p>
        </p:txBody>
      </p:sp>
      <p:sp>
        <p:nvSpPr>
          <p:cNvPr id="103" name="TextBox 102"/>
          <p:cNvSpPr txBox="1"/>
          <p:nvPr/>
        </p:nvSpPr>
        <p:spPr>
          <a:xfrm>
            <a:off x="6121400" y="1176119"/>
            <a:ext cx="5852160" cy="1588127"/>
          </a:xfrm>
          <a:prstGeom prst="rect">
            <a:avLst/>
          </a:prstGeom>
          <a:noFill/>
        </p:spPr>
        <p:txBody>
          <a:bodyPr wrap="square" lIns="182880" tIns="146304" rIns="182880" bIns="146304" rtlCol="0">
            <a:spAutoFit/>
          </a:bodyPr>
          <a:lstStyle/>
          <a:p>
            <a:r>
              <a:rPr lang="en-US" sz="1400" b="1" dirty="0" err="1">
                <a:solidFill>
                  <a:srgbClr val="FFC000"/>
                </a:solidFill>
                <a:latin typeface="Consolas" panose="020B0609020204030204" pitchFamily="49" charset="0"/>
                <a:cs typeface="Consolas" panose="020B0609020204030204" pitchFamily="49" charset="0"/>
              </a:rPr>
              <a:t>Var</a:t>
            </a:r>
            <a:r>
              <a:rPr lang="en-US" sz="1400" b="1" dirty="0">
                <a:solidFill>
                  <a:srgbClr val="FFC000"/>
                </a:solidFill>
                <a:latin typeface="Consolas" panose="020B0609020204030204" pitchFamily="49" charset="0"/>
                <a:cs typeface="Consolas" panose="020B0609020204030204" pitchFamily="49" charset="0"/>
              </a:rPr>
              <a:t> company2</a:t>
            </a:r>
            <a:r>
              <a:rPr lang="en-US" sz="1400" dirty="0">
                <a:latin typeface="Consolas" panose="020B0609020204030204" pitchFamily="49" charset="0"/>
                <a:cs typeface="Consolas" panose="020B0609020204030204" pitchFamily="49" charset="0"/>
              </a:rPr>
              <a:t>= { “locations” : </a:t>
            </a:r>
          </a:p>
          <a:p>
            <a:r>
              <a:rPr lang="en-US" sz="1400" dirty="0">
                <a:latin typeface="Consolas" panose="020B0609020204030204" pitchFamily="49" charset="0"/>
                <a:cs typeface="Consolas" panose="020B0609020204030204" pitchFamily="49" charset="0"/>
              </a:rPr>
              <a:t>	[{“country”: “Germany”, “city”: “Bonn”, 	revenue”: 200 } ], “headquarter”: “Italy”, 	“exports”: [ { “city”; “Berlin” },{ “dealers”: 	[{“name”: “Hans”}] }, {city”: ”Athens” }]</a:t>
            </a:r>
          </a:p>
          <a:p>
            <a:r>
              <a:rPr lang="en-US" sz="1400" dirty="0">
                <a:latin typeface="Consolas" panose="020B0609020204030204" pitchFamily="49" charset="0"/>
                <a:cs typeface="Consolas" panose="020B0609020204030204" pitchFamily="49" charset="0"/>
              </a:rPr>
              <a:t>}</a:t>
            </a:r>
            <a:r>
              <a:rPr lang="en-US" sz="1400" b="1" dirty="0">
                <a:solidFill>
                  <a:srgbClr val="FFC000"/>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 </a:t>
            </a:r>
          </a:p>
        </p:txBody>
      </p:sp>
      <p:grpSp>
        <p:nvGrpSpPr>
          <p:cNvPr id="104" name="Group 103"/>
          <p:cNvGrpSpPr/>
          <p:nvPr/>
        </p:nvGrpSpPr>
        <p:grpSpPr>
          <a:xfrm>
            <a:off x="6317440" y="2517717"/>
            <a:ext cx="5137459" cy="1827691"/>
            <a:chOff x="6764121" y="2558638"/>
            <a:chExt cx="5137459" cy="1862401"/>
          </a:xfrm>
        </p:grpSpPr>
        <p:sp>
          <p:nvSpPr>
            <p:cNvPr id="105" name="Rectangle 104"/>
            <p:cNvSpPr/>
            <p:nvPr/>
          </p:nvSpPr>
          <p:spPr bwMode="auto">
            <a:xfrm>
              <a:off x="6764121" y="2929174"/>
              <a:ext cx="192857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Locations</a:t>
              </a:r>
            </a:p>
          </p:txBody>
        </p:sp>
        <p:sp>
          <p:nvSpPr>
            <p:cNvPr id="106" name="Rectangle 105"/>
            <p:cNvSpPr/>
            <p:nvPr/>
          </p:nvSpPr>
          <p:spPr bwMode="auto">
            <a:xfrm>
              <a:off x="8763813" y="2929174"/>
              <a:ext cx="128016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Headquarter</a:t>
              </a:r>
            </a:p>
          </p:txBody>
        </p:sp>
        <p:sp>
          <p:nvSpPr>
            <p:cNvPr id="107" name="Rectangle 106"/>
            <p:cNvSpPr/>
            <p:nvPr/>
          </p:nvSpPr>
          <p:spPr bwMode="auto">
            <a:xfrm>
              <a:off x="10123426" y="2929174"/>
              <a:ext cx="177815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Exports</a:t>
              </a:r>
            </a:p>
          </p:txBody>
        </p:sp>
        <p:sp>
          <p:nvSpPr>
            <p:cNvPr id="108" name="Rectangle 107"/>
            <p:cNvSpPr/>
            <p:nvPr/>
          </p:nvSpPr>
          <p:spPr bwMode="auto">
            <a:xfrm>
              <a:off x="10123426" y="3553602"/>
              <a:ext cx="38022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09" name="Rectangle 108"/>
            <p:cNvSpPr/>
            <p:nvPr/>
          </p:nvSpPr>
          <p:spPr bwMode="auto">
            <a:xfrm>
              <a:off x="11298076" y="3553602"/>
              <a:ext cx="60350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10" name="Rectangle 109"/>
            <p:cNvSpPr/>
            <p:nvPr/>
          </p:nvSpPr>
          <p:spPr bwMode="auto">
            <a:xfrm>
              <a:off x="10588110" y="3553602"/>
              <a:ext cx="63472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Dealers</a:t>
              </a:r>
            </a:p>
          </p:txBody>
        </p:sp>
        <p:sp>
          <p:nvSpPr>
            <p:cNvPr id="111" name="Rectangle 110"/>
            <p:cNvSpPr/>
            <p:nvPr/>
          </p:nvSpPr>
          <p:spPr bwMode="auto">
            <a:xfrm>
              <a:off x="6764121" y="3868801"/>
              <a:ext cx="722033"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Germany</a:t>
              </a:r>
            </a:p>
          </p:txBody>
        </p:sp>
        <p:sp>
          <p:nvSpPr>
            <p:cNvPr id="112" name="Rectangle 111"/>
            <p:cNvSpPr/>
            <p:nvPr/>
          </p:nvSpPr>
          <p:spPr bwMode="auto">
            <a:xfrm>
              <a:off x="7564360" y="3868801"/>
              <a:ext cx="49798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Bonn</a:t>
              </a:r>
            </a:p>
          </p:txBody>
        </p:sp>
        <p:sp>
          <p:nvSpPr>
            <p:cNvPr id="113" name="Rectangle 112"/>
            <p:cNvSpPr/>
            <p:nvPr/>
          </p:nvSpPr>
          <p:spPr bwMode="auto">
            <a:xfrm>
              <a:off x="8137561" y="3868801"/>
              <a:ext cx="55513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200</a:t>
              </a:r>
            </a:p>
          </p:txBody>
        </p:sp>
        <p:sp>
          <p:nvSpPr>
            <p:cNvPr id="114" name="Rectangle 113"/>
            <p:cNvSpPr/>
            <p:nvPr/>
          </p:nvSpPr>
          <p:spPr bwMode="auto">
            <a:xfrm>
              <a:off x="10123426" y="3868801"/>
              <a:ext cx="43887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Berlin</a:t>
              </a:r>
            </a:p>
          </p:txBody>
        </p:sp>
        <p:sp>
          <p:nvSpPr>
            <p:cNvPr id="115" name="Rectangle 114"/>
            <p:cNvSpPr/>
            <p:nvPr/>
          </p:nvSpPr>
          <p:spPr bwMode="auto">
            <a:xfrm>
              <a:off x="10636926" y="3868801"/>
              <a:ext cx="58590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Name</a:t>
              </a:r>
            </a:p>
          </p:txBody>
        </p:sp>
        <p:sp>
          <p:nvSpPr>
            <p:cNvPr id="116" name="Rectangle 115"/>
            <p:cNvSpPr/>
            <p:nvPr/>
          </p:nvSpPr>
          <p:spPr bwMode="auto">
            <a:xfrm>
              <a:off x="11298076" y="3868801"/>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Athens</a:t>
              </a:r>
            </a:p>
          </p:txBody>
        </p:sp>
        <p:sp>
          <p:nvSpPr>
            <p:cNvPr id="117" name="Rectangle 116"/>
            <p:cNvSpPr/>
            <p:nvPr/>
          </p:nvSpPr>
          <p:spPr bwMode="auto">
            <a:xfrm>
              <a:off x="6764121" y="3244379"/>
              <a:ext cx="1927621"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118" name="Rectangle 117"/>
            <p:cNvSpPr/>
            <p:nvPr/>
          </p:nvSpPr>
          <p:spPr bwMode="auto">
            <a:xfrm>
              <a:off x="8764027" y="3244379"/>
              <a:ext cx="127994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Italy</a:t>
              </a:r>
            </a:p>
          </p:txBody>
        </p:sp>
        <p:sp>
          <p:nvSpPr>
            <p:cNvPr id="119" name="Rectangle 118"/>
            <p:cNvSpPr/>
            <p:nvPr/>
          </p:nvSpPr>
          <p:spPr bwMode="auto">
            <a:xfrm>
              <a:off x="10123427" y="3244379"/>
              <a:ext cx="1102449"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120" name="Rectangle 119"/>
            <p:cNvSpPr/>
            <p:nvPr/>
          </p:nvSpPr>
          <p:spPr bwMode="auto">
            <a:xfrm>
              <a:off x="11298076" y="3244379"/>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cxnSp>
          <p:nvCxnSpPr>
            <p:cNvPr id="121" name="Elbow Connector 120"/>
            <p:cNvCxnSpPr>
              <a:endCxn id="105" idx="0"/>
            </p:cNvCxnSpPr>
            <p:nvPr/>
          </p:nvCxnSpPr>
          <p:spPr>
            <a:xfrm rot="10800000" flipV="1">
              <a:off x="7728409" y="2842848"/>
              <a:ext cx="1675487" cy="86326"/>
            </a:xfrm>
            <a:prstGeom prst="bentConnector2">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126" idx="2"/>
              <a:endCxn id="106" idx="0"/>
            </p:cNvCxnSpPr>
            <p:nvPr/>
          </p:nvCxnSpPr>
          <p:spPr>
            <a:xfrm>
              <a:off x="9403893" y="2783544"/>
              <a:ext cx="0" cy="145630"/>
            </a:xfrm>
            <a:prstGeom prst="straightConnector1">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H="1">
              <a:off x="9404000"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H="1">
              <a:off x="10674651"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H="1">
              <a:off x="11599828"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126" name="Rectangle 125"/>
            <p:cNvSpPr/>
            <p:nvPr/>
          </p:nvSpPr>
          <p:spPr bwMode="auto">
            <a:xfrm>
              <a:off x="9250049" y="2558638"/>
              <a:ext cx="307688" cy="224906"/>
            </a:xfrm>
            <a:prstGeom prst="rect">
              <a:avLst/>
            </a:prstGeom>
            <a:solidFill>
              <a:srgbClr val="9D9D9D"/>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ea typeface="Segoe UI" pitchFamily="34" charset="0"/>
                <a:cs typeface="Segoe UI" pitchFamily="34" charset="0"/>
              </a:endParaRPr>
            </a:p>
          </p:txBody>
        </p:sp>
        <p:sp>
          <p:nvSpPr>
            <p:cNvPr id="127" name="Rectangle 126"/>
            <p:cNvSpPr/>
            <p:nvPr/>
          </p:nvSpPr>
          <p:spPr bwMode="auto">
            <a:xfrm>
              <a:off x="10123425" y="4196133"/>
              <a:ext cx="177815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Hans</a:t>
              </a:r>
            </a:p>
          </p:txBody>
        </p:sp>
        <p:cxnSp>
          <p:nvCxnSpPr>
            <p:cNvPr id="128" name="Straight Arrow Connector 127"/>
            <p:cNvCxnSpPr/>
            <p:nvPr/>
          </p:nvCxnSpPr>
          <p:spPr>
            <a:xfrm flipH="1">
              <a:off x="7728408"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flipH="1">
              <a:off x="7727931"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H="1">
              <a:off x="7813352"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H="1">
              <a:off x="8415128"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H="1">
              <a:off x="7125137"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H="1">
              <a:off x="10919704"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H="1">
              <a:off x="11599827"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H="1">
              <a:off x="10905826"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H="1">
              <a:off x="11599828"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flipH="1">
              <a:off x="10342862"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H="1">
              <a:off x="11012501" y="4102005"/>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flipH="1">
              <a:off x="7100485"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flipH="1">
              <a:off x="8427306"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141" name="Rectangle 140"/>
            <p:cNvSpPr/>
            <p:nvPr/>
          </p:nvSpPr>
          <p:spPr bwMode="auto">
            <a:xfrm>
              <a:off x="6764121" y="3553602"/>
              <a:ext cx="672728"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Country</a:t>
              </a:r>
            </a:p>
          </p:txBody>
        </p:sp>
        <p:sp>
          <p:nvSpPr>
            <p:cNvPr id="142" name="Rectangle 141"/>
            <p:cNvSpPr/>
            <p:nvPr/>
          </p:nvSpPr>
          <p:spPr bwMode="auto">
            <a:xfrm>
              <a:off x="7522498" y="3553602"/>
              <a:ext cx="414579"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43" name="Rectangle 142"/>
            <p:cNvSpPr/>
            <p:nvPr/>
          </p:nvSpPr>
          <p:spPr bwMode="auto">
            <a:xfrm>
              <a:off x="8019967" y="3553602"/>
              <a:ext cx="672728"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Revenue</a:t>
              </a:r>
            </a:p>
          </p:txBody>
        </p:sp>
        <p:cxnSp>
          <p:nvCxnSpPr>
            <p:cNvPr id="144" name="Straight Arrow Connector 143"/>
            <p:cNvCxnSpPr/>
            <p:nvPr/>
          </p:nvCxnSpPr>
          <p:spPr>
            <a:xfrm flipH="1">
              <a:off x="10313539"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45" name="Elbow Connector 144"/>
            <p:cNvCxnSpPr>
              <a:endCxn id="107" idx="0"/>
            </p:cNvCxnSpPr>
            <p:nvPr/>
          </p:nvCxnSpPr>
          <p:spPr>
            <a:xfrm>
              <a:off x="9403251" y="2842848"/>
              <a:ext cx="1609252" cy="86326"/>
            </a:xfrm>
            <a:prstGeom prst="bentConnector2">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621486" y="2516793"/>
            <a:ext cx="5147668" cy="1828615"/>
            <a:chOff x="897026" y="2560793"/>
            <a:chExt cx="5147668" cy="1828615"/>
          </a:xfrm>
        </p:grpSpPr>
        <p:sp>
          <p:nvSpPr>
            <p:cNvPr id="147" name="Rectangle 146"/>
            <p:cNvSpPr/>
            <p:nvPr/>
          </p:nvSpPr>
          <p:spPr bwMode="auto">
            <a:xfrm>
              <a:off x="897026" y="2995882"/>
              <a:ext cx="2420205"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Locations</a:t>
              </a:r>
            </a:p>
          </p:txBody>
        </p:sp>
        <p:sp>
          <p:nvSpPr>
            <p:cNvPr id="148" name="Rectangle 147"/>
            <p:cNvSpPr/>
            <p:nvPr/>
          </p:nvSpPr>
          <p:spPr bwMode="auto">
            <a:xfrm>
              <a:off x="3409341" y="2995882"/>
              <a:ext cx="99577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Headquarter</a:t>
              </a:r>
            </a:p>
          </p:txBody>
        </p:sp>
        <p:sp>
          <p:nvSpPr>
            <p:cNvPr id="149" name="Rectangle 148"/>
            <p:cNvSpPr/>
            <p:nvPr/>
          </p:nvSpPr>
          <p:spPr bwMode="auto">
            <a:xfrm>
              <a:off x="3409341" y="3381094"/>
              <a:ext cx="99044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Belgium</a:t>
              </a:r>
            </a:p>
          </p:txBody>
        </p:sp>
        <p:grpSp>
          <p:nvGrpSpPr>
            <p:cNvPr id="150" name="Group 149"/>
            <p:cNvGrpSpPr/>
            <p:nvPr/>
          </p:nvGrpSpPr>
          <p:grpSpPr>
            <a:xfrm>
              <a:off x="897027" y="3772798"/>
              <a:ext cx="2418196" cy="224906"/>
              <a:chOff x="1006172" y="3761368"/>
              <a:chExt cx="2225020" cy="224906"/>
            </a:xfrm>
          </p:grpSpPr>
          <p:sp>
            <p:nvSpPr>
              <p:cNvPr id="188" name="Rectangle 187"/>
              <p:cNvSpPr/>
              <p:nvPr/>
            </p:nvSpPr>
            <p:spPr bwMode="auto">
              <a:xfrm>
                <a:off x="1006172" y="3761368"/>
                <a:ext cx="616986"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Country</a:t>
                </a:r>
              </a:p>
            </p:txBody>
          </p:sp>
          <p:sp>
            <p:nvSpPr>
              <p:cNvPr id="189" name="Rectangle 188"/>
              <p:cNvSpPr/>
              <p:nvPr/>
            </p:nvSpPr>
            <p:spPr bwMode="auto">
              <a:xfrm>
                <a:off x="1701710" y="3761368"/>
                <a:ext cx="38022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90" name="Rectangle 189"/>
              <p:cNvSpPr/>
              <p:nvPr/>
            </p:nvSpPr>
            <p:spPr bwMode="auto">
              <a:xfrm>
                <a:off x="2157958" y="3761368"/>
                <a:ext cx="616986"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Country</a:t>
                </a:r>
              </a:p>
            </p:txBody>
          </p:sp>
          <p:sp>
            <p:nvSpPr>
              <p:cNvPr id="191" name="Rectangle 190"/>
              <p:cNvSpPr/>
              <p:nvPr/>
            </p:nvSpPr>
            <p:spPr bwMode="auto">
              <a:xfrm>
                <a:off x="2850965" y="3761368"/>
                <a:ext cx="380227"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City</a:t>
                </a:r>
              </a:p>
            </p:txBody>
          </p:sp>
        </p:grpSp>
        <p:grpSp>
          <p:nvGrpSpPr>
            <p:cNvPr id="151" name="Group 150"/>
            <p:cNvGrpSpPr/>
            <p:nvPr/>
          </p:nvGrpSpPr>
          <p:grpSpPr>
            <a:xfrm>
              <a:off x="903163" y="4164502"/>
              <a:ext cx="2412108" cy="224906"/>
              <a:chOff x="903163" y="4153072"/>
              <a:chExt cx="2431038" cy="224906"/>
            </a:xfrm>
          </p:grpSpPr>
          <p:sp>
            <p:nvSpPr>
              <p:cNvPr id="184" name="Rectangle 183"/>
              <p:cNvSpPr/>
              <p:nvPr/>
            </p:nvSpPr>
            <p:spPr bwMode="auto">
              <a:xfrm>
                <a:off x="903163" y="4153072"/>
                <a:ext cx="722033"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Germany</a:t>
                </a:r>
              </a:p>
            </p:txBody>
          </p:sp>
          <p:sp>
            <p:nvSpPr>
              <p:cNvPr id="185" name="Rectangle 184"/>
              <p:cNvSpPr/>
              <p:nvPr/>
            </p:nvSpPr>
            <p:spPr bwMode="auto">
              <a:xfrm>
                <a:off x="1703352" y="4153072"/>
                <a:ext cx="49798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Berlin</a:t>
                </a:r>
              </a:p>
            </p:txBody>
          </p:sp>
          <p:sp>
            <p:nvSpPr>
              <p:cNvPr id="186" name="Rectangle 185"/>
              <p:cNvSpPr/>
              <p:nvPr/>
            </p:nvSpPr>
            <p:spPr bwMode="auto">
              <a:xfrm>
                <a:off x="2279492" y="4153072"/>
                <a:ext cx="555134"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France</a:t>
                </a:r>
              </a:p>
            </p:txBody>
          </p:sp>
          <p:sp>
            <p:nvSpPr>
              <p:cNvPr id="187" name="Rectangle 186"/>
              <p:cNvSpPr/>
              <p:nvPr/>
            </p:nvSpPr>
            <p:spPr bwMode="auto">
              <a:xfrm>
                <a:off x="2912782" y="4153072"/>
                <a:ext cx="421419"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Paris</a:t>
                </a:r>
              </a:p>
            </p:txBody>
          </p:sp>
        </p:grpSp>
        <p:grpSp>
          <p:nvGrpSpPr>
            <p:cNvPr id="152" name="Group 151"/>
            <p:cNvGrpSpPr/>
            <p:nvPr/>
          </p:nvGrpSpPr>
          <p:grpSpPr>
            <a:xfrm>
              <a:off x="4492951" y="2995882"/>
              <a:ext cx="1551743" cy="1393526"/>
              <a:chOff x="4492952" y="2995882"/>
              <a:chExt cx="1280160" cy="1393526"/>
            </a:xfrm>
          </p:grpSpPr>
          <p:sp>
            <p:nvSpPr>
              <p:cNvPr id="177" name="Rectangle 176"/>
              <p:cNvSpPr/>
              <p:nvPr/>
            </p:nvSpPr>
            <p:spPr bwMode="auto">
              <a:xfrm>
                <a:off x="4492952" y="2995882"/>
                <a:ext cx="128016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Exports</a:t>
                </a:r>
              </a:p>
            </p:txBody>
          </p:sp>
          <p:sp>
            <p:nvSpPr>
              <p:cNvPr id="178" name="Rectangle 177"/>
              <p:cNvSpPr/>
              <p:nvPr/>
            </p:nvSpPr>
            <p:spPr bwMode="auto">
              <a:xfrm>
                <a:off x="5172017" y="3772798"/>
                <a:ext cx="601095"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79" name="Rectangle 178"/>
              <p:cNvSpPr/>
              <p:nvPr/>
            </p:nvSpPr>
            <p:spPr bwMode="auto">
              <a:xfrm>
                <a:off x="4492952" y="3772798"/>
                <a:ext cx="60840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80" name="Rectangle 179"/>
              <p:cNvSpPr/>
              <p:nvPr/>
            </p:nvSpPr>
            <p:spPr bwMode="auto">
              <a:xfrm>
                <a:off x="4492952" y="4164502"/>
                <a:ext cx="61458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Moscow</a:t>
                </a:r>
              </a:p>
            </p:txBody>
          </p:sp>
          <p:sp>
            <p:nvSpPr>
              <p:cNvPr id="181" name="Rectangle 180"/>
              <p:cNvSpPr/>
              <p:nvPr/>
            </p:nvSpPr>
            <p:spPr bwMode="auto">
              <a:xfrm>
                <a:off x="5169608" y="4164502"/>
                <a:ext cx="60350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Athens</a:t>
                </a:r>
              </a:p>
            </p:txBody>
          </p:sp>
          <p:sp>
            <p:nvSpPr>
              <p:cNvPr id="182" name="Rectangle 181"/>
              <p:cNvSpPr/>
              <p:nvPr/>
            </p:nvSpPr>
            <p:spPr bwMode="auto">
              <a:xfrm>
                <a:off x="4493904" y="3381094"/>
                <a:ext cx="61363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183" name="Rectangle 182"/>
              <p:cNvSpPr/>
              <p:nvPr/>
            </p:nvSpPr>
            <p:spPr bwMode="auto">
              <a:xfrm>
                <a:off x="5169608" y="3381094"/>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grpSp>
        <p:cxnSp>
          <p:nvCxnSpPr>
            <p:cNvPr id="153" name="Elbow Connector 152"/>
            <p:cNvCxnSpPr>
              <a:endCxn id="147" idx="0"/>
            </p:cNvCxnSpPr>
            <p:nvPr/>
          </p:nvCxnSpPr>
          <p:spPr>
            <a:xfrm rot="10800000" flipV="1">
              <a:off x="2107129" y="2857418"/>
              <a:ext cx="1800094" cy="138463"/>
            </a:xfrm>
            <a:prstGeom prst="bentConnector2">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4" name="Elbow Connector 153"/>
            <p:cNvCxnSpPr>
              <a:endCxn id="177" idx="0"/>
            </p:cNvCxnSpPr>
            <p:nvPr/>
          </p:nvCxnSpPr>
          <p:spPr>
            <a:xfrm>
              <a:off x="3907223" y="2857419"/>
              <a:ext cx="1361600" cy="138463"/>
            </a:xfrm>
            <a:prstGeom prst="bentConnector2">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a:off x="3907864" y="2785699"/>
              <a:ext cx="0" cy="206026"/>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3907225"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flipH="1">
              <a:off x="4862203"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flipH="1">
              <a:off x="5674016"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flipH="1">
              <a:off x="4862203"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flipH="1">
              <a:off x="5674016"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flipH="1">
              <a:off x="4862203" y="4000628"/>
              <a:ext cx="1" cy="16376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flipH="1">
              <a:off x="5674016" y="4000628"/>
              <a:ext cx="1" cy="16376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flipH="1">
              <a:off x="1473630"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p:nvPr/>
          </p:nvCxnSpPr>
          <p:spPr>
            <a:xfrm flipH="1">
              <a:off x="2731911"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H="1">
              <a:off x="1874894"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H="1">
              <a:off x="2503377"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a:off x="1264179"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flipH="1">
              <a:off x="1952344"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flipH="1">
              <a:off x="2557059"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flipH="1">
              <a:off x="3123491"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71" name="Rectangle 170"/>
            <p:cNvSpPr/>
            <p:nvPr/>
          </p:nvSpPr>
          <p:spPr bwMode="auto">
            <a:xfrm>
              <a:off x="3753381" y="2560793"/>
              <a:ext cx="307688" cy="224906"/>
            </a:xfrm>
            <a:prstGeom prst="rect">
              <a:avLst/>
            </a:prstGeom>
            <a:solidFill>
              <a:schemeClr val="bg2">
                <a:lumMod val="75000"/>
              </a:schemeClr>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ea typeface="Segoe UI" pitchFamily="34" charset="0"/>
                <a:cs typeface="Segoe UI" pitchFamily="34" charset="0"/>
              </a:endParaRPr>
            </a:p>
          </p:txBody>
        </p:sp>
        <p:grpSp>
          <p:nvGrpSpPr>
            <p:cNvPr id="172" name="Group 171"/>
            <p:cNvGrpSpPr/>
            <p:nvPr/>
          </p:nvGrpSpPr>
          <p:grpSpPr>
            <a:xfrm>
              <a:off x="897026" y="3381094"/>
              <a:ext cx="2418197" cy="224906"/>
              <a:chOff x="897027" y="3369664"/>
              <a:chExt cx="2129880" cy="224906"/>
            </a:xfrm>
          </p:grpSpPr>
          <p:sp>
            <p:nvSpPr>
              <p:cNvPr id="175" name="Rectangle 174"/>
              <p:cNvSpPr/>
              <p:nvPr/>
            </p:nvSpPr>
            <p:spPr bwMode="auto">
              <a:xfrm>
                <a:off x="897027" y="3369664"/>
                <a:ext cx="102641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176" name="Rectangle 175"/>
              <p:cNvSpPr/>
              <p:nvPr/>
            </p:nvSpPr>
            <p:spPr bwMode="auto">
              <a:xfrm>
                <a:off x="2002779" y="3369664"/>
                <a:ext cx="1024128"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grpSp>
        <p:cxnSp>
          <p:nvCxnSpPr>
            <p:cNvPr id="173" name="Straight Arrow Connector 172"/>
            <p:cNvCxnSpPr/>
            <p:nvPr/>
          </p:nvCxnSpPr>
          <p:spPr>
            <a:xfrm flipH="1">
              <a:off x="3120251"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p:nvPr/>
          </p:nvCxnSpPr>
          <p:spPr>
            <a:xfrm flipH="1">
              <a:off x="1254707"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279671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1" cy="914544"/>
          </a:xfrm>
        </p:spPr>
        <p:txBody>
          <a:bodyPr/>
          <a:lstStyle/>
          <a:p>
            <a:r>
              <a:rPr lang="en-US" dirty="0"/>
              <a:t>Querying Array with Predicates</a:t>
            </a:r>
          </a:p>
        </p:txBody>
      </p:sp>
      <p:graphicFrame>
        <p:nvGraphicFramePr>
          <p:cNvPr id="6" name="Table 5"/>
          <p:cNvGraphicFramePr>
            <a:graphicFrameLocks noGrp="1"/>
          </p:cNvGraphicFramePr>
          <p:nvPr>
            <p:extLst/>
          </p:nvPr>
        </p:nvGraphicFramePr>
        <p:xfrm>
          <a:off x="212034" y="4538886"/>
          <a:ext cx="11754678" cy="1920240"/>
        </p:xfrm>
        <a:graphic>
          <a:graphicData uri="http://schemas.openxmlformats.org/drawingml/2006/table">
            <a:tbl>
              <a:tblPr firstRow="1" firstCol="1" bandRow="1">
                <a:tableStyleId>{5C22544A-7EE6-4342-B048-85BDC9FD1C3A}</a:tableStyleId>
              </a:tblPr>
              <a:tblGrid>
                <a:gridCol w="1487674">
                  <a:extLst>
                    <a:ext uri="{9D8B030D-6E8A-4147-A177-3AD203B41FA5}">
                      <a16:colId xmlns:a16="http://schemas.microsoft.com/office/drawing/2014/main" xmlns="" val="20000"/>
                    </a:ext>
                  </a:extLst>
                </a:gridCol>
                <a:gridCol w="10267004">
                  <a:extLst>
                    <a:ext uri="{9D8B030D-6E8A-4147-A177-3AD203B41FA5}">
                      <a16:colId xmlns:a16="http://schemas.microsoft.com/office/drawing/2014/main" xmlns="" val="20001"/>
                    </a:ext>
                  </a:extLst>
                </a:gridCol>
              </a:tblGrid>
              <a:tr h="731520">
                <a:tc>
                  <a:txBody>
                    <a:bodyPr/>
                    <a:lstStyle/>
                    <a:p>
                      <a:pPr marL="0" marR="0">
                        <a:lnSpc>
                          <a:spcPct val="150000"/>
                        </a:lnSpc>
                        <a:spcBef>
                          <a:spcPts val="600"/>
                        </a:spcBef>
                        <a:spcAft>
                          <a:spcPts val="0"/>
                        </a:spcAft>
                      </a:pPr>
                      <a:r>
                        <a:rPr lang="en-US" sz="1800" i="0" dirty="0">
                          <a:solidFill>
                            <a:schemeClr val="bg1"/>
                          </a:solidFill>
                          <a:effectLst/>
                          <a:latin typeface="+mj-lt"/>
                        </a:rPr>
                        <a:t>SQL</a:t>
                      </a:r>
                      <a:endParaRPr lang="en-US" sz="1800" i="0" dirty="0">
                        <a:solidFill>
                          <a:schemeClr val="bg1"/>
                        </a:solidFill>
                        <a:effectLst/>
                        <a:latin typeface="+mj-lt"/>
                        <a:ea typeface="Times New Roman" panose="02020603050405020304" pitchFamily="18" charset="0"/>
                        <a:cs typeface="Times New Roman" panose="02020603050405020304" pitchFamily="18" charset="0"/>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spcBef>
                          <a:spcPts val="0"/>
                        </a:spcBef>
                        <a:spcAft>
                          <a:spcPts val="0"/>
                        </a:spcAft>
                      </a:pPr>
                      <a:r>
                        <a:rPr lang="en-US" sz="1200" b="0" dirty="0">
                          <a:solidFill>
                            <a:schemeClr val="tx1"/>
                          </a:solidFill>
                          <a:effectLst/>
                          <a:latin typeface="Consolas" panose="020B0609020204030204" pitchFamily="49" charset="0"/>
                          <a:cs typeface="Consolas" panose="020B0609020204030204" pitchFamily="49" charset="0"/>
                        </a:rPr>
                        <a:t>SELECT </a:t>
                      </a:r>
                      <a:r>
                        <a:rPr lang="en-US" sz="1200" b="0" dirty="0" err="1">
                          <a:solidFill>
                            <a:schemeClr val="tx1"/>
                          </a:solidFill>
                          <a:effectLst/>
                          <a:latin typeface="Consolas" panose="020B0609020204030204" pitchFamily="49" charset="0"/>
                          <a:cs typeface="Consolas" panose="020B0609020204030204" pitchFamily="49" charset="0"/>
                        </a:rPr>
                        <a:t>location.country</a:t>
                      </a:r>
                      <a:r>
                        <a:rPr lang="en-US" sz="1200" b="0" dirty="0">
                          <a:solidFill>
                            <a:schemeClr val="tx1"/>
                          </a:solidFill>
                          <a:effectLst/>
                          <a:latin typeface="Consolas" panose="020B0609020204030204" pitchFamily="49" charset="0"/>
                          <a:cs typeface="Consolas" panose="020B0609020204030204" pitchFamily="49" charset="0"/>
                        </a:rPr>
                        <a:t> FROM location IN </a:t>
                      </a:r>
                      <a:r>
                        <a:rPr lang="en-US" sz="1200" b="0" dirty="0" err="1">
                          <a:solidFill>
                            <a:schemeClr val="tx1"/>
                          </a:solidFill>
                          <a:effectLst/>
                          <a:latin typeface="Consolas" panose="020B0609020204030204" pitchFamily="49" charset="0"/>
                          <a:cs typeface="Consolas" panose="020B0609020204030204" pitchFamily="49" charset="0"/>
                        </a:rPr>
                        <a:t>company.locations</a:t>
                      </a:r>
                      <a:r>
                        <a:rPr lang="en-US" sz="1200" b="0" dirty="0">
                          <a:solidFill>
                            <a:schemeClr val="tx1"/>
                          </a:solidFill>
                          <a:effectLst/>
                          <a:latin typeface="Consolas" panose="020B0609020204030204" pitchFamily="49" charset="0"/>
                          <a:cs typeface="Consolas" panose="020B0609020204030204" pitchFamily="49" charset="0"/>
                        </a:rPr>
                        <a:t> </a:t>
                      </a:r>
                    </a:p>
                    <a:p>
                      <a:pPr marL="0" marR="0">
                        <a:spcBef>
                          <a:spcPts val="0"/>
                        </a:spcBef>
                        <a:spcAft>
                          <a:spcPts val="0"/>
                        </a:spcAft>
                      </a:pPr>
                      <a:r>
                        <a:rPr lang="en-US" sz="1200" b="0" dirty="0">
                          <a:solidFill>
                            <a:schemeClr val="tx1"/>
                          </a:solidFill>
                          <a:effectLst/>
                          <a:latin typeface="Consolas" panose="020B0609020204030204" pitchFamily="49" charset="0"/>
                          <a:cs typeface="Consolas" panose="020B0609020204030204" pitchFamily="49" charset="0"/>
                        </a:rPr>
                        <a:t>WHERE </a:t>
                      </a:r>
                      <a:r>
                        <a:rPr lang="en-US" sz="1200" b="0" dirty="0" err="1">
                          <a:solidFill>
                            <a:schemeClr val="tx1"/>
                          </a:solidFill>
                          <a:effectLst/>
                          <a:latin typeface="Consolas" panose="020B0609020204030204" pitchFamily="49" charset="0"/>
                          <a:cs typeface="Consolas" panose="020B0609020204030204" pitchFamily="49" charset="0"/>
                        </a:rPr>
                        <a:t>location.city</a:t>
                      </a:r>
                      <a:r>
                        <a:rPr lang="en-US" sz="1200" b="0" dirty="0">
                          <a:solidFill>
                            <a:schemeClr val="tx1"/>
                          </a:solidFill>
                          <a:effectLst/>
                          <a:latin typeface="Consolas" panose="020B0609020204030204" pitchFamily="49" charset="0"/>
                          <a:cs typeface="Consolas" panose="020B0609020204030204" pitchFamily="49" charset="0"/>
                        </a:rPr>
                        <a:t> = 'Berlin'</a:t>
                      </a:r>
                      <a:endParaRPr lang="en-US" sz="1200" b="0" dirty="0">
                        <a:solidFill>
                          <a:schemeClr val="tx1"/>
                        </a:solidFill>
                        <a:effectLst/>
                        <a:latin typeface="Consolas" panose="020B0609020204030204" pitchFamily="49" charset="0"/>
                        <a:ea typeface="Times New Roman" panose="02020603050405020304" pitchFamily="18" charset="0"/>
                        <a:cs typeface="Consolas" panose="020B0609020204030204" pitchFamily="49" charset="0"/>
                      </a:endParaRPr>
                    </a:p>
                  </a:txBody>
                  <a:tcPr marL="182880" marR="182880"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xmlns="" val="10000"/>
                  </a:ext>
                </a:extLst>
              </a:tr>
              <a:tr h="1188720">
                <a:tc>
                  <a:txBody>
                    <a:bodyPr/>
                    <a:lstStyle/>
                    <a:p>
                      <a:pPr marL="0" marR="0">
                        <a:lnSpc>
                          <a:spcPct val="150000"/>
                        </a:lnSpc>
                        <a:spcBef>
                          <a:spcPts val="0"/>
                        </a:spcBef>
                        <a:spcAft>
                          <a:spcPts val="0"/>
                        </a:spcAft>
                      </a:pPr>
                      <a:r>
                        <a:rPr lang="en-US" sz="1800" i="0" dirty="0">
                          <a:solidFill>
                            <a:schemeClr val="bg1"/>
                          </a:solidFill>
                          <a:effectLst/>
                          <a:latin typeface="+mj-lt"/>
                        </a:rPr>
                        <a:t>Results</a:t>
                      </a:r>
                      <a:endParaRPr lang="en-US" sz="1800" i="0" dirty="0">
                        <a:solidFill>
                          <a:schemeClr val="bg1"/>
                        </a:solidFill>
                        <a:effectLst/>
                        <a:latin typeface="+mj-lt"/>
                        <a:ea typeface="Times New Roman" panose="02020603050405020304" pitchFamily="18" charset="0"/>
                        <a:cs typeface="Times New Roman" panose="02020603050405020304" pitchFamily="18" charset="0"/>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a:t>
                      </a:r>
                    </a:p>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   {"country": "Germany"}</a:t>
                      </a:r>
                    </a:p>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a:t>
                      </a:r>
                    </a:p>
                  </a:txBody>
                  <a:tcPr marL="182880" marR="182880"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xmlns="" val="10001"/>
                  </a:ext>
                </a:extLst>
              </a:tr>
            </a:tbl>
          </a:graphicData>
        </a:graphic>
      </p:graphicFrame>
      <p:sp>
        <p:nvSpPr>
          <p:cNvPr id="99" name="TextBox 98"/>
          <p:cNvSpPr txBox="1"/>
          <p:nvPr/>
        </p:nvSpPr>
        <p:spPr>
          <a:xfrm>
            <a:off x="269240" y="1176119"/>
            <a:ext cx="5852160" cy="1588127"/>
          </a:xfrm>
          <a:prstGeom prst="rect">
            <a:avLst/>
          </a:prstGeom>
          <a:noFill/>
        </p:spPr>
        <p:txBody>
          <a:bodyPr wrap="square" lIns="182880" tIns="146304" rIns="182880" bIns="146304" rtlCol="0">
            <a:spAutoFit/>
          </a:bodyPr>
          <a:lstStyle/>
          <a:p>
            <a:r>
              <a:rPr lang="en-US" sz="1400" b="1" dirty="0" err="1">
                <a:solidFill>
                  <a:srgbClr val="FFC000"/>
                </a:solidFill>
                <a:latin typeface="Consolas" panose="020B0609020204030204" pitchFamily="49" charset="0"/>
                <a:cs typeface="Consolas" panose="020B0609020204030204" pitchFamily="49" charset="0"/>
              </a:rPr>
              <a:t>Var</a:t>
            </a:r>
            <a:r>
              <a:rPr lang="en-US" sz="1400" b="1" dirty="0">
                <a:solidFill>
                  <a:srgbClr val="FFC000"/>
                </a:solidFill>
                <a:latin typeface="Consolas" panose="020B0609020204030204" pitchFamily="49" charset="0"/>
                <a:cs typeface="Consolas" panose="020B0609020204030204" pitchFamily="49" charset="0"/>
              </a:rPr>
              <a:t> company1</a:t>
            </a:r>
            <a:r>
              <a:rPr lang="en-US" sz="1400" dirty="0">
                <a:latin typeface="Consolas" panose="020B0609020204030204" pitchFamily="49" charset="0"/>
                <a:cs typeface="Consolas" panose="020B0609020204030204" pitchFamily="49" charset="0"/>
              </a:rPr>
              <a:t>= { “locations” : [</a:t>
            </a:r>
          </a:p>
          <a:p>
            <a:r>
              <a:rPr lang="en-US" sz="1400" dirty="0">
                <a:latin typeface="Consolas" panose="020B0609020204030204" pitchFamily="49" charset="0"/>
                <a:cs typeface="Consolas" panose="020B0609020204030204" pitchFamily="49" charset="0"/>
              </a:rPr>
              <a:t>	{“country”: “Germany”, “city”: “Berlin”},</a:t>
            </a:r>
          </a:p>
          <a:p>
            <a:r>
              <a:rPr lang="en-US" sz="1400" dirty="0">
                <a:latin typeface="Consolas" panose="020B0609020204030204" pitchFamily="49" charset="0"/>
                <a:cs typeface="Consolas" panose="020B0609020204030204" pitchFamily="49" charset="0"/>
              </a:rPr>
              <a:t>	{“country”: “France”, “city”: “Paris”},</a:t>
            </a:r>
          </a:p>
          <a:p>
            <a:r>
              <a:rPr lang="en-US" sz="1400" dirty="0">
                <a:latin typeface="Consolas" panose="020B0609020204030204" pitchFamily="49" charset="0"/>
                <a:cs typeface="Consolas" panose="020B0609020204030204" pitchFamily="49" charset="0"/>
              </a:rPr>
              <a:t>	], “headquarter”: “Belgium”, “exports”: [</a:t>
            </a:r>
          </a:p>
          <a:p>
            <a:r>
              <a:rPr lang="en-US" sz="1400" dirty="0">
                <a:latin typeface="Consolas" panose="020B0609020204030204" pitchFamily="49" charset="0"/>
                <a:cs typeface="Consolas" panose="020B0609020204030204" pitchFamily="49" charset="0"/>
              </a:rPr>
              <a:t>	{ “city”; “Moscow” },{ “city: ”Athens” }]</a:t>
            </a:r>
          </a:p>
          <a:p>
            <a:r>
              <a:rPr lang="en-US" sz="1400" dirty="0">
                <a:latin typeface="Consolas" panose="020B0609020204030204" pitchFamily="49" charset="0"/>
                <a:cs typeface="Consolas" panose="020B0609020204030204" pitchFamily="49" charset="0"/>
              </a:rPr>
              <a:t>}</a:t>
            </a:r>
            <a:r>
              <a:rPr lang="en-US" sz="1400" b="1" dirty="0">
                <a:solidFill>
                  <a:srgbClr val="FFC000"/>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 </a:t>
            </a:r>
          </a:p>
        </p:txBody>
      </p:sp>
      <p:sp>
        <p:nvSpPr>
          <p:cNvPr id="100" name="TextBox 99"/>
          <p:cNvSpPr txBox="1"/>
          <p:nvPr/>
        </p:nvSpPr>
        <p:spPr>
          <a:xfrm>
            <a:off x="6121400" y="1176119"/>
            <a:ext cx="5852160" cy="1588127"/>
          </a:xfrm>
          <a:prstGeom prst="rect">
            <a:avLst/>
          </a:prstGeom>
          <a:noFill/>
        </p:spPr>
        <p:txBody>
          <a:bodyPr wrap="square" lIns="182880" tIns="146304" rIns="182880" bIns="146304" rtlCol="0">
            <a:spAutoFit/>
          </a:bodyPr>
          <a:lstStyle/>
          <a:p>
            <a:r>
              <a:rPr lang="en-US" sz="1400" b="1" dirty="0" err="1">
                <a:solidFill>
                  <a:srgbClr val="FFC000"/>
                </a:solidFill>
                <a:latin typeface="Consolas" panose="020B0609020204030204" pitchFamily="49" charset="0"/>
                <a:cs typeface="Consolas" panose="020B0609020204030204" pitchFamily="49" charset="0"/>
              </a:rPr>
              <a:t>Var</a:t>
            </a:r>
            <a:r>
              <a:rPr lang="en-US" sz="1400" b="1" dirty="0">
                <a:solidFill>
                  <a:srgbClr val="FFC000"/>
                </a:solidFill>
                <a:latin typeface="Consolas" panose="020B0609020204030204" pitchFamily="49" charset="0"/>
                <a:cs typeface="Consolas" panose="020B0609020204030204" pitchFamily="49" charset="0"/>
              </a:rPr>
              <a:t> company2</a:t>
            </a:r>
            <a:r>
              <a:rPr lang="en-US" sz="1400" dirty="0">
                <a:latin typeface="Consolas" panose="020B0609020204030204" pitchFamily="49" charset="0"/>
                <a:cs typeface="Consolas" panose="020B0609020204030204" pitchFamily="49" charset="0"/>
              </a:rPr>
              <a:t>= { “locations” : </a:t>
            </a:r>
          </a:p>
          <a:p>
            <a:r>
              <a:rPr lang="en-US" sz="1400" dirty="0">
                <a:latin typeface="Consolas" panose="020B0609020204030204" pitchFamily="49" charset="0"/>
                <a:cs typeface="Consolas" panose="020B0609020204030204" pitchFamily="49" charset="0"/>
              </a:rPr>
              <a:t>	[{“country”: “Germany”, “city”: “Bonn”, 	revenue”: 200 } ], “headquarter”: “Italy”, 	“exports”: [ { “city”; “Berlin” },{ “dealers”: 	[{“name”: “Hans”}] }, {city”: ”Athens” }]</a:t>
            </a:r>
          </a:p>
          <a:p>
            <a:r>
              <a:rPr lang="en-US" sz="1400" dirty="0">
                <a:latin typeface="Consolas" panose="020B0609020204030204" pitchFamily="49" charset="0"/>
                <a:cs typeface="Consolas" panose="020B0609020204030204" pitchFamily="49" charset="0"/>
              </a:rPr>
              <a:t>}</a:t>
            </a:r>
            <a:r>
              <a:rPr lang="en-US" sz="1400" b="1" dirty="0">
                <a:solidFill>
                  <a:srgbClr val="FFC000"/>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 </a:t>
            </a:r>
          </a:p>
        </p:txBody>
      </p:sp>
      <p:grpSp>
        <p:nvGrpSpPr>
          <p:cNvPr id="101" name="Group 100"/>
          <p:cNvGrpSpPr/>
          <p:nvPr/>
        </p:nvGrpSpPr>
        <p:grpSpPr>
          <a:xfrm>
            <a:off x="6317440" y="2517717"/>
            <a:ext cx="5137459" cy="1827691"/>
            <a:chOff x="6764121" y="2558638"/>
            <a:chExt cx="5137459" cy="1862401"/>
          </a:xfrm>
        </p:grpSpPr>
        <p:sp>
          <p:nvSpPr>
            <p:cNvPr id="102" name="Rectangle 101"/>
            <p:cNvSpPr/>
            <p:nvPr/>
          </p:nvSpPr>
          <p:spPr bwMode="auto">
            <a:xfrm>
              <a:off x="6764121" y="2929174"/>
              <a:ext cx="192857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Locations</a:t>
              </a:r>
            </a:p>
          </p:txBody>
        </p:sp>
        <p:sp>
          <p:nvSpPr>
            <p:cNvPr id="103" name="Rectangle 102"/>
            <p:cNvSpPr/>
            <p:nvPr/>
          </p:nvSpPr>
          <p:spPr bwMode="auto">
            <a:xfrm>
              <a:off x="8763813" y="2929174"/>
              <a:ext cx="128016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Headquarter</a:t>
              </a:r>
            </a:p>
          </p:txBody>
        </p:sp>
        <p:sp>
          <p:nvSpPr>
            <p:cNvPr id="104" name="Rectangle 103"/>
            <p:cNvSpPr/>
            <p:nvPr/>
          </p:nvSpPr>
          <p:spPr bwMode="auto">
            <a:xfrm>
              <a:off x="10123426" y="2929174"/>
              <a:ext cx="177815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Exports</a:t>
              </a:r>
            </a:p>
          </p:txBody>
        </p:sp>
        <p:sp>
          <p:nvSpPr>
            <p:cNvPr id="105" name="Rectangle 104"/>
            <p:cNvSpPr/>
            <p:nvPr/>
          </p:nvSpPr>
          <p:spPr bwMode="auto">
            <a:xfrm>
              <a:off x="10123426" y="3553602"/>
              <a:ext cx="38022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06" name="Rectangle 105"/>
            <p:cNvSpPr/>
            <p:nvPr/>
          </p:nvSpPr>
          <p:spPr bwMode="auto">
            <a:xfrm>
              <a:off x="11298076" y="3553602"/>
              <a:ext cx="60350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07" name="Rectangle 106"/>
            <p:cNvSpPr/>
            <p:nvPr/>
          </p:nvSpPr>
          <p:spPr bwMode="auto">
            <a:xfrm>
              <a:off x="10588110" y="3553602"/>
              <a:ext cx="63472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Dealers</a:t>
              </a:r>
            </a:p>
          </p:txBody>
        </p:sp>
        <p:sp>
          <p:nvSpPr>
            <p:cNvPr id="108" name="Rectangle 107"/>
            <p:cNvSpPr/>
            <p:nvPr/>
          </p:nvSpPr>
          <p:spPr bwMode="auto">
            <a:xfrm>
              <a:off x="6764121" y="3868801"/>
              <a:ext cx="72203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Germany</a:t>
              </a:r>
            </a:p>
          </p:txBody>
        </p:sp>
        <p:sp>
          <p:nvSpPr>
            <p:cNvPr id="109" name="Rectangle 108"/>
            <p:cNvSpPr/>
            <p:nvPr/>
          </p:nvSpPr>
          <p:spPr bwMode="auto">
            <a:xfrm>
              <a:off x="7564360" y="3868801"/>
              <a:ext cx="49798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Bonn</a:t>
              </a:r>
            </a:p>
          </p:txBody>
        </p:sp>
        <p:sp>
          <p:nvSpPr>
            <p:cNvPr id="110" name="Rectangle 109"/>
            <p:cNvSpPr/>
            <p:nvPr/>
          </p:nvSpPr>
          <p:spPr bwMode="auto">
            <a:xfrm>
              <a:off x="8137561" y="3868801"/>
              <a:ext cx="55513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200</a:t>
              </a:r>
            </a:p>
          </p:txBody>
        </p:sp>
        <p:sp>
          <p:nvSpPr>
            <p:cNvPr id="111" name="Rectangle 110"/>
            <p:cNvSpPr/>
            <p:nvPr/>
          </p:nvSpPr>
          <p:spPr bwMode="auto">
            <a:xfrm>
              <a:off x="10123426" y="3868801"/>
              <a:ext cx="43887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Berlin</a:t>
              </a:r>
            </a:p>
          </p:txBody>
        </p:sp>
        <p:sp>
          <p:nvSpPr>
            <p:cNvPr id="112" name="Rectangle 111"/>
            <p:cNvSpPr/>
            <p:nvPr/>
          </p:nvSpPr>
          <p:spPr bwMode="auto">
            <a:xfrm>
              <a:off x="10636926" y="3868801"/>
              <a:ext cx="58590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Name</a:t>
              </a:r>
            </a:p>
          </p:txBody>
        </p:sp>
        <p:sp>
          <p:nvSpPr>
            <p:cNvPr id="113" name="Rectangle 112"/>
            <p:cNvSpPr/>
            <p:nvPr/>
          </p:nvSpPr>
          <p:spPr bwMode="auto">
            <a:xfrm>
              <a:off x="11298076" y="3868801"/>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Athens</a:t>
              </a:r>
            </a:p>
          </p:txBody>
        </p:sp>
        <p:sp>
          <p:nvSpPr>
            <p:cNvPr id="114" name="Rectangle 113"/>
            <p:cNvSpPr/>
            <p:nvPr/>
          </p:nvSpPr>
          <p:spPr bwMode="auto">
            <a:xfrm>
              <a:off x="6764121" y="3244379"/>
              <a:ext cx="1927621"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115" name="Rectangle 114"/>
            <p:cNvSpPr/>
            <p:nvPr/>
          </p:nvSpPr>
          <p:spPr bwMode="auto">
            <a:xfrm>
              <a:off x="8764027" y="3244379"/>
              <a:ext cx="127994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Italy</a:t>
              </a:r>
            </a:p>
          </p:txBody>
        </p:sp>
        <p:sp>
          <p:nvSpPr>
            <p:cNvPr id="116" name="Rectangle 115"/>
            <p:cNvSpPr/>
            <p:nvPr/>
          </p:nvSpPr>
          <p:spPr bwMode="auto">
            <a:xfrm>
              <a:off x="10123427" y="3244379"/>
              <a:ext cx="1102449"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117" name="Rectangle 116"/>
            <p:cNvSpPr/>
            <p:nvPr/>
          </p:nvSpPr>
          <p:spPr bwMode="auto">
            <a:xfrm>
              <a:off x="11298076" y="3244379"/>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cxnSp>
          <p:nvCxnSpPr>
            <p:cNvPr id="118" name="Elbow Connector 117"/>
            <p:cNvCxnSpPr>
              <a:endCxn id="102" idx="0"/>
            </p:cNvCxnSpPr>
            <p:nvPr/>
          </p:nvCxnSpPr>
          <p:spPr>
            <a:xfrm rot="10800000" flipV="1">
              <a:off x="7728409" y="2842848"/>
              <a:ext cx="1675487" cy="86326"/>
            </a:xfrm>
            <a:prstGeom prst="bentConnector2">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23" idx="2"/>
              <a:endCxn id="103" idx="0"/>
            </p:cNvCxnSpPr>
            <p:nvPr/>
          </p:nvCxnSpPr>
          <p:spPr>
            <a:xfrm>
              <a:off x="9403893" y="2783544"/>
              <a:ext cx="0" cy="145630"/>
            </a:xfrm>
            <a:prstGeom prst="straightConnector1">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H="1">
              <a:off x="9404000"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10674651"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a:off x="11599828"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123" name="Rectangle 122"/>
            <p:cNvSpPr/>
            <p:nvPr/>
          </p:nvSpPr>
          <p:spPr bwMode="auto">
            <a:xfrm>
              <a:off x="9250049" y="2558638"/>
              <a:ext cx="307688" cy="224906"/>
            </a:xfrm>
            <a:prstGeom prst="rect">
              <a:avLst/>
            </a:prstGeom>
            <a:solidFill>
              <a:srgbClr val="9D9D9D"/>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ea typeface="Segoe UI" pitchFamily="34" charset="0"/>
                <a:cs typeface="Segoe UI" pitchFamily="34" charset="0"/>
              </a:endParaRPr>
            </a:p>
          </p:txBody>
        </p:sp>
        <p:sp>
          <p:nvSpPr>
            <p:cNvPr id="124" name="Rectangle 123"/>
            <p:cNvSpPr/>
            <p:nvPr/>
          </p:nvSpPr>
          <p:spPr bwMode="auto">
            <a:xfrm>
              <a:off x="10123425" y="4196133"/>
              <a:ext cx="177815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Hans</a:t>
              </a:r>
            </a:p>
          </p:txBody>
        </p:sp>
        <p:cxnSp>
          <p:nvCxnSpPr>
            <p:cNvPr id="125" name="Straight Arrow Connector 124"/>
            <p:cNvCxnSpPr/>
            <p:nvPr/>
          </p:nvCxnSpPr>
          <p:spPr>
            <a:xfrm flipH="1">
              <a:off x="7728408"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H="1">
              <a:off x="7727931"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a:off x="7813352"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H="1">
              <a:off x="8415128"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flipH="1">
              <a:off x="7125137"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H="1">
              <a:off x="10919704"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H="1">
              <a:off x="11599827"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H="1">
              <a:off x="10905826"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H="1">
              <a:off x="11599828"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H="1">
              <a:off x="10342862"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H="1">
              <a:off x="11012501" y="4102005"/>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H="1">
              <a:off x="7100485"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flipH="1">
              <a:off x="8427306"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bwMode="auto">
            <a:xfrm>
              <a:off x="6764121" y="3553602"/>
              <a:ext cx="672728"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Country</a:t>
              </a:r>
            </a:p>
          </p:txBody>
        </p:sp>
        <p:sp>
          <p:nvSpPr>
            <p:cNvPr id="139" name="Rectangle 138"/>
            <p:cNvSpPr/>
            <p:nvPr/>
          </p:nvSpPr>
          <p:spPr bwMode="auto">
            <a:xfrm>
              <a:off x="7522498" y="3553602"/>
              <a:ext cx="414579"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40" name="Rectangle 139"/>
            <p:cNvSpPr/>
            <p:nvPr/>
          </p:nvSpPr>
          <p:spPr bwMode="auto">
            <a:xfrm>
              <a:off x="8019967" y="3553602"/>
              <a:ext cx="672728"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Revenue</a:t>
              </a:r>
            </a:p>
          </p:txBody>
        </p:sp>
        <p:cxnSp>
          <p:nvCxnSpPr>
            <p:cNvPr id="141" name="Straight Arrow Connector 140"/>
            <p:cNvCxnSpPr/>
            <p:nvPr/>
          </p:nvCxnSpPr>
          <p:spPr>
            <a:xfrm flipH="1">
              <a:off x="10313539"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42" name="Elbow Connector 141"/>
            <p:cNvCxnSpPr>
              <a:endCxn id="104" idx="0"/>
            </p:cNvCxnSpPr>
            <p:nvPr/>
          </p:nvCxnSpPr>
          <p:spPr>
            <a:xfrm>
              <a:off x="9403251" y="2842848"/>
              <a:ext cx="1609252" cy="86326"/>
            </a:xfrm>
            <a:prstGeom prst="bentConnector2">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3" name="Group 142"/>
          <p:cNvGrpSpPr/>
          <p:nvPr/>
        </p:nvGrpSpPr>
        <p:grpSpPr>
          <a:xfrm>
            <a:off x="621486" y="2516793"/>
            <a:ext cx="5147668" cy="1828615"/>
            <a:chOff x="897026" y="2560793"/>
            <a:chExt cx="5147668" cy="1828615"/>
          </a:xfrm>
        </p:grpSpPr>
        <p:sp>
          <p:nvSpPr>
            <p:cNvPr id="144" name="Rectangle 143"/>
            <p:cNvSpPr/>
            <p:nvPr/>
          </p:nvSpPr>
          <p:spPr bwMode="auto">
            <a:xfrm>
              <a:off x="897026" y="2995882"/>
              <a:ext cx="2420205"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Locations</a:t>
              </a:r>
            </a:p>
          </p:txBody>
        </p:sp>
        <p:sp>
          <p:nvSpPr>
            <p:cNvPr id="145" name="Rectangle 144"/>
            <p:cNvSpPr/>
            <p:nvPr/>
          </p:nvSpPr>
          <p:spPr bwMode="auto">
            <a:xfrm>
              <a:off x="3409341" y="2995882"/>
              <a:ext cx="99577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Headquarter</a:t>
              </a:r>
            </a:p>
          </p:txBody>
        </p:sp>
        <p:sp>
          <p:nvSpPr>
            <p:cNvPr id="146" name="Rectangle 145"/>
            <p:cNvSpPr/>
            <p:nvPr/>
          </p:nvSpPr>
          <p:spPr bwMode="auto">
            <a:xfrm>
              <a:off x="3409341" y="3381094"/>
              <a:ext cx="99044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Belgium</a:t>
              </a:r>
            </a:p>
          </p:txBody>
        </p:sp>
        <p:grpSp>
          <p:nvGrpSpPr>
            <p:cNvPr id="147" name="Group 146"/>
            <p:cNvGrpSpPr/>
            <p:nvPr/>
          </p:nvGrpSpPr>
          <p:grpSpPr>
            <a:xfrm>
              <a:off x="897027" y="3772798"/>
              <a:ext cx="2418196" cy="224906"/>
              <a:chOff x="1006172" y="3761368"/>
              <a:chExt cx="2225020" cy="224906"/>
            </a:xfrm>
          </p:grpSpPr>
          <p:sp>
            <p:nvSpPr>
              <p:cNvPr id="185" name="Rectangle 184"/>
              <p:cNvSpPr/>
              <p:nvPr/>
            </p:nvSpPr>
            <p:spPr bwMode="auto">
              <a:xfrm>
                <a:off x="1006172" y="3761368"/>
                <a:ext cx="616986"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Country</a:t>
                </a:r>
              </a:p>
            </p:txBody>
          </p:sp>
          <p:sp>
            <p:nvSpPr>
              <p:cNvPr id="186" name="Rectangle 185"/>
              <p:cNvSpPr/>
              <p:nvPr/>
            </p:nvSpPr>
            <p:spPr bwMode="auto">
              <a:xfrm>
                <a:off x="1701710" y="3761368"/>
                <a:ext cx="380227"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City</a:t>
                </a:r>
              </a:p>
            </p:txBody>
          </p:sp>
          <p:sp>
            <p:nvSpPr>
              <p:cNvPr id="187" name="Rectangle 186"/>
              <p:cNvSpPr/>
              <p:nvPr/>
            </p:nvSpPr>
            <p:spPr bwMode="auto">
              <a:xfrm>
                <a:off x="2157958" y="3761368"/>
                <a:ext cx="61698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Country</a:t>
                </a:r>
              </a:p>
            </p:txBody>
          </p:sp>
          <p:sp>
            <p:nvSpPr>
              <p:cNvPr id="188" name="Rectangle 187"/>
              <p:cNvSpPr/>
              <p:nvPr/>
            </p:nvSpPr>
            <p:spPr bwMode="auto">
              <a:xfrm>
                <a:off x="2850965" y="3761368"/>
                <a:ext cx="38022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grpSp>
        <p:grpSp>
          <p:nvGrpSpPr>
            <p:cNvPr id="148" name="Group 147"/>
            <p:cNvGrpSpPr/>
            <p:nvPr/>
          </p:nvGrpSpPr>
          <p:grpSpPr>
            <a:xfrm>
              <a:off x="903163" y="4164502"/>
              <a:ext cx="2412108" cy="224906"/>
              <a:chOff x="903163" y="4153072"/>
              <a:chExt cx="2431038" cy="224906"/>
            </a:xfrm>
          </p:grpSpPr>
          <p:sp>
            <p:nvSpPr>
              <p:cNvPr id="181" name="Rectangle 180"/>
              <p:cNvSpPr/>
              <p:nvPr/>
            </p:nvSpPr>
            <p:spPr bwMode="auto">
              <a:xfrm>
                <a:off x="903163" y="4153072"/>
                <a:ext cx="722033"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Germany</a:t>
                </a:r>
              </a:p>
            </p:txBody>
          </p:sp>
          <p:sp>
            <p:nvSpPr>
              <p:cNvPr id="182" name="Rectangle 181"/>
              <p:cNvSpPr/>
              <p:nvPr/>
            </p:nvSpPr>
            <p:spPr bwMode="auto">
              <a:xfrm>
                <a:off x="1703352" y="4153072"/>
                <a:ext cx="497984"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Berlin</a:t>
                </a:r>
              </a:p>
            </p:txBody>
          </p:sp>
          <p:sp>
            <p:nvSpPr>
              <p:cNvPr id="183" name="Rectangle 182"/>
              <p:cNvSpPr/>
              <p:nvPr/>
            </p:nvSpPr>
            <p:spPr bwMode="auto">
              <a:xfrm>
                <a:off x="2279492" y="4153072"/>
                <a:ext cx="55513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France</a:t>
                </a:r>
              </a:p>
            </p:txBody>
          </p:sp>
          <p:sp>
            <p:nvSpPr>
              <p:cNvPr id="184" name="Rectangle 183"/>
              <p:cNvSpPr/>
              <p:nvPr/>
            </p:nvSpPr>
            <p:spPr bwMode="auto">
              <a:xfrm>
                <a:off x="2912782" y="4153072"/>
                <a:ext cx="421419"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Paris</a:t>
                </a:r>
              </a:p>
            </p:txBody>
          </p:sp>
        </p:grpSp>
        <p:grpSp>
          <p:nvGrpSpPr>
            <p:cNvPr id="149" name="Group 148"/>
            <p:cNvGrpSpPr/>
            <p:nvPr/>
          </p:nvGrpSpPr>
          <p:grpSpPr>
            <a:xfrm>
              <a:off x="4492951" y="2995882"/>
              <a:ext cx="1551743" cy="1393526"/>
              <a:chOff x="4492952" y="2995882"/>
              <a:chExt cx="1280160" cy="1393526"/>
            </a:xfrm>
          </p:grpSpPr>
          <p:sp>
            <p:nvSpPr>
              <p:cNvPr id="174" name="Rectangle 173"/>
              <p:cNvSpPr/>
              <p:nvPr/>
            </p:nvSpPr>
            <p:spPr bwMode="auto">
              <a:xfrm>
                <a:off x="4492952" y="2995882"/>
                <a:ext cx="128016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Exports</a:t>
                </a:r>
              </a:p>
            </p:txBody>
          </p:sp>
          <p:sp>
            <p:nvSpPr>
              <p:cNvPr id="175" name="Rectangle 174"/>
              <p:cNvSpPr/>
              <p:nvPr/>
            </p:nvSpPr>
            <p:spPr bwMode="auto">
              <a:xfrm>
                <a:off x="5172017" y="3772798"/>
                <a:ext cx="601095"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76" name="Rectangle 175"/>
              <p:cNvSpPr/>
              <p:nvPr/>
            </p:nvSpPr>
            <p:spPr bwMode="auto">
              <a:xfrm>
                <a:off x="4492952" y="3772798"/>
                <a:ext cx="60840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77" name="Rectangle 176"/>
              <p:cNvSpPr/>
              <p:nvPr/>
            </p:nvSpPr>
            <p:spPr bwMode="auto">
              <a:xfrm>
                <a:off x="4492952" y="4164502"/>
                <a:ext cx="61458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Moscow</a:t>
                </a:r>
              </a:p>
            </p:txBody>
          </p:sp>
          <p:sp>
            <p:nvSpPr>
              <p:cNvPr id="178" name="Rectangle 177"/>
              <p:cNvSpPr/>
              <p:nvPr/>
            </p:nvSpPr>
            <p:spPr bwMode="auto">
              <a:xfrm>
                <a:off x="5169608" y="4164502"/>
                <a:ext cx="60350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Athens</a:t>
                </a:r>
              </a:p>
            </p:txBody>
          </p:sp>
          <p:sp>
            <p:nvSpPr>
              <p:cNvPr id="179" name="Rectangle 178"/>
              <p:cNvSpPr/>
              <p:nvPr/>
            </p:nvSpPr>
            <p:spPr bwMode="auto">
              <a:xfrm>
                <a:off x="4493904" y="3381094"/>
                <a:ext cx="61363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180" name="Rectangle 179"/>
              <p:cNvSpPr/>
              <p:nvPr/>
            </p:nvSpPr>
            <p:spPr bwMode="auto">
              <a:xfrm>
                <a:off x="5169608" y="3381094"/>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grpSp>
        <p:cxnSp>
          <p:nvCxnSpPr>
            <p:cNvPr id="150" name="Elbow Connector 149"/>
            <p:cNvCxnSpPr>
              <a:endCxn id="144" idx="0"/>
            </p:cNvCxnSpPr>
            <p:nvPr/>
          </p:nvCxnSpPr>
          <p:spPr>
            <a:xfrm rot="10800000" flipV="1">
              <a:off x="2107129" y="2857418"/>
              <a:ext cx="1800094" cy="138463"/>
            </a:xfrm>
            <a:prstGeom prst="bentConnector2">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Elbow Connector 150"/>
            <p:cNvCxnSpPr>
              <a:endCxn id="174" idx="0"/>
            </p:cNvCxnSpPr>
            <p:nvPr/>
          </p:nvCxnSpPr>
          <p:spPr>
            <a:xfrm>
              <a:off x="3907223" y="2857419"/>
              <a:ext cx="1361600" cy="138463"/>
            </a:xfrm>
            <a:prstGeom prst="bentConnector2">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p:nvPr/>
          </p:nvCxnSpPr>
          <p:spPr>
            <a:xfrm>
              <a:off x="3907864" y="2785699"/>
              <a:ext cx="0" cy="206026"/>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flipH="1">
              <a:off x="3907225"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flipH="1">
              <a:off x="4862203"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H="1">
              <a:off x="5674016"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4862203"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flipH="1">
              <a:off x="5674016"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flipH="1">
              <a:off x="4862203" y="4000628"/>
              <a:ext cx="1" cy="16376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flipH="1">
              <a:off x="5674016" y="4000628"/>
              <a:ext cx="1" cy="16376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flipH="1">
              <a:off x="1473630"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flipH="1">
              <a:off x="2731911"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flipH="1">
              <a:off x="1874894"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flipH="1">
              <a:off x="2503377"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p:nvPr/>
          </p:nvCxnSpPr>
          <p:spPr>
            <a:xfrm flipH="1">
              <a:off x="1264179"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H="1">
              <a:off x="1952344"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H="1">
              <a:off x="2557059"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a:off x="3123491"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68" name="Rectangle 167"/>
            <p:cNvSpPr/>
            <p:nvPr/>
          </p:nvSpPr>
          <p:spPr bwMode="auto">
            <a:xfrm>
              <a:off x="3753381" y="2560793"/>
              <a:ext cx="307688" cy="224906"/>
            </a:xfrm>
            <a:prstGeom prst="rect">
              <a:avLst/>
            </a:prstGeom>
            <a:solidFill>
              <a:schemeClr val="bg2">
                <a:lumMod val="75000"/>
              </a:schemeClr>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ea typeface="Segoe UI" pitchFamily="34" charset="0"/>
                <a:cs typeface="Segoe UI" pitchFamily="34" charset="0"/>
              </a:endParaRPr>
            </a:p>
          </p:txBody>
        </p:sp>
        <p:grpSp>
          <p:nvGrpSpPr>
            <p:cNvPr id="169" name="Group 168"/>
            <p:cNvGrpSpPr/>
            <p:nvPr/>
          </p:nvGrpSpPr>
          <p:grpSpPr>
            <a:xfrm>
              <a:off x="897026" y="3381094"/>
              <a:ext cx="2418197" cy="224906"/>
              <a:chOff x="897027" y="3369664"/>
              <a:chExt cx="2129880" cy="224906"/>
            </a:xfrm>
          </p:grpSpPr>
          <p:sp>
            <p:nvSpPr>
              <p:cNvPr id="172" name="Rectangle 171"/>
              <p:cNvSpPr/>
              <p:nvPr/>
            </p:nvSpPr>
            <p:spPr bwMode="auto">
              <a:xfrm>
                <a:off x="897027" y="3369664"/>
                <a:ext cx="1026412"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0</a:t>
                </a:r>
              </a:p>
            </p:txBody>
          </p:sp>
          <p:sp>
            <p:nvSpPr>
              <p:cNvPr id="173" name="Rectangle 172"/>
              <p:cNvSpPr/>
              <p:nvPr/>
            </p:nvSpPr>
            <p:spPr bwMode="auto">
              <a:xfrm>
                <a:off x="2002779" y="3369664"/>
                <a:ext cx="1024128"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grpSp>
        <p:cxnSp>
          <p:nvCxnSpPr>
            <p:cNvPr id="170" name="Straight Arrow Connector 169"/>
            <p:cNvCxnSpPr/>
            <p:nvPr/>
          </p:nvCxnSpPr>
          <p:spPr>
            <a:xfrm flipH="1">
              <a:off x="3120251"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flipH="1">
              <a:off x="1254707"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138704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1" cy="914544"/>
          </a:xfrm>
        </p:spPr>
        <p:txBody>
          <a:bodyPr>
            <a:normAutofit/>
          </a:bodyPr>
          <a:lstStyle/>
          <a:p>
            <a:r>
              <a:rPr lang="en-US" dirty="0">
                <a:latin typeface="Segoe UI Light" panose="020B0502040204020203" pitchFamily="34" charset="0"/>
                <a:cs typeface="Segoe UI Light" panose="020B0502040204020203" pitchFamily="34" charset="0"/>
              </a:rPr>
              <a:t>Query with Logical Operators</a:t>
            </a:r>
          </a:p>
        </p:txBody>
      </p:sp>
      <p:graphicFrame>
        <p:nvGraphicFramePr>
          <p:cNvPr id="8" name="Table 7"/>
          <p:cNvGraphicFramePr>
            <a:graphicFrameLocks noGrp="1"/>
          </p:cNvGraphicFramePr>
          <p:nvPr>
            <p:extLst/>
          </p:nvPr>
        </p:nvGraphicFramePr>
        <p:xfrm>
          <a:off x="212034" y="4538886"/>
          <a:ext cx="11754678" cy="1920240"/>
        </p:xfrm>
        <a:graphic>
          <a:graphicData uri="http://schemas.openxmlformats.org/drawingml/2006/table">
            <a:tbl>
              <a:tblPr firstRow="1" firstCol="1" bandRow="1">
                <a:tableStyleId>{5C22544A-7EE6-4342-B048-85BDC9FD1C3A}</a:tableStyleId>
              </a:tblPr>
              <a:tblGrid>
                <a:gridCol w="1487674">
                  <a:extLst>
                    <a:ext uri="{9D8B030D-6E8A-4147-A177-3AD203B41FA5}">
                      <a16:colId xmlns:a16="http://schemas.microsoft.com/office/drawing/2014/main" xmlns="" val="20000"/>
                    </a:ext>
                  </a:extLst>
                </a:gridCol>
                <a:gridCol w="10267004">
                  <a:extLst>
                    <a:ext uri="{9D8B030D-6E8A-4147-A177-3AD203B41FA5}">
                      <a16:colId xmlns:a16="http://schemas.microsoft.com/office/drawing/2014/main" xmlns="" val="20001"/>
                    </a:ext>
                  </a:extLst>
                </a:gridCol>
              </a:tblGrid>
              <a:tr h="731520">
                <a:tc>
                  <a:txBody>
                    <a:bodyPr/>
                    <a:lstStyle/>
                    <a:p>
                      <a:pPr marL="0" marR="0">
                        <a:lnSpc>
                          <a:spcPct val="150000"/>
                        </a:lnSpc>
                        <a:spcBef>
                          <a:spcPts val="600"/>
                        </a:spcBef>
                        <a:spcAft>
                          <a:spcPts val="0"/>
                        </a:spcAft>
                      </a:pPr>
                      <a:r>
                        <a:rPr lang="en-US" sz="1800" i="0" dirty="0">
                          <a:solidFill>
                            <a:schemeClr val="bg1"/>
                          </a:solidFill>
                          <a:effectLst/>
                          <a:latin typeface="+mj-lt"/>
                        </a:rPr>
                        <a:t>SQL</a:t>
                      </a:r>
                      <a:endParaRPr lang="en-US" sz="1800" i="0" dirty="0">
                        <a:solidFill>
                          <a:schemeClr val="bg1"/>
                        </a:solidFill>
                        <a:effectLst/>
                        <a:latin typeface="+mj-lt"/>
                        <a:ea typeface="Times New Roman" panose="02020603050405020304" pitchFamily="18" charset="0"/>
                        <a:cs typeface="Times New Roman" panose="02020603050405020304" pitchFamily="18" charset="0"/>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spcBef>
                          <a:spcPts val="0"/>
                        </a:spcBef>
                        <a:spcAft>
                          <a:spcPts val="0"/>
                        </a:spcAft>
                      </a:pPr>
                      <a:r>
                        <a:rPr lang="en-US" sz="1200" b="0" dirty="0">
                          <a:solidFill>
                            <a:schemeClr val="tx1"/>
                          </a:solidFill>
                          <a:effectLst/>
                          <a:latin typeface="Consolas" panose="020B0609020204030204" pitchFamily="49" charset="0"/>
                          <a:cs typeface="Consolas" panose="020B0609020204030204" pitchFamily="49" charset="0"/>
                        </a:rPr>
                        <a:t>SELECT </a:t>
                      </a:r>
                      <a:r>
                        <a:rPr lang="en-US" sz="1200" b="0" dirty="0" err="1">
                          <a:solidFill>
                            <a:schemeClr val="tx1"/>
                          </a:solidFill>
                          <a:effectLst/>
                          <a:latin typeface="Consolas" panose="020B0609020204030204" pitchFamily="49" charset="0"/>
                          <a:cs typeface="Consolas" panose="020B0609020204030204" pitchFamily="49" charset="0"/>
                        </a:rPr>
                        <a:t>location.country</a:t>
                      </a:r>
                      <a:r>
                        <a:rPr lang="en-US" sz="1200" b="0" dirty="0">
                          <a:solidFill>
                            <a:schemeClr val="tx1"/>
                          </a:solidFill>
                          <a:effectLst/>
                          <a:latin typeface="Consolas" panose="020B0609020204030204" pitchFamily="49" charset="0"/>
                          <a:cs typeface="Consolas" panose="020B0609020204030204" pitchFamily="49" charset="0"/>
                        </a:rPr>
                        <a:t> </a:t>
                      </a:r>
                    </a:p>
                    <a:p>
                      <a:pPr marL="0" marR="0">
                        <a:spcBef>
                          <a:spcPts val="0"/>
                        </a:spcBef>
                        <a:spcAft>
                          <a:spcPts val="0"/>
                        </a:spcAft>
                      </a:pPr>
                      <a:r>
                        <a:rPr lang="en-US" sz="1200" b="0" dirty="0">
                          <a:solidFill>
                            <a:schemeClr val="tx1"/>
                          </a:solidFill>
                          <a:effectLst/>
                          <a:latin typeface="Consolas" panose="020B0609020204030204" pitchFamily="49" charset="0"/>
                          <a:cs typeface="Consolas" panose="020B0609020204030204" pitchFamily="49" charset="0"/>
                        </a:rPr>
                        <a:t>FROM location IN </a:t>
                      </a:r>
                      <a:r>
                        <a:rPr lang="en-US" sz="1200" b="0" dirty="0" err="1">
                          <a:solidFill>
                            <a:schemeClr val="tx1"/>
                          </a:solidFill>
                          <a:effectLst/>
                          <a:latin typeface="Consolas" panose="020B0609020204030204" pitchFamily="49" charset="0"/>
                          <a:cs typeface="Consolas" panose="020B0609020204030204" pitchFamily="49" charset="0"/>
                        </a:rPr>
                        <a:t>company.locations</a:t>
                      </a:r>
                      <a:r>
                        <a:rPr lang="en-US" sz="1200" b="0" dirty="0">
                          <a:solidFill>
                            <a:schemeClr val="tx1"/>
                          </a:solidFill>
                          <a:effectLst/>
                          <a:latin typeface="Consolas" panose="020B0609020204030204" pitchFamily="49" charset="0"/>
                          <a:cs typeface="Consolas" panose="020B0609020204030204" pitchFamily="49" charset="0"/>
                        </a:rPr>
                        <a:t> </a:t>
                      </a:r>
                    </a:p>
                    <a:p>
                      <a:pPr marL="0" marR="0">
                        <a:spcBef>
                          <a:spcPts val="0"/>
                        </a:spcBef>
                        <a:spcAft>
                          <a:spcPts val="0"/>
                        </a:spcAft>
                      </a:pPr>
                      <a:r>
                        <a:rPr lang="en-US" sz="1200" b="0" dirty="0">
                          <a:solidFill>
                            <a:schemeClr val="tx1"/>
                          </a:solidFill>
                          <a:effectLst/>
                          <a:latin typeface="Consolas" panose="020B0609020204030204" pitchFamily="49" charset="0"/>
                          <a:cs typeface="Consolas" panose="020B0609020204030204" pitchFamily="49" charset="0"/>
                        </a:rPr>
                        <a:t>WHERE </a:t>
                      </a:r>
                      <a:r>
                        <a:rPr lang="en-US" sz="1200" b="0" dirty="0" err="1">
                          <a:solidFill>
                            <a:schemeClr val="tx1"/>
                          </a:solidFill>
                          <a:effectLst/>
                          <a:latin typeface="Consolas" panose="020B0609020204030204" pitchFamily="49" charset="0"/>
                          <a:cs typeface="Consolas" panose="020B0609020204030204" pitchFamily="49" charset="0"/>
                        </a:rPr>
                        <a:t>location.city</a:t>
                      </a:r>
                      <a:r>
                        <a:rPr lang="en-US" sz="1200" b="0" dirty="0">
                          <a:solidFill>
                            <a:schemeClr val="tx1"/>
                          </a:solidFill>
                          <a:effectLst/>
                          <a:latin typeface="Consolas" panose="020B0609020204030204" pitchFamily="49" charset="0"/>
                          <a:cs typeface="Consolas" panose="020B0609020204030204" pitchFamily="49" charset="0"/>
                        </a:rPr>
                        <a:t>='Bonn' AND </a:t>
                      </a:r>
                      <a:r>
                        <a:rPr lang="en-US" sz="1200" b="0" dirty="0" err="1">
                          <a:solidFill>
                            <a:schemeClr val="tx1"/>
                          </a:solidFill>
                          <a:effectLst/>
                          <a:latin typeface="Consolas" panose="020B0609020204030204" pitchFamily="49" charset="0"/>
                          <a:cs typeface="Consolas" panose="020B0609020204030204" pitchFamily="49" charset="0"/>
                        </a:rPr>
                        <a:t>location.revenue</a:t>
                      </a:r>
                      <a:r>
                        <a:rPr lang="en-US" sz="1200" b="0" dirty="0">
                          <a:solidFill>
                            <a:schemeClr val="tx1"/>
                          </a:solidFill>
                          <a:effectLst/>
                          <a:latin typeface="Consolas" panose="020B0609020204030204" pitchFamily="49" charset="0"/>
                          <a:cs typeface="Consolas" panose="020B0609020204030204" pitchFamily="49" charset="0"/>
                        </a:rPr>
                        <a:t> &gt;100</a:t>
                      </a:r>
                    </a:p>
                  </a:txBody>
                  <a:tcPr marL="182880" marR="182880"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xmlns="" val="10000"/>
                  </a:ext>
                </a:extLst>
              </a:tr>
              <a:tr h="1188720">
                <a:tc>
                  <a:txBody>
                    <a:bodyPr/>
                    <a:lstStyle/>
                    <a:p>
                      <a:pPr marL="0" marR="0">
                        <a:lnSpc>
                          <a:spcPct val="150000"/>
                        </a:lnSpc>
                        <a:spcBef>
                          <a:spcPts val="0"/>
                        </a:spcBef>
                        <a:spcAft>
                          <a:spcPts val="0"/>
                        </a:spcAft>
                      </a:pPr>
                      <a:r>
                        <a:rPr lang="en-US" sz="1800" i="0" dirty="0">
                          <a:solidFill>
                            <a:schemeClr val="bg1"/>
                          </a:solidFill>
                          <a:effectLst/>
                          <a:latin typeface="+mj-lt"/>
                        </a:rPr>
                        <a:t>Results</a:t>
                      </a:r>
                      <a:endParaRPr lang="en-US" sz="1800" i="0" dirty="0">
                        <a:solidFill>
                          <a:schemeClr val="bg1"/>
                        </a:solidFill>
                        <a:effectLst/>
                        <a:latin typeface="+mj-lt"/>
                        <a:ea typeface="Times New Roman" panose="02020603050405020304" pitchFamily="18" charset="0"/>
                        <a:cs typeface="Times New Roman" panose="02020603050405020304" pitchFamily="18" charset="0"/>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a:t>
                      </a:r>
                    </a:p>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   {"country": "Germany"}</a:t>
                      </a:r>
                    </a:p>
                    <a:p>
                      <a:pPr marL="0" marR="0">
                        <a:lnSpc>
                          <a:spcPct val="110000"/>
                        </a:lnSpc>
                        <a:spcBef>
                          <a:spcPts val="0"/>
                        </a:spcBef>
                        <a:spcAft>
                          <a:spcPts val="0"/>
                        </a:spcAft>
                      </a:pPr>
                      <a:r>
                        <a:rPr lang="en-US" sz="1200" dirty="0">
                          <a:effectLst/>
                          <a:latin typeface="Consolas" panose="020B0609020204030204" pitchFamily="49" charset="0"/>
                          <a:cs typeface="Consolas" panose="020B0609020204030204" pitchFamily="49" charset="0"/>
                        </a:rPr>
                        <a:t>]</a:t>
                      </a:r>
                    </a:p>
                  </a:txBody>
                  <a:tcPr marL="182880" marR="182880"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xmlns="" val="10001"/>
                  </a:ext>
                </a:extLst>
              </a:tr>
            </a:tbl>
          </a:graphicData>
        </a:graphic>
      </p:graphicFrame>
      <p:sp>
        <p:nvSpPr>
          <p:cNvPr id="100" name="TextBox 99"/>
          <p:cNvSpPr txBox="1"/>
          <p:nvPr/>
        </p:nvSpPr>
        <p:spPr>
          <a:xfrm>
            <a:off x="269240" y="1176119"/>
            <a:ext cx="5852160" cy="1588127"/>
          </a:xfrm>
          <a:prstGeom prst="rect">
            <a:avLst/>
          </a:prstGeom>
          <a:noFill/>
        </p:spPr>
        <p:txBody>
          <a:bodyPr wrap="square" lIns="182880" tIns="146304" rIns="182880" bIns="146304" rtlCol="0">
            <a:spAutoFit/>
          </a:bodyPr>
          <a:lstStyle/>
          <a:p>
            <a:r>
              <a:rPr lang="en-US" sz="1400" b="1" dirty="0" err="1">
                <a:solidFill>
                  <a:srgbClr val="FFC000"/>
                </a:solidFill>
                <a:latin typeface="Consolas" panose="020B0609020204030204" pitchFamily="49" charset="0"/>
                <a:cs typeface="Consolas" panose="020B0609020204030204" pitchFamily="49" charset="0"/>
              </a:rPr>
              <a:t>Var</a:t>
            </a:r>
            <a:r>
              <a:rPr lang="en-US" sz="1400" b="1" dirty="0">
                <a:solidFill>
                  <a:srgbClr val="FFC000"/>
                </a:solidFill>
                <a:latin typeface="Consolas" panose="020B0609020204030204" pitchFamily="49" charset="0"/>
                <a:cs typeface="Consolas" panose="020B0609020204030204" pitchFamily="49" charset="0"/>
              </a:rPr>
              <a:t> company1</a:t>
            </a:r>
            <a:r>
              <a:rPr lang="en-US" sz="1400" dirty="0">
                <a:latin typeface="Consolas" panose="020B0609020204030204" pitchFamily="49" charset="0"/>
                <a:cs typeface="Consolas" panose="020B0609020204030204" pitchFamily="49" charset="0"/>
              </a:rPr>
              <a:t>= { “locations” : [</a:t>
            </a:r>
          </a:p>
          <a:p>
            <a:r>
              <a:rPr lang="en-US" sz="1400" dirty="0">
                <a:latin typeface="Consolas" panose="020B0609020204030204" pitchFamily="49" charset="0"/>
                <a:cs typeface="Consolas" panose="020B0609020204030204" pitchFamily="49" charset="0"/>
              </a:rPr>
              <a:t>	{“country”: “Germany”, “city”: “Berlin”},</a:t>
            </a:r>
          </a:p>
          <a:p>
            <a:r>
              <a:rPr lang="en-US" sz="1400" dirty="0">
                <a:latin typeface="Consolas" panose="020B0609020204030204" pitchFamily="49" charset="0"/>
                <a:cs typeface="Consolas" panose="020B0609020204030204" pitchFamily="49" charset="0"/>
              </a:rPr>
              <a:t>	{“country”: “France”, “city”: “Paris”},</a:t>
            </a:r>
          </a:p>
          <a:p>
            <a:r>
              <a:rPr lang="en-US" sz="1400" dirty="0">
                <a:latin typeface="Consolas" panose="020B0609020204030204" pitchFamily="49" charset="0"/>
                <a:cs typeface="Consolas" panose="020B0609020204030204" pitchFamily="49" charset="0"/>
              </a:rPr>
              <a:t>	], “headquarter”: “Belgium”, “exports”: [</a:t>
            </a:r>
          </a:p>
          <a:p>
            <a:r>
              <a:rPr lang="en-US" sz="1400" dirty="0">
                <a:latin typeface="Consolas" panose="020B0609020204030204" pitchFamily="49" charset="0"/>
                <a:cs typeface="Consolas" panose="020B0609020204030204" pitchFamily="49" charset="0"/>
              </a:rPr>
              <a:t>	{ “city”; “Moscow” },{ “city: ”Athens” }]</a:t>
            </a:r>
          </a:p>
          <a:p>
            <a:r>
              <a:rPr lang="en-US" sz="1400" dirty="0">
                <a:latin typeface="Consolas" panose="020B0609020204030204" pitchFamily="49" charset="0"/>
                <a:cs typeface="Consolas" panose="020B0609020204030204" pitchFamily="49" charset="0"/>
              </a:rPr>
              <a:t>}</a:t>
            </a:r>
            <a:r>
              <a:rPr lang="en-US" sz="1400" b="1" dirty="0">
                <a:solidFill>
                  <a:srgbClr val="FFC000"/>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 </a:t>
            </a:r>
          </a:p>
        </p:txBody>
      </p:sp>
      <p:sp>
        <p:nvSpPr>
          <p:cNvPr id="101" name="TextBox 100"/>
          <p:cNvSpPr txBox="1"/>
          <p:nvPr/>
        </p:nvSpPr>
        <p:spPr>
          <a:xfrm>
            <a:off x="6121400" y="1176119"/>
            <a:ext cx="5852160" cy="1588127"/>
          </a:xfrm>
          <a:prstGeom prst="rect">
            <a:avLst/>
          </a:prstGeom>
          <a:noFill/>
        </p:spPr>
        <p:txBody>
          <a:bodyPr wrap="square" lIns="182880" tIns="146304" rIns="182880" bIns="146304" rtlCol="0">
            <a:spAutoFit/>
          </a:bodyPr>
          <a:lstStyle/>
          <a:p>
            <a:r>
              <a:rPr lang="en-US" sz="1400" b="1" dirty="0" err="1">
                <a:solidFill>
                  <a:srgbClr val="FFC000"/>
                </a:solidFill>
                <a:latin typeface="Consolas" panose="020B0609020204030204" pitchFamily="49" charset="0"/>
                <a:cs typeface="Consolas" panose="020B0609020204030204" pitchFamily="49" charset="0"/>
              </a:rPr>
              <a:t>Var</a:t>
            </a:r>
            <a:r>
              <a:rPr lang="en-US" sz="1400" b="1" dirty="0">
                <a:solidFill>
                  <a:srgbClr val="FFC000"/>
                </a:solidFill>
                <a:latin typeface="Consolas" panose="020B0609020204030204" pitchFamily="49" charset="0"/>
                <a:cs typeface="Consolas" panose="020B0609020204030204" pitchFamily="49" charset="0"/>
              </a:rPr>
              <a:t> company2</a:t>
            </a:r>
            <a:r>
              <a:rPr lang="en-US" sz="1400" dirty="0">
                <a:latin typeface="Consolas" panose="020B0609020204030204" pitchFamily="49" charset="0"/>
                <a:cs typeface="Consolas" panose="020B0609020204030204" pitchFamily="49" charset="0"/>
              </a:rPr>
              <a:t>= { “locations” : </a:t>
            </a:r>
          </a:p>
          <a:p>
            <a:r>
              <a:rPr lang="en-US" sz="1400" dirty="0">
                <a:latin typeface="Consolas" panose="020B0609020204030204" pitchFamily="49" charset="0"/>
                <a:cs typeface="Consolas" panose="020B0609020204030204" pitchFamily="49" charset="0"/>
              </a:rPr>
              <a:t>	[{“country”: “Germany”, “city”: “Bonn”, 	revenue”: 200 } ], “headquarter”: “Italy”, 	“exports”: [ { “city”; “Berlin” },{ “dealers”: 	[{“name”: “Hans”}] }, {city”: ”Athens” }]</a:t>
            </a:r>
          </a:p>
          <a:p>
            <a:r>
              <a:rPr lang="en-US" sz="1400" dirty="0">
                <a:latin typeface="Consolas" panose="020B0609020204030204" pitchFamily="49" charset="0"/>
                <a:cs typeface="Consolas" panose="020B0609020204030204" pitchFamily="49" charset="0"/>
              </a:rPr>
              <a:t>}</a:t>
            </a:r>
            <a:r>
              <a:rPr lang="en-US" sz="1400" b="1" dirty="0">
                <a:solidFill>
                  <a:srgbClr val="FFC000"/>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 </a:t>
            </a:r>
          </a:p>
        </p:txBody>
      </p:sp>
      <p:grpSp>
        <p:nvGrpSpPr>
          <p:cNvPr id="102" name="Group 101"/>
          <p:cNvGrpSpPr/>
          <p:nvPr/>
        </p:nvGrpSpPr>
        <p:grpSpPr>
          <a:xfrm>
            <a:off x="6317440" y="2517717"/>
            <a:ext cx="5137459" cy="1827691"/>
            <a:chOff x="6764121" y="2558638"/>
            <a:chExt cx="5137459" cy="1862401"/>
          </a:xfrm>
        </p:grpSpPr>
        <p:sp>
          <p:nvSpPr>
            <p:cNvPr id="103" name="Rectangle 102"/>
            <p:cNvSpPr/>
            <p:nvPr/>
          </p:nvSpPr>
          <p:spPr bwMode="auto">
            <a:xfrm>
              <a:off x="6764121" y="2929174"/>
              <a:ext cx="1928574"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Locations</a:t>
              </a:r>
            </a:p>
          </p:txBody>
        </p:sp>
        <p:sp>
          <p:nvSpPr>
            <p:cNvPr id="104" name="Rectangle 103"/>
            <p:cNvSpPr/>
            <p:nvPr/>
          </p:nvSpPr>
          <p:spPr bwMode="auto">
            <a:xfrm>
              <a:off x="8763813" y="2929174"/>
              <a:ext cx="128016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Headquarter</a:t>
              </a:r>
            </a:p>
          </p:txBody>
        </p:sp>
        <p:sp>
          <p:nvSpPr>
            <p:cNvPr id="105" name="Rectangle 104"/>
            <p:cNvSpPr/>
            <p:nvPr/>
          </p:nvSpPr>
          <p:spPr bwMode="auto">
            <a:xfrm>
              <a:off x="10123426" y="2929174"/>
              <a:ext cx="177815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Exports</a:t>
              </a:r>
            </a:p>
          </p:txBody>
        </p:sp>
        <p:sp>
          <p:nvSpPr>
            <p:cNvPr id="106" name="Rectangle 105"/>
            <p:cNvSpPr/>
            <p:nvPr/>
          </p:nvSpPr>
          <p:spPr bwMode="auto">
            <a:xfrm>
              <a:off x="10123426" y="3553602"/>
              <a:ext cx="38022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07" name="Rectangle 106"/>
            <p:cNvSpPr/>
            <p:nvPr/>
          </p:nvSpPr>
          <p:spPr bwMode="auto">
            <a:xfrm>
              <a:off x="11298076" y="3553602"/>
              <a:ext cx="60350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08" name="Rectangle 107"/>
            <p:cNvSpPr/>
            <p:nvPr/>
          </p:nvSpPr>
          <p:spPr bwMode="auto">
            <a:xfrm>
              <a:off x="10588110" y="3553602"/>
              <a:ext cx="63472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Dealers</a:t>
              </a:r>
            </a:p>
          </p:txBody>
        </p:sp>
        <p:sp>
          <p:nvSpPr>
            <p:cNvPr id="109" name="Rectangle 108"/>
            <p:cNvSpPr/>
            <p:nvPr/>
          </p:nvSpPr>
          <p:spPr bwMode="auto">
            <a:xfrm>
              <a:off x="6764121" y="3868801"/>
              <a:ext cx="722033" cy="224906"/>
            </a:xfrm>
            <a:prstGeom prst="rect">
              <a:avLst/>
            </a:prstGeom>
            <a:solidFill>
              <a:srgbClr val="008B7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Germany</a:t>
              </a:r>
            </a:p>
          </p:txBody>
        </p:sp>
        <p:sp>
          <p:nvSpPr>
            <p:cNvPr id="110" name="Rectangle 109"/>
            <p:cNvSpPr/>
            <p:nvPr/>
          </p:nvSpPr>
          <p:spPr bwMode="auto">
            <a:xfrm>
              <a:off x="7564360" y="3868801"/>
              <a:ext cx="497984"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Bonn</a:t>
              </a:r>
            </a:p>
          </p:txBody>
        </p:sp>
        <p:sp>
          <p:nvSpPr>
            <p:cNvPr id="111" name="Rectangle 110"/>
            <p:cNvSpPr/>
            <p:nvPr/>
          </p:nvSpPr>
          <p:spPr bwMode="auto">
            <a:xfrm>
              <a:off x="8137561" y="3868801"/>
              <a:ext cx="555134"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200</a:t>
              </a:r>
            </a:p>
          </p:txBody>
        </p:sp>
        <p:sp>
          <p:nvSpPr>
            <p:cNvPr id="112" name="Rectangle 111"/>
            <p:cNvSpPr/>
            <p:nvPr/>
          </p:nvSpPr>
          <p:spPr bwMode="auto">
            <a:xfrm>
              <a:off x="10123426" y="3868801"/>
              <a:ext cx="43887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Berlin</a:t>
              </a:r>
            </a:p>
          </p:txBody>
        </p:sp>
        <p:sp>
          <p:nvSpPr>
            <p:cNvPr id="113" name="Rectangle 112"/>
            <p:cNvSpPr/>
            <p:nvPr/>
          </p:nvSpPr>
          <p:spPr bwMode="auto">
            <a:xfrm>
              <a:off x="10636926" y="3868801"/>
              <a:ext cx="58590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Name</a:t>
              </a:r>
            </a:p>
          </p:txBody>
        </p:sp>
        <p:sp>
          <p:nvSpPr>
            <p:cNvPr id="114" name="Rectangle 113"/>
            <p:cNvSpPr/>
            <p:nvPr/>
          </p:nvSpPr>
          <p:spPr bwMode="auto">
            <a:xfrm>
              <a:off x="11298076" y="3868801"/>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Athens</a:t>
              </a:r>
            </a:p>
          </p:txBody>
        </p:sp>
        <p:sp>
          <p:nvSpPr>
            <p:cNvPr id="115" name="Rectangle 114"/>
            <p:cNvSpPr/>
            <p:nvPr/>
          </p:nvSpPr>
          <p:spPr bwMode="auto">
            <a:xfrm>
              <a:off x="6764121" y="3244379"/>
              <a:ext cx="1927621"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0</a:t>
              </a:r>
            </a:p>
          </p:txBody>
        </p:sp>
        <p:sp>
          <p:nvSpPr>
            <p:cNvPr id="116" name="Rectangle 115"/>
            <p:cNvSpPr/>
            <p:nvPr/>
          </p:nvSpPr>
          <p:spPr bwMode="auto">
            <a:xfrm>
              <a:off x="8764027" y="3244379"/>
              <a:ext cx="127994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Italy</a:t>
              </a:r>
            </a:p>
          </p:txBody>
        </p:sp>
        <p:sp>
          <p:nvSpPr>
            <p:cNvPr id="117" name="Rectangle 116"/>
            <p:cNvSpPr/>
            <p:nvPr/>
          </p:nvSpPr>
          <p:spPr bwMode="auto">
            <a:xfrm>
              <a:off x="10123427" y="3244379"/>
              <a:ext cx="1102449"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118" name="Rectangle 117"/>
            <p:cNvSpPr/>
            <p:nvPr/>
          </p:nvSpPr>
          <p:spPr bwMode="auto">
            <a:xfrm>
              <a:off x="11298076" y="3244379"/>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cxnSp>
          <p:nvCxnSpPr>
            <p:cNvPr id="119" name="Elbow Connector 118"/>
            <p:cNvCxnSpPr>
              <a:endCxn id="103" idx="0"/>
            </p:cNvCxnSpPr>
            <p:nvPr/>
          </p:nvCxnSpPr>
          <p:spPr>
            <a:xfrm rot="10800000" flipV="1">
              <a:off x="7728409" y="2842848"/>
              <a:ext cx="1675487" cy="86326"/>
            </a:xfrm>
            <a:prstGeom prst="bentConnector2">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124" idx="2"/>
              <a:endCxn id="104" idx="0"/>
            </p:cNvCxnSpPr>
            <p:nvPr/>
          </p:nvCxnSpPr>
          <p:spPr>
            <a:xfrm>
              <a:off x="9403893" y="2783544"/>
              <a:ext cx="0" cy="145630"/>
            </a:xfrm>
            <a:prstGeom prst="straightConnector1">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9404000"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a:off x="10674651"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H="1">
              <a:off x="11599828"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124" name="Rectangle 123"/>
            <p:cNvSpPr/>
            <p:nvPr/>
          </p:nvSpPr>
          <p:spPr bwMode="auto">
            <a:xfrm>
              <a:off x="9250049" y="2558638"/>
              <a:ext cx="307688" cy="224906"/>
            </a:xfrm>
            <a:prstGeom prst="rect">
              <a:avLst/>
            </a:prstGeom>
            <a:solidFill>
              <a:srgbClr val="9D9D9D"/>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ea typeface="Segoe UI" pitchFamily="34" charset="0"/>
                <a:cs typeface="Segoe UI" pitchFamily="34" charset="0"/>
              </a:endParaRPr>
            </a:p>
          </p:txBody>
        </p:sp>
        <p:sp>
          <p:nvSpPr>
            <p:cNvPr id="125" name="Rectangle 124"/>
            <p:cNvSpPr/>
            <p:nvPr/>
          </p:nvSpPr>
          <p:spPr bwMode="auto">
            <a:xfrm>
              <a:off x="10123425" y="4196133"/>
              <a:ext cx="177815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Hans</a:t>
              </a:r>
            </a:p>
          </p:txBody>
        </p:sp>
        <p:cxnSp>
          <p:nvCxnSpPr>
            <p:cNvPr id="126" name="Straight Arrow Connector 125"/>
            <p:cNvCxnSpPr/>
            <p:nvPr/>
          </p:nvCxnSpPr>
          <p:spPr>
            <a:xfrm flipH="1">
              <a:off x="7728408"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a:off x="7727931"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H="1">
              <a:off x="7813352"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flipH="1">
              <a:off x="8415128"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H="1">
              <a:off x="7125137"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H="1">
              <a:off x="10919704"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H="1">
              <a:off x="11599827"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H="1">
              <a:off x="10905826"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H="1">
              <a:off x="11599828"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H="1">
              <a:off x="10342862"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H="1">
              <a:off x="11012501" y="4102005"/>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flipH="1">
              <a:off x="7100485"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H="1">
              <a:off x="8427306"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bwMode="auto">
            <a:xfrm>
              <a:off x="6764121" y="3553602"/>
              <a:ext cx="672728" cy="224906"/>
            </a:xfrm>
            <a:prstGeom prst="rect">
              <a:avLst/>
            </a:prstGeom>
            <a:solidFill>
              <a:srgbClr val="008B7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Country</a:t>
              </a:r>
            </a:p>
          </p:txBody>
        </p:sp>
        <p:sp>
          <p:nvSpPr>
            <p:cNvPr id="140" name="Rectangle 139"/>
            <p:cNvSpPr/>
            <p:nvPr/>
          </p:nvSpPr>
          <p:spPr bwMode="auto">
            <a:xfrm>
              <a:off x="7522498" y="3553602"/>
              <a:ext cx="414579"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City</a:t>
              </a:r>
            </a:p>
          </p:txBody>
        </p:sp>
        <p:sp>
          <p:nvSpPr>
            <p:cNvPr id="141" name="Rectangle 140"/>
            <p:cNvSpPr/>
            <p:nvPr/>
          </p:nvSpPr>
          <p:spPr bwMode="auto">
            <a:xfrm>
              <a:off x="8019967" y="3553602"/>
              <a:ext cx="672728"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Revenue</a:t>
              </a:r>
            </a:p>
          </p:txBody>
        </p:sp>
        <p:cxnSp>
          <p:nvCxnSpPr>
            <p:cNvPr id="142" name="Straight Arrow Connector 141"/>
            <p:cNvCxnSpPr/>
            <p:nvPr/>
          </p:nvCxnSpPr>
          <p:spPr>
            <a:xfrm flipH="1">
              <a:off x="10313539"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endCxn id="105" idx="0"/>
            </p:cNvCxnSpPr>
            <p:nvPr/>
          </p:nvCxnSpPr>
          <p:spPr>
            <a:xfrm>
              <a:off x="9403251" y="2842848"/>
              <a:ext cx="1609252" cy="86326"/>
            </a:xfrm>
            <a:prstGeom prst="bentConnector2">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4" name="Group 143"/>
          <p:cNvGrpSpPr/>
          <p:nvPr/>
        </p:nvGrpSpPr>
        <p:grpSpPr>
          <a:xfrm>
            <a:off x="621486" y="2516793"/>
            <a:ext cx="5147668" cy="1828615"/>
            <a:chOff x="897026" y="2560793"/>
            <a:chExt cx="5147668" cy="1828615"/>
          </a:xfrm>
        </p:grpSpPr>
        <p:sp>
          <p:nvSpPr>
            <p:cNvPr id="145" name="Rectangle 144"/>
            <p:cNvSpPr/>
            <p:nvPr/>
          </p:nvSpPr>
          <p:spPr bwMode="auto">
            <a:xfrm>
              <a:off x="897026" y="2995882"/>
              <a:ext cx="2420205"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Locations</a:t>
              </a:r>
            </a:p>
          </p:txBody>
        </p:sp>
        <p:sp>
          <p:nvSpPr>
            <p:cNvPr id="146" name="Rectangle 145"/>
            <p:cNvSpPr/>
            <p:nvPr/>
          </p:nvSpPr>
          <p:spPr bwMode="auto">
            <a:xfrm>
              <a:off x="3409341" y="2995882"/>
              <a:ext cx="99577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Headquarter</a:t>
              </a:r>
            </a:p>
          </p:txBody>
        </p:sp>
        <p:sp>
          <p:nvSpPr>
            <p:cNvPr id="147" name="Rectangle 146"/>
            <p:cNvSpPr/>
            <p:nvPr/>
          </p:nvSpPr>
          <p:spPr bwMode="auto">
            <a:xfrm>
              <a:off x="3409341" y="3381094"/>
              <a:ext cx="99044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Belgium</a:t>
              </a:r>
            </a:p>
          </p:txBody>
        </p:sp>
        <p:grpSp>
          <p:nvGrpSpPr>
            <p:cNvPr id="148" name="Group 147"/>
            <p:cNvGrpSpPr/>
            <p:nvPr/>
          </p:nvGrpSpPr>
          <p:grpSpPr>
            <a:xfrm>
              <a:off x="897027" y="3772798"/>
              <a:ext cx="2418196" cy="224906"/>
              <a:chOff x="1006172" y="3761368"/>
              <a:chExt cx="2225020" cy="224906"/>
            </a:xfrm>
          </p:grpSpPr>
          <p:sp>
            <p:nvSpPr>
              <p:cNvPr id="186" name="Rectangle 185"/>
              <p:cNvSpPr/>
              <p:nvPr/>
            </p:nvSpPr>
            <p:spPr bwMode="auto">
              <a:xfrm>
                <a:off x="1006172" y="3761368"/>
                <a:ext cx="61698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Country</a:t>
                </a:r>
              </a:p>
            </p:txBody>
          </p:sp>
          <p:sp>
            <p:nvSpPr>
              <p:cNvPr id="187" name="Rectangle 186"/>
              <p:cNvSpPr/>
              <p:nvPr/>
            </p:nvSpPr>
            <p:spPr bwMode="auto">
              <a:xfrm>
                <a:off x="1701710" y="3761368"/>
                <a:ext cx="38022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88" name="Rectangle 187"/>
              <p:cNvSpPr/>
              <p:nvPr/>
            </p:nvSpPr>
            <p:spPr bwMode="auto">
              <a:xfrm>
                <a:off x="2157958" y="3761368"/>
                <a:ext cx="61698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Country</a:t>
                </a:r>
              </a:p>
            </p:txBody>
          </p:sp>
          <p:sp>
            <p:nvSpPr>
              <p:cNvPr id="189" name="Rectangle 188"/>
              <p:cNvSpPr/>
              <p:nvPr/>
            </p:nvSpPr>
            <p:spPr bwMode="auto">
              <a:xfrm>
                <a:off x="2850965" y="3761368"/>
                <a:ext cx="38022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grpSp>
        <p:grpSp>
          <p:nvGrpSpPr>
            <p:cNvPr id="149" name="Group 148"/>
            <p:cNvGrpSpPr/>
            <p:nvPr/>
          </p:nvGrpSpPr>
          <p:grpSpPr>
            <a:xfrm>
              <a:off x="903163" y="4164502"/>
              <a:ext cx="2412108" cy="224906"/>
              <a:chOff x="903163" y="4153072"/>
              <a:chExt cx="2431038" cy="224906"/>
            </a:xfrm>
          </p:grpSpPr>
          <p:sp>
            <p:nvSpPr>
              <p:cNvPr id="182" name="Rectangle 181"/>
              <p:cNvSpPr/>
              <p:nvPr/>
            </p:nvSpPr>
            <p:spPr bwMode="auto">
              <a:xfrm>
                <a:off x="903163" y="4153072"/>
                <a:ext cx="72203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Germany</a:t>
                </a:r>
              </a:p>
            </p:txBody>
          </p:sp>
          <p:sp>
            <p:nvSpPr>
              <p:cNvPr id="183" name="Rectangle 182"/>
              <p:cNvSpPr/>
              <p:nvPr/>
            </p:nvSpPr>
            <p:spPr bwMode="auto">
              <a:xfrm>
                <a:off x="1703352" y="4153072"/>
                <a:ext cx="49798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Berlin</a:t>
                </a:r>
              </a:p>
            </p:txBody>
          </p:sp>
          <p:sp>
            <p:nvSpPr>
              <p:cNvPr id="184" name="Rectangle 183"/>
              <p:cNvSpPr/>
              <p:nvPr/>
            </p:nvSpPr>
            <p:spPr bwMode="auto">
              <a:xfrm>
                <a:off x="2279492" y="4153072"/>
                <a:ext cx="55513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France</a:t>
                </a:r>
              </a:p>
            </p:txBody>
          </p:sp>
          <p:sp>
            <p:nvSpPr>
              <p:cNvPr id="185" name="Rectangle 184"/>
              <p:cNvSpPr/>
              <p:nvPr/>
            </p:nvSpPr>
            <p:spPr bwMode="auto">
              <a:xfrm>
                <a:off x="2912782" y="4153072"/>
                <a:ext cx="421419"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Paris</a:t>
                </a:r>
              </a:p>
            </p:txBody>
          </p:sp>
        </p:grpSp>
        <p:grpSp>
          <p:nvGrpSpPr>
            <p:cNvPr id="150" name="Group 149"/>
            <p:cNvGrpSpPr/>
            <p:nvPr/>
          </p:nvGrpSpPr>
          <p:grpSpPr>
            <a:xfrm>
              <a:off x="4492951" y="2995882"/>
              <a:ext cx="1551743" cy="1393526"/>
              <a:chOff x="4492952" y="2995882"/>
              <a:chExt cx="1280160" cy="1393526"/>
            </a:xfrm>
          </p:grpSpPr>
          <p:sp>
            <p:nvSpPr>
              <p:cNvPr id="175" name="Rectangle 174"/>
              <p:cNvSpPr/>
              <p:nvPr/>
            </p:nvSpPr>
            <p:spPr bwMode="auto">
              <a:xfrm>
                <a:off x="4492952" y="2995882"/>
                <a:ext cx="128016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Exports</a:t>
                </a:r>
              </a:p>
            </p:txBody>
          </p:sp>
          <p:sp>
            <p:nvSpPr>
              <p:cNvPr id="176" name="Rectangle 175"/>
              <p:cNvSpPr/>
              <p:nvPr/>
            </p:nvSpPr>
            <p:spPr bwMode="auto">
              <a:xfrm>
                <a:off x="5172017" y="3772798"/>
                <a:ext cx="601095"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77" name="Rectangle 176"/>
              <p:cNvSpPr/>
              <p:nvPr/>
            </p:nvSpPr>
            <p:spPr bwMode="auto">
              <a:xfrm>
                <a:off x="4492952" y="3772798"/>
                <a:ext cx="60840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178" name="Rectangle 177"/>
              <p:cNvSpPr/>
              <p:nvPr/>
            </p:nvSpPr>
            <p:spPr bwMode="auto">
              <a:xfrm>
                <a:off x="4492952" y="4164502"/>
                <a:ext cx="61458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Moscow</a:t>
                </a:r>
              </a:p>
            </p:txBody>
          </p:sp>
          <p:sp>
            <p:nvSpPr>
              <p:cNvPr id="179" name="Rectangle 178"/>
              <p:cNvSpPr/>
              <p:nvPr/>
            </p:nvSpPr>
            <p:spPr bwMode="auto">
              <a:xfrm>
                <a:off x="5169608" y="4164502"/>
                <a:ext cx="60350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Athens</a:t>
                </a:r>
              </a:p>
            </p:txBody>
          </p:sp>
          <p:sp>
            <p:nvSpPr>
              <p:cNvPr id="180" name="Rectangle 179"/>
              <p:cNvSpPr/>
              <p:nvPr/>
            </p:nvSpPr>
            <p:spPr bwMode="auto">
              <a:xfrm>
                <a:off x="4493904" y="3381094"/>
                <a:ext cx="61363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181" name="Rectangle 180"/>
              <p:cNvSpPr/>
              <p:nvPr/>
            </p:nvSpPr>
            <p:spPr bwMode="auto">
              <a:xfrm>
                <a:off x="5169608" y="3381094"/>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grpSp>
        <p:cxnSp>
          <p:nvCxnSpPr>
            <p:cNvPr id="151" name="Elbow Connector 150"/>
            <p:cNvCxnSpPr>
              <a:endCxn id="145" idx="0"/>
            </p:cNvCxnSpPr>
            <p:nvPr/>
          </p:nvCxnSpPr>
          <p:spPr>
            <a:xfrm rot="10800000" flipV="1">
              <a:off x="2107129" y="2857418"/>
              <a:ext cx="1800094" cy="138463"/>
            </a:xfrm>
            <a:prstGeom prst="bentConnector2">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Elbow Connector 151"/>
            <p:cNvCxnSpPr>
              <a:endCxn id="175" idx="0"/>
            </p:cNvCxnSpPr>
            <p:nvPr/>
          </p:nvCxnSpPr>
          <p:spPr>
            <a:xfrm>
              <a:off x="3907223" y="2857419"/>
              <a:ext cx="1361600" cy="138463"/>
            </a:xfrm>
            <a:prstGeom prst="bentConnector2">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a:off x="3907864" y="2785699"/>
              <a:ext cx="0" cy="206026"/>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flipH="1">
              <a:off x="3907225"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H="1">
              <a:off x="4862203"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5674016"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flipH="1">
              <a:off x="4862203"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flipH="1">
              <a:off x="5674016"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flipH="1">
              <a:off x="4862203" y="4000628"/>
              <a:ext cx="1" cy="16376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flipH="1">
              <a:off x="5674016" y="4000628"/>
              <a:ext cx="1" cy="16376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flipH="1">
              <a:off x="1473630"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flipH="1">
              <a:off x="2731911"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flipH="1">
              <a:off x="1874894"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p:nvPr/>
          </p:nvCxnSpPr>
          <p:spPr>
            <a:xfrm flipH="1">
              <a:off x="2503377"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H="1">
              <a:off x="1264179"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H="1">
              <a:off x="1952344"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a:off x="2557059"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flipH="1">
              <a:off x="3123491"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69" name="Rectangle 168"/>
            <p:cNvSpPr/>
            <p:nvPr/>
          </p:nvSpPr>
          <p:spPr bwMode="auto">
            <a:xfrm>
              <a:off x="3753381" y="2560793"/>
              <a:ext cx="307688" cy="224906"/>
            </a:xfrm>
            <a:prstGeom prst="rect">
              <a:avLst/>
            </a:prstGeom>
            <a:solidFill>
              <a:schemeClr val="bg2">
                <a:lumMod val="75000"/>
              </a:schemeClr>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ea typeface="Segoe UI" pitchFamily="34" charset="0"/>
                <a:cs typeface="Segoe UI" pitchFamily="34" charset="0"/>
              </a:endParaRPr>
            </a:p>
          </p:txBody>
        </p:sp>
        <p:grpSp>
          <p:nvGrpSpPr>
            <p:cNvPr id="170" name="Group 169"/>
            <p:cNvGrpSpPr/>
            <p:nvPr/>
          </p:nvGrpSpPr>
          <p:grpSpPr>
            <a:xfrm>
              <a:off x="897026" y="3381094"/>
              <a:ext cx="2418197" cy="224906"/>
              <a:chOff x="897027" y="3369664"/>
              <a:chExt cx="2129880" cy="224906"/>
            </a:xfrm>
          </p:grpSpPr>
          <p:sp>
            <p:nvSpPr>
              <p:cNvPr id="173" name="Rectangle 172"/>
              <p:cNvSpPr/>
              <p:nvPr/>
            </p:nvSpPr>
            <p:spPr bwMode="auto">
              <a:xfrm>
                <a:off x="897027" y="3369664"/>
                <a:ext cx="102641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174" name="Rectangle 173"/>
              <p:cNvSpPr/>
              <p:nvPr/>
            </p:nvSpPr>
            <p:spPr bwMode="auto">
              <a:xfrm>
                <a:off x="2002779" y="3369664"/>
                <a:ext cx="1024128"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grpSp>
        <p:cxnSp>
          <p:nvCxnSpPr>
            <p:cNvPr id="171" name="Straight Arrow Connector 170"/>
            <p:cNvCxnSpPr/>
            <p:nvPr/>
          </p:nvCxnSpPr>
          <p:spPr>
            <a:xfrm flipH="1">
              <a:off x="3120251"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flipH="1">
              <a:off x="1254707"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79247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en-US" sz="7200" dirty="0"/>
              <a:t>Query with SQL</a:t>
            </a:r>
          </a:p>
        </p:txBody>
      </p:sp>
      <p:sp>
        <p:nvSpPr>
          <p:cNvPr id="5" name="Subtitle 4"/>
          <p:cNvSpPr>
            <a:spLocks noGrp="1"/>
          </p:cNvSpPr>
          <p:nvPr>
            <p:ph type="body" sz="quarter" idx="12"/>
          </p:nvPr>
        </p:nvSpPr>
        <p:spPr>
          <a:xfrm>
            <a:off x="269239" y="3877277"/>
            <a:ext cx="9736910" cy="1793881"/>
          </a:xfrm>
        </p:spPr>
        <p:txBody>
          <a:bodyPr/>
          <a:lstStyle/>
          <a:p>
            <a:endParaRPr lang="en-US" dirty="0"/>
          </a:p>
          <a:p>
            <a:r>
              <a:rPr lang="en-US" dirty="0">
                <a:hlinkClick r:id="rId3"/>
              </a:rPr>
              <a:t>http://www.documentdb.com/sql/demo</a:t>
            </a:r>
            <a:r>
              <a:rPr lang="en-US" dirty="0"/>
              <a:t> </a:t>
            </a:r>
          </a:p>
        </p:txBody>
      </p:sp>
    </p:spTree>
    <p:extLst>
      <p:ext uri="{BB962C8B-B14F-4D97-AF65-F5344CB8AC3E}">
        <p14:creationId xmlns:p14="http://schemas.microsoft.com/office/powerpoint/2010/main" val="1570027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sz="3600" dirty="0"/>
              <a:t>Table Storage Details</a:t>
            </a:r>
            <a:br>
              <a:rPr lang="en-US" sz="3600" dirty="0"/>
            </a:br>
            <a:r>
              <a:rPr lang="en-US" sz="2800" dirty="0"/>
              <a:t>Entity 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a:lnSpc>
                <a:spcPct val="150000"/>
              </a:lnSpc>
              <a:spcBef>
                <a:spcPts val="1200"/>
              </a:spcBef>
            </a:pPr>
            <a:r>
              <a:rPr lang="en-US" sz="3200" dirty="0">
                <a:solidFill>
                  <a:srgbClr val="44546A"/>
                </a:solidFill>
                <a:latin typeface="Segoe UI Light" charset="0"/>
              </a:rPr>
              <a:t>PartitionKey &amp; RowKey are mandatory properties </a:t>
            </a:r>
          </a:p>
          <a:p>
            <a:pPr marL="0" indent="0">
              <a:lnSpc>
                <a:spcPct val="150000"/>
              </a:lnSpc>
              <a:spcBef>
                <a:spcPts val="1200"/>
              </a:spcBef>
              <a:buNone/>
            </a:pPr>
            <a:r>
              <a:rPr lang="en-US" sz="3200" dirty="0">
                <a:solidFill>
                  <a:srgbClr val="44546A"/>
                </a:solidFill>
                <a:latin typeface="Segoe UI Light" charset="0"/>
              </a:rPr>
              <a:t>Composite key which uniquely identifies an entity </a:t>
            </a:r>
          </a:p>
          <a:p>
            <a:pPr marL="0" indent="0">
              <a:lnSpc>
                <a:spcPct val="150000"/>
              </a:lnSpc>
              <a:spcBef>
                <a:spcPts val="1200"/>
              </a:spcBef>
              <a:buNone/>
            </a:pPr>
            <a:r>
              <a:rPr lang="en-US" sz="3200" dirty="0">
                <a:solidFill>
                  <a:srgbClr val="44546A"/>
                </a:solidFill>
                <a:latin typeface="Segoe UI Light" charset="0"/>
              </a:rPr>
              <a:t>They are the only indexed properties </a:t>
            </a:r>
          </a:p>
          <a:p>
            <a:pPr marL="0" indent="0">
              <a:lnSpc>
                <a:spcPct val="150000"/>
              </a:lnSpc>
              <a:spcBef>
                <a:spcPts val="1200"/>
              </a:spcBef>
              <a:buNone/>
            </a:pPr>
            <a:r>
              <a:rPr lang="en-US" sz="3200" dirty="0">
                <a:solidFill>
                  <a:srgbClr val="44546A"/>
                </a:solidFill>
                <a:latin typeface="Segoe UI Light" charset="0"/>
              </a:rPr>
              <a:t>Defines the sort order </a:t>
            </a:r>
          </a:p>
        </p:txBody>
      </p:sp>
    </p:spTree>
    <p:extLst>
      <p:ext uri="{BB962C8B-B14F-4D97-AF65-F5344CB8AC3E}">
        <p14:creationId xmlns:p14="http://schemas.microsoft.com/office/powerpoint/2010/main" val="1156202929"/>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38"/>
            <a:ext cx="10972801" cy="914544"/>
          </a:xfrm>
        </p:spPr>
        <p:txBody>
          <a:bodyPr/>
          <a:lstStyle/>
          <a:p>
            <a:r>
              <a:rPr lang="en-US" dirty="0"/>
              <a:t>Query and indexing tips</a:t>
            </a:r>
          </a:p>
        </p:txBody>
      </p:sp>
      <p:sp>
        <p:nvSpPr>
          <p:cNvPr id="5" name="Text Placeholder 4"/>
          <p:cNvSpPr>
            <a:spLocks noGrp="1"/>
          </p:cNvSpPr>
          <p:nvPr>
            <p:ph idx="4294967295"/>
          </p:nvPr>
        </p:nvSpPr>
        <p:spPr>
          <a:xfrm>
            <a:off x="117984" y="1452563"/>
            <a:ext cx="9788525" cy="2843793"/>
          </a:xfrm>
        </p:spPr>
        <p:txBody>
          <a:bodyPr/>
          <a:lstStyle/>
          <a:p>
            <a:pPr marL="182880" indent="0">
              <a:spcAft>
                <a:spcPts val="1200"/>
              </a:spcAft>
              <a:buNone/>
            </a:pPr>
            <a:r>
              <a:rPr lang="en-US" sz="2800" dirty="0"/>
              <a:t>Consider query needs and index policies (index policies are currently immutable)</a:t>
            </a:r>
          </a:p>
          <a:p>
            <a:pPr marL="182880" indent="0">
              <a:spcAft>
                <a:spcPts val="1200"/>
              </a:spcAft>
              <a:buNone/>
            </a:pPr>
            <a:r>
              <a:rPr lang="en-US" sz="2800" dirty="0"/>
              <a:t>Understand query costs and limits, and avoid scans</a:t>
            </a:r>
          </a:p>
          <a:p>
            <a:pPr marL="182880" indent="0">
              <a:spcAft>
                <a:spcPts val="1200"/>
              </a:spcAft>
              <a:buNone/>
            </a:pPr>
            <a:r>
              <a:rPr lang="en-US" sz="2800" dirty="0"/>
              <a:t>Pre-aggregate where possible</a:t>
            </a:r>
          </a:p>
          <a:p>
            <a:pPr marL="182880" indent="0">
              <a:spcAft>
                <a:spcPts val="1200"/>
              </a:spcAft>
              <a:buNone/>
            </a:pPr>
            <a:endParaRPr lang="en-US" sz="2800" dirty="0"/>
          </a:p>
        </p:txBody>
      </p:sp>
      <p:pic>
        <p:nvPicPr>
          <p:cNvPr id="7" name="Picture 6"/>
          <p:cNvPicPr>
            <a:picLocks noChangeAspect="1"/>
          </p:cNvPicPr>
          <p:nvPr/>
        </p:nvPicPr>
        <p:blipFill>
          <a:blip r:embed="rId3"/>
          <a:stretch>
            <a:fillRect/>
          </a:stretch>
        </p:blipFill>
        <p:spPr>
          <a:xfrm>
            <a:off x="7928518" y="2971870"/>
            <a:ext cx="4441902" cy="4441902"/>
          </a:xfrm>
          <a:prstGeom prst="rect">
            <a:avLst/>
          </a:prstGeom>
        </p:spPr>
      </p:pic>
    </p:spTree>
    <p:extLst>
      <p:ext uri="{BB962C8B-B14F-4D97-AF65-F5344CB8AC3E}">
        <p14:creationId xmlns:p14="http://schemas.microsoft.com/office/powerpoint/2010/main" val="19012815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76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sz="3600" dirty="0"/>
              <a:t>Table Storage Details</a:t>
            </a:r>
            <a:br>
              <a:rPr lang="en-US" sz="3600" dirty="0"/>
            </a:br>
            <a:r>
              <a:rPr lang="en-US" sz="2800" dirty="0"/>
              <a:t>Entity 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200" dirty="0"/>
              <a:t>No fixed schema for other properties</a:t>
            </a:r>
          </a:p>
          <a:p>
            <a:pPr marL="0" indent="0">
              <a:lnSpc>
                <a:spcPct val="150000"/>
              </a:lnSpc>
              <a:spcBef>
                <a:spcPts val="1200"/>
              </a:spcBef>
              <a:buNone/>
            </a:pPr>
            <a:r>
              <a:rPr lang="en-US" sz="3200" dirty="0"/>
              <a:t>Each property is stored as: &lt;name, typed value&gt;</a:t>
            </a:r>
          </a:p>
          <a:p>
            <a:pPr marL="0" indent="0">
              <a:lnSpc>
                <a:spcPct val="150000"/>
              </a:lnSpc>
              <a:spcBef>
                <a:spcPts val="1200"/>
              </a:spcBef>
              <a:buNone/>
            </a:pPr>
            <a:r>
              <a:rPr lang="en-US" sz="3200" dirty="0"/>
              <a:t>Properties can be the standard .NET types:</a:t>
            </a:r>
          </a:p>
          <a:p>
            <a:pPr marL="0" indent="0">
              <a:lnSpc>
                <a:spcPct val="150000"/>
              </a:lnSpc>
              <a:spcBef>
                <a:spcPts val="1200"/>
              </a:spcBef>
              <a:buNone/>
            </a:pPr>
            <a:r>
              <a:rPr lang="en-US" sz="3200" dirty="0"/>
              <a:t>	</a:t>
            </a:r>
            <a:r>
              <a:rPr lang="en-US" sz="2400" dirty="0"/>
              <a:t>string, binary, </a:t>
            </a:r>
            <a:r>
              <a:rPr lang="en-US" sz="2400" dirty="0" err="1"/>
              <a:t>bool</a:t>
            </a:r>
            <a:r>
              <a:rPr lang="en-US" sz="2400" dirty="0"/>
              <a:t>, </a:t>
            </a:r>
            <a:r>
              <a:rPr lang="en-US" sz="2400" dirty="0" err="1"/>
              <a:t>DateTime</a:t>
            </a:r>
            <a:r>
              <a:rPr lang="en-US" sz="2400" dirty="0"/>
              <a:t>, GUID, </a:t>
            </a:r>
            <a:r>
              <a:rPr lang="en-US" sz="2400" dirty="0" err="1"/>
              <a:t>int</a:t>
            </a:r>
            <a:r>
              <a:rPr lang="en-US" sz="2400" dirty="0"/>
              <a:t>, int64, double</a:t>
            </a:r>
          </a:p>
        </p:txBody>
      </p:sp>
    </p:spTree>
    <p:extLst>
      <p:ext uri="{BB962C8B-B14F-4D97-AF65-F5344CB8AC3E}">
        <p14:creationId xmlns:p14="http://schemas.microsoft.com/office/powerpoint/2010/main" val="37640061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sz="3600" dirty="0"/>
              <a:t>Table Storage Details</a:t>
            </a:r>
            <a:br>
              <a:rPr lang="en-US" sz="3600" dirty="0"/>
            </a:br>
            <a:r>
              <a:rPr lang="en-US" sz="2800" dirty="0"/>
              <a:t>Entity 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200" dirty="0"/>
              <a:t>Timestamp property</a:t>
            </a:r>
          </a:p>
          <a:p>
            <a:pPr marL="0" indent="0">
              <a:lnSpc>
                <a:spcPct val="150000"/>
              </a:lnSpc>
              <a:spcBef>
                <a:spcPts val="1200"/>
              </a:spcBef>
              <a:buNone/>
            </a:pPr>
            <a:r>
              <a:rPr lang="en-US" sz="3200" dirty="0"/>
              <a:t>Optimistic Concurrency</a:t>
            </a:r>
          </a:p>
          <a:p>
            <a:pPr marL="0" indent="0">
              <a:lnSpc>
                <a:spcPct val="150000"/>
              </a:lnSpc>
              <a:spcBef>
                <a:spcPts val="1200"/>
              </a:spcBef>
              <a:buNone/>
            </a:pPr>
            <a:r>
              <a:rPr lang="en-US" sz="3200" dirty="0"/>
              <a:t>Exposed as an HTTP </a:t>
            </a:r>
            <a:r>
              <a:rPr lang="en-US" sz="3200" dirty="0" err="1"/>
              <a:t>Etag</a:t>
            </a:r>
            <a:endParaRPr lang="en-US" sz="3200" dirty="0"/>
          </a:p>
        </p:txBody>
      </p:sp>
    </p:spTree>
    <p:extLst>
      <p:ext uri="{BB962C8B-B14F-4D97-AF65-F5344CB8AC3E}">
        <p14:creationId xmlns:p14="http://schemas.microsoft.com/office/powerpoint/2010/main" val="15923181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256545"/>
            <a:ext cx="2849562" cy="1608471"/>
          </a:xfrm>
          <a:prstGeom prst="rect">
            <a:avLst/>
          </a:prstGeom>
        </p:spPr>
        <p:txBody>
          <a:bodyPr>
            <a:normAutofit fontScale="90000"/>
          </a:bodyPr>
          <a:lstStyle/>
          <a:p>
            <a:r>
              <a:rPr lang="en-US" sz="3600" dirty="0"/>
              <a:t>Table Storage Details</a:t>
            </a:r>
            <a:br>
              <a:rPr lang="en-US" sz="3600" dirty="0"/>
            </a:br>
            <a:r>
              <a:rPr lang="en-US" dirty="0">
                <a:solidFill>
                  <a:srgbClr val="44546A"/>
                </a:solidFill>
                <a:latin typeface="Segoe UI Light"/>
              </a:rPr>
              <a:t>Purpose of the </a:t>
            </a:r>
            <a:r>
              <a:rPr lang="en-US" dirty="0" err="1">
                <a:solidFill>
                  <a:srgbClr val="44546A"/>
                </a:solidFill>
                <a:latin typeface="Segoe UI Light"/>
              </a:rPr>
              <a:t>PatitionKey</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a:lnSpc>
                <a:spcPct val="150000"/>
              </a:lnSpc>
              <a:spcBef>
                <a:spcPts val="1200"/>
              </a:spcBef>
            </a:pPr>
            <a:r>
              <a:rPr lang="en-US" sz="3200" b="1" dirty="0">
                <a:solidFill>
                  <a:srgbClr val="44546A"/>
                </a:solidFill>
                <a:latin typeface="Segoe UI" charset="0"/>
              </a:rPr>
              <a:t>Entity Locality</a:t>
            </a:r>
            <a:r>
              <a:rPr lang="en-US" sz="3200" dirty="0">
                <a:solidFill>
                  <a:srgbClr val="44546A"/>
                </a:solidFill>
                <a:latin typeface="Segoe UI" charset="0"/>
              </a:rPr>
              <a:t>  </a:t>
            </a:r>
          </a:p>
          <a:p>
            <a:pPr marL="0" indent="0">
              <a:lnSpc>
                <a:spcPct val="150000"/>
              </a:lnSpc>
              <a:spcBef>
                <a:spcPts val="1200"/>
              </a:spcBef>
              <a:buNone/>
            </a:pPr>
            <a:r>
              <a:rPr lang="en-US" sz="3200" b="1" dirty="0">
                <a:solidFill>
                  <a:srgbClr val="44546A"/>
                </a:solidFill>
                <a:latin typeface="Segoe UI" charset="0"/>
              </a:rPr>
              <a:t>Entity Group Transactions</a:t>
            </a:r>
            <a:r>
              <a:rPr lang="en-US" sz="3200" dirty="0">
                <a:solidFill>
                  <a:srgbClr val="44546A"/>
                </a:solidFill>
                <a:latin typeface="Segoe UI" charset="0"/>
              </a:rPr>
              <a:t>  </a:t>
            </a:r>
          </a:p>
          <a:p>
            <a:pPr marL="0" indent="0">
              <a:lnSpc>
                <a:spcPct val="150000"/>
              </a:lnSpc>
              <a:spcBef>
                <a:spcPts val="1200"/>
              </a:spcBef>
              <a:buNone/>
            </a:pPr>
            <a:r>
              <a:rPr lang="en-US" sz="3200" b="1" dirty="0">
                <a:solidFill>
                  <a:srgbClr val="44546A"/>
                </a:solidFill>
                <a:latin typeface="Segoe UI" charset="0"/>
              </a:rPr>
              <a:t>Table Scalability</a:t>
            </a:r>
            <a:r>
              <a:rPr lang="en-US" sz="3200" dirty="0">
                <a:solidFill>
                  <a:srgbClr val="44546A"/>
                </a:solidFill>
                <a:latin typeface="Segoe UI" charset="0"/>
              </a:rPr>
              <a:t>  </a:t>
            </a:r>
          </a:p>
        </p:txBody>
      </p:sp>
    </p:spTree>
    <p:extLst>
      <p:ext uri="{BB962C8B-B14F-4D97-AF65-F5344CB8AC3E}">
        <p14:creationId xmlns:p14="http://schemas.microsoft.com/office/powerpoint/2010/main" val="32872699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p:spPr>
        <p:txBody>
          <a:bodyPr/>
          <a:lstStyle/>
          <a:p>
            <a:r>
              <a:rPr lang="en-US" dirty="0"/>
              <a:t>Agenda</a:t>
            </a:r>
          </a:p>
        </p:txBody>
      </p:sp>
      <p:graphicFrame>
        <p:nvGraphicFramePr>
          <p:cNvPr id="12" name="Diagram 11"/>
          <p:cNvGraphicFramePr/>
          <p:nvPr>
            <p:extLst>
              <p:ext uri="{D42A27DB-BD31-4B8C-83A1-F6EECF244321}">
                <p14:modId xmlns:p14="http://schemas.microsoft.com/office/powerpoint/2010/main" val="4022374483"/>
              </p:ext>
            </p:extLst>
          </p:nvPr>
        </p:nvGraphicFramePr>
        <p:xfrm>
          <a:off x="609066" y="981076"/>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495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256545"/>
            <a:ext cx="2849562" cy="1608471"/>
          </a:xfrm>
          <a:prstGeom prst="rect">
            <a:avLst/>
          </a:prstGeom>
        </p:spPr>
        <p:txBody>
          <a:bodyPr>
            <a:normAutofit fontScale="90000"/>
          </a:bodyPr>
          <a:lstStyle/>
          <a:p>
            <a:r>
              <a:rPr lang="en-US" sz="3600" dirty="0"/>
              <a:t>Table Storage Details</a:t>
            </a:r>
            <a:br>
              <a:rPr lang="en-US" sz="3600" dirty="0"/>
            </a:br>
            <a:r>
              <a:rPr lang="en-US" dirty="0">
                <a:solidFill>
                  <a:srgbClr val="44546A"/>
                </a:solidFill>
                <a:latin typeface="Segoe UI Light"/>
              </a:rPr>
              <a:t>Purpose of the </a:t>
            </a:r>
            <a:r>
              <a:rPr lang="en-US" dirty="0" err="1">
                <a:solidFill>
                  <a:srgbClr val="44546A"/>
                </a:solidFill>
                <a:latin typeface="Segoe UI Light"/>
              </a:rPr>
              <a:t>PatitionKey</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a:lnSpc>
                <a:spcPct val="150000"/>
              </a:lnSpc>
              <a:spcBef>
                <a:spcPts val="1200"/>
              </a:spcBef>
            </a:pPr>
            <a:r>
              <a:rPr lang="en-US" sz="3200" b="1" dirty="0">
                <a:solidFill>
                  <a:srgbClr val="44546A"/>
                </a:solidFill>
                <a:latin typeface="Segoe UI" charset="0"/>
              </a:rPr>
              <a:t>Entity Locality</a:t>
            </a:r>
            <a:r>
              <a:rPr lang="en-US" sz="3200" dirty="0">
                <a:solidFill>
                  <a:srgbClr val="44546A"/>
                </a:solidFill>
                <a:latin typeface="Segoe UI" charset="0"/>
              </a:rPr>
              <a:t>  </a:t>
            </a:r>
          </a:p>
          <a:p>
            <a:pPr algn="l">
              <a:lnSpc>
                <a:spcPct val="150000"/>
              </a:lnSpc>
              <a:spcBef>
                <a:spcPts val="1200"/>
              </a:spcBef>
            </a:pPr>
            <a:r>
              <a:rPr lang="en-US" sz="3200" dirty="0">
                <a:solidFill>
                  <a:srgbClr val="44546A"/>
                </a:solidFill>
                <a:latin typeface="Segoe UI Light" charset="0"/>
              </a:rPr>
              <a:t>Entities in the same partition will be stored together  </a:t>
            </a:r>
          </a:p>
          <a:p>
            <a:pPr algn="l">
              <a:lnSpc>
                <a:spcPct val="150000"/>
              </a:lnSpc>
              <a:spcBef>
                <a:spcPts val="1200"/>
              </a:spcBef>
            </a:pPr>
            <a:r>
              <a:rPr lang="en-US" sz="3200" dirty="0">
                <a:solidFill>
                  <a:srgbClr val="44546A"/>
                </a:solidFill>
                <a:latin typeface="Segoe UI Light" charset="0"/>
              </a:rPr>
              <a:t>Efficient querying and cache locality  </a:t>
            </a:r>
          </a:p>
          <a:p>
            <a:pPr marL="0" indent="0" algn="l">
              <a:lnSpc>
                <a:spcPct val="150000"/>
              </a:lnSpc>
              <a:spcBef>
                <a:spcPts val="1200"/>
              </a:spcBef>
              <a:buNone/>
            </a:pPr>
            <a:r>
              <a:rPr lang="en-US" sz="3200" dirty="0" err="1">
                <a:solidFill>
                  <a:srgbClr val="44546A"/>
                </a:solidFill>
                <a:latin typeface="Segoe UI Light" charset="0"/>
              </a:rPr>
              <a:t>Endeavour</a:t>
            </a:r>
            <a:r>
              <a:rPr lang="en-US" sz="3200" dirty="0">
                <a:solidFill>
                  <a:srgbClr val="44546A"/>
                </a:solidFill>
                <a:latin typeface="Segoe UI Light" charset="0"/>
              </a:rPr>
              <a:t> to include partition key in all queries  </a:t>
            </a:r>
          </a:p>
        </p:txBody>
      </p:sp>
    </p:spTree>
    <p:extLst>
      <p:ext uri="{BB962C8B-B14F-4D97-AF65-F5344CB8AC3E}">
        <p14:creationId xmlns:p14="http://schemas.microsoft.com/office/powerpoint/2010/main" val="35067143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256545"/>
            <a:ext cx="2849562" cy="1608471"/>
          </a:xfrm>
          <a:prstGeom prst="rect">
            <a:avLst/>
          </a:prstGeom>
        </p:spPr>
        <p:txBody>
          <a:bodyPr>
            <a:normAutofit fontScale="90000"/>
          </a:bodyPr>
          <a:lstStyle/>
          <a:p>
            <a:r>
              <a:rPr lang="en-US" sz="3600" dirty="0"/>
              <a:t>Table Storage Details</a:t>
            </a:r>
            <a:br>
              <a:rPr lang="en-US" sz="3600" dirty="0"/>
            </a:br>
            <a:r>
              <a:rPr lang="en-US" dirty="0">
                <a:solidFill>
                  <a:srgbClr val="44546A"/>
                </a:solidFill>
                <a:latin typeface="Segoe UI Light"/>
              </a:rPr>
              <a:t>Purpose of the </a:t>
            </a:r>
            <a:r>
              <a:rPr lang="en-US" dirty="0" err="1">
                <a:solidFill>
                  <a:srgbClr val="44546A"/>
                </a:solidFill>
                <a:latin typeface="Segoe UI Light"/>
              </a:rPr>
              <a:t>PatitionKey</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a:lnSpc>
                <a:spcPct val="150000"/>
              </a:lnSpc>
              <a:spcBef>
                <a:spcPts val="1200"/>
              </a:spcBef>
            </a:pPr>
            <a:r>
              <a:rPr lang="en-US" sz="3200" b="1" dirty="0">
                <a:solidFill>
                  <a:srgbClr val="44546A"/>
                </a:solidFill>
                <a:latin typeface="Segoe UI" charset="0"/>
              </a:rPr>
              <a:t>Entity Group Transactions</a:t>
            </a:r>
            <a:r>
              <a:rPr lang="en-US" sz="3200" dirty="0">
                <a:solidFill>
                  <a:srgbClr val="44546A"/>
                </a:solidFill>
                <a:latin typeface="Segoe UI" charset="0"/>
              </a:rPr>
              <a:t> </a:t>
            </a:r>
          </a:p>
          <a:p>
            <a:pPr algn="l">
              <a:lnSpc>
                <a:spcPct val="150000"/>
              </a:lnSpc>
              <a:spcBef>
                <a:spcPts val="1200"/>
              </a:spcBef>
            </a:pPr>
            <a:r>
              <a:rPr lang="en-US" sz="3200" dirty="0">
                <a:solidFill>
                  <a:srgbClr val="44546A"/>
                </a:solidFill>
                <a:latin typeface="Segoe UI Light" charset="0"/>
              </a:rPr>
              <a:t>Atomic multiple CRUD in same partition in a single transaction </a:t>
            </a:r>
          </a:p>
        </p:txBody>
      </p:sp>
    </p:spTree>
    <p:extLst>
      <p:ext uri="{BB962C8B-B14F-4D97-AF65-F5344CB8AC3E}">
        <p14:creationId xmlns:p14="http://schemas.microsoft.com/office/powerpoint/2010/main" val="200937439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256545"/>
            <a:ext cx="2849562" cy="1608471"/>
          </a:xfrm>
          <a:prstGeom prst="rect">
            <a:avLst/>
          </a:prstGeom>
        </p:spPr>
        <p:txBody>
          <a:bodyPr>
            <a:normAutofit fontScale="90000"/>
          </a:bodyPr>
          <a:lstStyle/>
          <a:p>
            <a:r>
              <a:rPr lang="en-US" sz="3600" dirty="0"/>
              <a:t>Table Storage Details</a:t>
            </a:r>
            <a:br>
              <a:rPr lang="en-US" sz="3600" dirty="0"/>
            </a:br>
            <a:r>
              <a:rPr lang="en-US" dirty="0">
                <a:solidFill>
                  <a:srgbClr val="44546A"/>
                </a:solidFill>
                <a:latin typeface="Segoe UI Light"/>
              </a:rPr>
              <a:t>Purpose of the </a:t>
            </a:r>
            <a:r>
              <a:rPr lang="en-US" dirty="0" err="1">
                <a:solidFill>
                  <a:srgbClr val="44546A"/>
                </a:solidFill>
                <a:latin typeface="Segoe UI Light"/>
              </a:rPr>
              <a:t>PatitionKey</a:t>
            </a:r>
            <a:endParaRPr lang="en-US" sz="2800" dirty="0">
              <a:solidFill>
                <a:schemeClr val="bg1"/>
              </a:solidFill>
            </a:endParaRPr>
          </a:p>
        </p:txBody>
      </p:sp>
      <p:sp>
        <p:nvSpPr>
          <p:cNvPr id="3" name="Content Placeholder 2"/>
          <p:cNvSpPr>
            <a:spLocks noGrp="1"/>
          </p:cNvSpPr>
          <p:nvPr>
            <p:ph sz="quarter" idx="10"/>
          </p:nvPr>
        </p:nvSpPr>
        <p:spPr/>
        <p:txBody>
          <a:bodyPr anchor="ctr">
            <a:normAutofit fontScale="77500" lnSpcReduction="20000"/>
          </a:bodyPr>
          <a:lstStyle/>
          <a:p>
            <a:pPr>
              <a:lnSpc>
                <a:spcPct val="150000"/>
              </a:lnSpc>
              <a:spcBef>
                <a:spcPts val="1200"/>
              </a:spcBef>
            </a:pPr>
            <a:r>
              <a:rPr lang="en-US" sz="3200" b="1" dirty="0">
                <a:solidFill>
                  <a:srgbClr val="44546A"/>
                </a:solidFill>
                <a:latin typeface="Segoe UI" charset="0"/>
              </a:rPr>
              <a:t>Table Scalability</a:t>
            </a:r>
            <a:r>
              <a:rPr lang="en-US" sz="3200" dirty="0">
                <a:solidFill>
                  <a:srgbClr val="44546A"/>
                </a:solidFill>
                <a:latin typeface="Segoe UI" charset="0"/>
              </a:rPr>
              <a:t> </a:t>
            </a:r>
          </a:p>
          <a:p>
            <a:pPr algn="l">
              <a:lnSpc>
                <a:spcPct val="150000"/>
              </a:lnSpc>
              <a:spcBef>
                <a:spcPts val="1200"/>
              </a:spcBef>
            </a:pPr>
            <a:r>
              <a:rPr lang="en-US" sz="3200" dirty="0">
                <a:solidFill>
                  <a:srgbClr val="44546A"/>
                </a:solidFill>
                <a:latin typeface="Segoe UI Light" charset="0"/>
              </a:rPr>
              <a:t>Target throughput – 500 tps/partition, several thousand tps/account </a:t>
            </a:r>
          </a:p>
          <a:p>
            <a:pPr algn="l">
              <a:lnSpc>
                <a:spcPct val="150000"/>
              </a:lnSpc>
              <a:spcBef>
                <a:spcPts val="1200"/>
              </a:spcBef>
            </a:pPr>
            <a:r>
              <a:rPr lang="en-US" sz="3200" dirty="0">
                <a:solidFill>
                  <a:srgbClr val="44546A"/>
                </a:solidFill>
                <a:latin typeface="Segoe UI Light" charset="0"/>
              </a:rPr>
              <a:t>Microsoft Azure monitors the usage patterns of partitions </a:t>
            </a:r>
          </a:p>
          <a:p>
            <a:pPr algn="l">
              <a:lnSpc>
                <a:spcPct val="150000"/>
              </a:lnSpc>
              <a:spcBef>
                <a:spcPts val="1200"/>
              </a:spcBef>
            </a:pPr>
            <a:r>
              <a:rPr lang="en-US" sz="3200" dirty="0">
                <a:solidFill>
                  <a:srgbClr val="44546A"/>
                </a:solidFill>
                <a:latin typeface="Segoe UI Light" charset="0"/>
              </a:rPr>
              <a:t>Automatically load balance partitions </a:t>
            </a:r>
          </a:p>
          <a:p>
            <a:pPr algn="l">
              <a:lnSpc>
                <a:spcPct val="150000"/>
              </a:lnSpc>
              <a:spcBef>
                <a:spcPts val="1200"/>
              </a:spcBef>
            </a:pPr>
            <a:r>
              <a:rPr lang="en-US" sz="3200" dirty="0">
                <a:solidFill>
                  <a:srgbClr val="44546A"/>
                </a:solidFill>
                <a:latin typeface="Segoe UI Light" charset="0"/>
              </a:rPr>
              <a:t>Each partition can be served by a different storage node </a:t>
            </a:r>
          </a:p>
          <a:p>
            <a:pPr algn="l">
              <a:lnSpc>
                <a:spcPct val="150000"/>
              </a:lnSpc>
              <a:spcBef>
                <a:spcPts val="1200"/>
              </a:spcBef>
            </a:pPr>
            <a:r>
              <a:rPr lang="en-US" sz="3200" dirty="0">
                <a:solidFill>
                  <a:srgbClr val="44546A"/>
                </a:solidFill>
                <a:latin typeface="Segoe UI Light" charset="0"/>
              </a:rPr>
              <a:t>Scale to meet the traffic needs of your table </a:t>
            </a:r>
          </a:p>
          <a:p>
            <a:pPr algn="l">
              <a:lnSpc>
                <a:spcPct val="150000"/>
              </a:lnSpc>
              <a:spcBef>
                <a:spcPts val="1200"/>
              </a:spcBef>
            </a:pPr>
            <a:endParaRPr lang="en-US" sz="3200" dirty="0">
              <a:solidFill>
                <a:srgbClr val="44546A"/>
              </a:solidFill>
              <a:latin typeface="Segoe UI Light" charset="0"/>
            </a:endParaRPr>
          </a:p>
        </p:txBody>
      </p:sp>
    </p:spTree>
    <p:extLst>
      <p:ext uri="{BB962C8B-B14F-4D97-AF65-F5344CB8AC3E}">
        <p14:creationId xmlns:p14="http://schemas.microsoft.com/office/powerpoint/2010/main" val="31839426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075571"/>
            <a:ext cx="2849562" cy="1314671"/>
          </a:xfrm>
          <a:prstGeom prst="rect">
            <a:avLst/>
          </a:prstGeom>
        </p:spPr>
        <p:txBody>
          <a:bodyPr>
            <a:normAutofit fontScale="90000"/>
          </a:bodyPr>
          <a:lstStyle/>
          <a:p>
            <a:r>
              <a:rPr lang="en-US" sz="3600" dirty="0"/>
              <a:t>Table Storage Details</a:t>
            </a:r>
            <a:endParaRPr lang="en-US" sz="2800" dirty="0">
              <a:solidFill>
                <a:schemeClr val="bg1"/>
              </a:solidFill>
            </a:endParaRPr>
          </a:p>
        </p:txBody>
      </p:sp>
      <p:sp>
        <p:nvSpPr>
          <p:cNvPr id="3" name="Content Placeholder 2"/>
          <p:cNvSpPr>
            <a:spLocks noGrp="1"/>
          </p:cNvSpPr>
          <p:nvPr>
            <p:ph sz="quarter" idx="10"/>
          </p:nvPr>
        </p:nvSpPr>
        <p:spPr/>
        <p:txBody>
          <a:bodyPr anchor="ctr">
            <a:normAutofit fontScale="77500" lnSpcReduction="20000"/>
          </a:bodyPr>
          <a:lstStyle/>
          <a:p>
            <a:pPr>
              <a:lnSpc>
                <a:spcPct val="150000"/>
              </a:lnSpc>
              <a:spcBef>
                <a:spcPts val="1200"/>
              </a:spcBef>
            </a:pPr>
            <a:r>
              <a:rPr lang="en-US" sz="3200" b="1" dirty="0">
                <a:solidFill>
                  <a:srgbClr val="44546A"/>
                </a:solidFill>
                <a:latin typeface="Segoe UI" charset="0"/>
              </a:rPr>
              <a:t>Table Scalability</a:t>
            </a:r>
            <a:r>
              <a:rPr lang="en-US" sz="3200" dirty="0">
                <a:solidFill>
                  <a:srgbClr val="44546A"/>
                </a:solidFill>
                <a:latin typeface="Segoe UI" charset="0"/>
              </a:rPr>
              <a:t> </a:t>
            </a:r>
          </a:p>
          <a:p>
            <a:pPr algn="l">
              <a:lnSpc>
                <a:spcPct val="150000"/>
              </a:lnSpc>
              <a:spcBef>
                <a:spcPts val="1200"/>
              </a:spcBef>
            </a:pPr>
            <a:r>
              <a:rPr lang="en-US" sz="3200" dirty="0">
                <a:solidFill>
                  <a:srgbClr val="44546A"/>
                </a:solidFill>
                <a:latin typeface="Segoe UI Light" charset="0"/>
              </a:rPr>
              <a:t>Target throughput – 500 tps/partition, several thousand tps/account </a:t>
            </a:r>
          </a:p>
          <a:p>
            <a:pPr algn="l">
              <a:lnSpc>
                <a:spcPct val="150000"/>
              </a:lnSpc>
              <a:spcBef>
                <a:spcPts val="1200"/>
              </a:spcBef>
            </a:pPr>
            <a:r>
              <a:rPr lang="en-US" sz="3200" dirty="0">
                <a:solidFill>
                  <a:srgbClr val="44546A"/>
                </a:solidFill>
                <a:latin typeface="Segoe UI Light" charset="0"/>
              </a:rPr>
              <a:t>Microsoft Azure monitors the usage patterns of partitions </a:t>
            </a:r>
          </a:p>
          <a:p>
            <a:pPr algn="l">
              <a:lnSpc>
                <a:spcPct val="150000"/>
              </a:lnSpc>
              <a:spcBef>
                <a:spcPts val="1200"/>
              </a:spcBef>
            </a:pPr>
            <a:r>
              <a:rPr lang="en-US" sz="3200" dirty="0">
                <a:solidFill>
                  <a:srgbClr val="44546A"/>
                </a:solidFill>
                <a:latin typeface="Segoe UI Light" charset="0"/>
              </a:rPr>
              <a:t>Automatically load balance partitions </a:t>
            </a:r>
          </a:p>
          <a:p>
            <a:pPr algn="l">
              <a:lnSpc>
                <a:spcPct val="150000"/>
              </a:lnSpc>
              <a:spcBef>
                <a:spcPts val="1200"/>
              </a:spcBef>
            </a:pPr>
            <a:r>
              <a:rPr lang="en-US" sz="3200" dirty="0">
                <a:solidFill>
                  <a:srgbClr val="44546A"/>
                </a:solidFill>
                <a:latin typeface="Segoe UI Light" charset="0"/>
              </a:rPr>
              <a:t>Each partition can be served by a different storage node </a:t>
            </a:r>
          </a:p>
          <a:p>
            <a:pPr algn="l">
              <a:lnSpc>
                <a:spcPct val="150000"/>
              </a:lnSpc>
              <a:spcBef>
                <a:spcPts val="1200"/>
              </a:spcBef>
            </a:pPr>
            <a:r>
              <a:rPr lang="en-US" sz="3200" dirty="0">
                <a:solidFill>
                  <a:srgbClr val="44546A"/>
                </a:solidFill>
                <a:latin typeface="Segoe UI Light" charset="0"/>
              </a:rPr>
              <a:t>Scale to meet the traffic needs of your table </a:t>
            </a:r>
          </a:p>
          <a:p>
            <a:pPr algn="l">
              <a:lnSpc>
                <a:spcPct val="150000"/>
              </a:lnSpc>
              <a:spcBef>
                <a:spcPts val="1200"/>
              </a:spcBef>
            </a:pPr>
            <a:endParaRPr lang="en-US" sz="3200" dirty="0">
              <a:solidFill>
                <a:srgbClr val="44546A"/>
              </a:solidFill>
              <a:latin typeface="Segoe UI Light" charset="0"/>
            </a:endParaRPr>
          </a:p>
        </p:txBody>
      </p:sp>
    </p:spTree>
    <p:extLst>
      <p:ext uri="{BB962C8B-B14F-4D97-AF65-F5344CB8AC3E}">
        <p14:creationId xmlns:p14="http://schemas.microsoft.com/office/powerpoint/2010/main" val="207877430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r>
              <a:rPr lang="en-US" sz="11500" dirty="0"/>
              <a:t/>
            </a:r>
            <a:br>
              <a:rPr lang="en-US" sz="11500" dirty="0"/>
            </a:br>
            <a:r>
              <a:rPr lang="en-US" sz="11500" dirty="0"/>
              <a:t>Storage Queue</a:t>
            </a:r>
          </a:p>
        </p:txBody>
      </p:sp>
      <p:pic>
        <p:nvPicPr>
          <p:cNvPr id="5" name="Picture 4"/>
          <p:cNvPicPr>
            <a:picLocks noChangeAspect="1"/>
          </p:cNvPicPr>
          <p:nvPr/>
        </p:nvPicPr>
        <p:blipFill>
          <a:blip r:embed="rId2"/>
          <a:stretch>
            <a:fillRect/>
          </a:stretch>
        </p:blipFill>
        <p:spPr>
          <a:xfrm>
            <a:off x="5283240" y="381094"/>
            <a:ext cx="1625520" cy="1409100"/>
          </a:xfrm>
          <a:prstGeom prst="rect">
            <a:avLst/>
          </a:prstGeom>
        </p:spPr>
      </p:pic>
    </p:spTree>
    <p:extLst>
      <p:ext uri="{BB962C8B-B14F-4D97-AF65-F5344CB8AC3E}">
        <p14:creationId xmlns:p14="http://schemas.microsoft.com/office/powerpoint/2010/main" val="35824831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274638" y="2436813"/>
            <a:ext cx="3028061" cy="917575"/>
          </a:xfrm>
        </p:spPr>
        <p:txBody>
          <a:bodyPr>
            <a:normAutofit fontScale="90000"/>
          </a:bodyPr>
          <a:lstStyle/>
          <a:p>
            <a:r>
              <a:rPr lang="en-US" sz="3600"/>
              <a:t>Why</a:t>
            </a:r>
            <a:r>
              <a:rPr lang="en-US" sz="3600" dirty="0"/>
              <a:t> use a Queue</a:t>
            </a:r>
          </a:p>
        </p:txBody>
      </p:sp>
      <p:sp>
        <p:nvSpPr>
          <p:cNvPr id="12" name="Content Placeholder 11"/>
          <p:cNvSpPr>
            <a:spLocks noGrp="1"/>
          </p:cNvSpPr>
          <p:nvPr>
            <p:ph sz="quarter" idx="10"/>
          </p:nvPr>
        </p:nvSpPr>
        <p:spPr/>
        <p:txBody>
          <a:bodyPr anchor="ctr">
            <a:normAutofit fontScale="85000" lnSpcReduction="10000"/>
          </a:bodyPr>
          <a:lstStyle/>
          <a:p>
            <a:pPr algn="l">
              <a:lnSpc>
                <a:spcPct val="150000"/>
              </a:lnSpc>
            </a:pPr>
            <a:r>
              <a:rPr lang="en-US" sz="3200" dirty="0">
                <a:solidFill>
                  <a:srgbClr val="44546A"/>
                </a:solidFill>
                <a:latin typeface="Segoe UI Light" charset="0"/>
              </a:rPr>
              <a:t>Queue length reflects how well the backend processing nodes are doing</a:t>
            </a:r>
          </a:p>
          <a:p>
            <a:pPr algn="l">
              <a:lnSpc>
                <a:spcPct val="150000"/>
              </a:lnSpc>
            </a:pPr>
            <a:r>
              <a:rPr lang="en-US" sz="3200" dirty="0">
                <a:solidFill>
                  <a:srgbClr val="44546A"/>
                </a:solidFill>
                <a:latin typeface="Segoe UI Light" charset="0"/>
              </a:rPr>
              <a:t>Decouples the application</a:t>
            </a:r>
          </a:p>
          <a:p>
            <a:pPr indent="-449302" algn="l">
              <a:lnSpc>
                <a:spcPct val="150000"/>
              </a:lnSpc>
            </a:pPr>
            <a:r>
              <a:rPr lang="en-US" sz="3200" dirty="0">
                <a:solidFill>
                  <a:srgbClr val="44546A"/>
                </a:solidFill>
                <a:latin typeface="Segoe UI Light" charset="0"/>
              </a:rPr>
              <a:t>Flexibility of efficient resource usage within an application</a:t>
            </a:r>
          </a:p>
          <a:p>
            <a:pPr indent="-449302" algn="l">
              <a:lnSpc>
                <a:spcPct val="150000"/>
              </a:lnSpc>
            </a:pPr>
            <a:r>
              <a:rPr lang="en-US" sz="3200" dirty="0">
                <a:solidFill>
                  <a:srgbClr val="44546A"/>
                </a:solidFill>
                <a:latin typeface="Segoe UI Light" charset="0"/>
              </a:rPr>
              <a:t>Absorb traffic bursts and reduce the impact of individual component failures</a:t>
            </a:r>
          </a:p>
        </p:txBody>
      </p:sp>
    </p:spTree>
    <p:extLst>
      <p:ext uri="{BB962C8B-B14F-4D97-AF65-F5344CB8AC3E}">
        <p14:creationId xmlns:p14="http://schemas.microsoft.com/office/powerpoint/2010/main" val="15205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12">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12">
                                            <p:txEl>
                                              <p:pRg st="0" end="0"/>
                                            </p:txEl>
                                          </p:spTgt>
                                        </p:tgtEl>
                                        <p:attrNameLst>
                                          <p:attrName>style.color</p:attrName>
                                        </p:attrNameLst>
                                      </p:cBhvr>
                                      <p:to>
                                        <a:srgbClr val="D8D8D8"/>
                                      </p:to>
                                    </p:animClr>
                                  </p:childTnLst>
                                </p:cTn>
                              </p:par>
                              <p:par>
                                <p:cTn id="11" presetID="3" presetClass="emph" presetSubtype="2" fill="hold" nodeType="withEffect">
                                  <p:stCondLst>
                                    <p:cond delay="250"/>
                                  </p:stCondLst>
                                  <p:childTnLst>
                                    <p:animClr clrSpc="rgb" dir="cw">
                                      <p:cBhvr override="childStyle">
                                        <p:cTn id="12" dur="500" fill="hold"/>
                                        <p:tgtEl>
                                          <p:spTgt spid="12">
                                            <p:txEl>
                                              <p:pRg st="1" end="1"/>
                                            </p:txEl>
                                          </p:spTgt>
                                        </p:tgtEl>
                                        <p:attrNameLst>
                                          <p:attrName>style.color</p:attrName>
                                        </p:attrNameLst>
                                      </p:cBhvr>
                                      <p:to>
                                        <a:srgbClr val="0072C6"/>
                                      </p:to>
                                    </p:animClr>
                                  </p:childTnLst>
                                </p:cTn>
                              </p:par>
                              <p:par>
                                <p:cTn id="13" presetID="3" presetClass="emph" presetSubtype="2" fill="hold" nodeType="withEffect">
                                  <p:stCondLst>
                                    <p:cond delay="250"/>
                                  </p:stCondLst>
                                  <p:childTnLst>
                                    <p:animClr clrSpc="rgb" dir="cw">
                                      <p:cBhvr override="childStyle">
                                        <p:cTn id="14" dur="500" fill="hold"/>
                                        <p:tgtEl>
                                          <p:spTgt spid="12">
                                            <p:txEl>
                                              <p:pRg st="2" end="2"/>
                                            </p:txEl>
                                          </p:spTgt>
                                        </p:tgtEl>
                                        <p:attrNameLst>
                                          <p:attrName>style.color</p:attrName>
                                        </p:attrNameLst>
                                      </p:cBhvr>
                                      <p:to>
                                        <a:srgbClr val="0072C6"/>
                                      </p:to>
                                    </p:animClr>
                                  </p:childTnLst>
                                </p:cTn>
                              </p:par>
                              <p:par>
                                <p:cTn id="15" presetID="3" presetClass="emph" presetSubtype="2" fill="hold" nodeType="withEffect">
                                  <p:stCondLst>
                                    <p:cond delay="250"/>
                                  </p:stCondLst>
                                  <p:childTnLst>
                                    <p:animClr clrSpc="rgb" dir="cw">
                                      <p:cBhvr override="childStyle">
                                        <p:cTn id="16" dur="500" fill="hold"/>
                                        <p:tgtEl>
                                          <p:spTgt spid="12">
                                            <p:txEl>
                                              <p:pRg st="3" end="3"/>
                                            </p:txEl>
                                          </p:spTgt>
                                        </p:tgtEl>
                                        <p:attrNameLst>
                                          <p:attrName>style.color</p:attrName>
                                        </p:attrNameLst>
                                      </p:cBhvr>
                                      <p:to>
                                        <a:srgbClr val="0072C6"/>
                                      </p:to>
                                    </p:animClr>
                                  </p:childTnLst>
                                </p:cTn>
                              </p:par>
                            </p:childTnLst>
                          </p:cTn>
                        </p:par>
                      </p:childTnLst>
                    </p:cTn>
                  </p:par>
                  <p:par>
                    <p:cTn id="17" fill="hold">
                      <p:stCondLst>
                        <p:cond delay="indefinite"/>
                      </p:stCondLst>
                      <p:childTnLst>
                        <p:par>
                          <p:cTn id="18" fill="hold">
                            <p:stCondLst>
                              <p:cond delay="0"/>
                            </p:stCondLst>
                            <p:childTnLst>
                              <p:par>
                                <p:cTn id="19" presetID="3" presetClass="emph" presetSubtype="2" fill="hold" nodeType="clickEffect">
                                  <p:stCondLst>
                                    <p:cond delay="0"/>
                                  </p:stCondLst>
                                  <p:childTnLst>
                                    <p:animClr clrSpc="rgb" dir="cw">
                                      <p:cBhvr override="childStyle">
                                        <p:cTn id="20" dur="250" fill="hold"/>
                                        <p:tgtEl>
                                          <p:spTgt spid="12">
                                            <p:txEl>
                                              <p:pRg st="1" end="1"/>
                                            </p:txEl>
                                          </p:spTgt>
                                        </p:tgtEl>
                                        <p:attrNameLst>
                                          <p:attrName>style.color</p:attrName>
                                        </p:attrNameLst>
                                      </p:cBhvr>
                                      <p:to>
                                        <a:srgbClr val="D8D8D8"/>
                                      </p:to>
                                    </p:animClr>
                                  </p:childTnLst>
                                </p:cTn>
                              </p:par>
                            </p:childTnLst>
                          </p:cTn>
                        </p:par>
                      </p:childTnLst>
                    </p:cTn>
                  </p:par>
                  <p:par>
                    <p:cTn id="21" fill="hold">
                      <p:stCondLst>
                        <p:cond delay="indefinite"/>
                      </p:stCondLst>
                      <p:childTnLst>
                        <p:par>
                          <p:cTn id="22" fill="hold">
                            <p:stCondLst>
                              <p:cond delay="0"/>
                            </p:stCondLst>
                            <p:childTnLst>
                              <p:par>
                                <p:cTn id="23" presetID="3" presetClass="emph" presetSubtype="2" fill="hold" nodeType="clickEffect">
                                  <p:stCondLst>
                                    <p:cond delay="0"/>
                                  </p:stCondLst>
                                  <p:childTnLst>
                                    <p:animClr clrSpc="rgb" dir="cw">
                                      <p:cBhvr override="childStyle">
                                        <p:cTn id="24" dur="250" fill="hold"/>
                                        <p:tgtEl>
                                          <p:spTgt spid="12">
                                            <p:txEl>
                                              <p:pRg st="2" end="2"/>
                                            </p:txEl>
                                          </p:spTgt>
                                        </p:tgtEl>
                                        <p:attrNameLst>
                                          <p:attrName>style.color</p:attrName>
                                        </p:attrNameLst>
                                      </p:cBhvr>
                                      <p:to>
                                        <a:srgbClr val="D8D8D8"/>
                                      </p:to>
                                    </p:animClr>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250" fill="hold"/>
                                        <p:tgtEl>
                                          <p:spTgt spid="12">
                                            <p:txEl>
                                              <p:pRg st="3" end="3"/>
                                            </p:txEl>
                                          </p:spTgt>
                                        </p:tgtEl>
                                        <p:attrNameLst>
                                          <p:attrName>style.color</p:attrName>
                                        </p:attrNameLst>
                                      </p:cBhvr>
                                      <p:to>
                                        <a:srgbClr val="D8D8D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Queue Components</a:t>
            </a:r>
          </a:p>
        </p:txBody>
      </p:sp>
      <p:sp>
        <p:nvSpPr>
          <p:cNvPr id="4" name="Content Placeholder 3"/>
          <p:cNvSpPr>
            <a:spLocks noGrp="1"/>
          </p:cNvSpPr>
          <p:nvPr>
            <p:ph sz="quarter" idx="10"/>
          </p:nvPr>
        </p:nvSpPr>
        <p:spPr>
          <a:xfrm>
            <a:off x="274712" y="1790059"/>
            <a:ext cx="7483833" cy="2719388"/>
          </a:xfrm>
        </p:spPr>
        <p:txBody>
          <a:bodyPr/>
          <a:lstStyle/>
          <a:p>
            <a:r>
              <a:rPr lang="en-US" sz="2800" dirty="0"/>
              <a:t>Storage Account: All access to Azure Storage is done through a storage account. </a:t>
            </a:r>
          </a:p>
          <a:p>
            <a:r>
              <a:rPr lang="en-US" sz="2800" dirty="0"/>
              <a:t>Queue: A queue contains a set of messages.</a:t>
            </a:r>
          </a:p>
          <a:p>
            <a:r>
              <a:rPr lang="en-US" sz="2800" dirty="0"/>
              <a:t>Message: A message, in any format, of up to 64KB.</a:t>
            </a:r>
          </a:p>
        </p:txBody>
      </p:sp>
      <p:pic>
        <p:nvPicPr>
          <p:cNvPr id="13"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9641" y="1973251"/>
            <a:ext cx="3772426" cy="2353003"/>
          </a:xfrm>
          <a:prstGeom prst="rect">
            <a:avLst/>
          </a:prstGeom>
          <a:ln w="76200">
            <a:solidFill>
              <a:schemeClr val="bg1"/>
            </a:solidFill>
          </a:ln>
        </p:spPr>
      </p:pic>
      <p:sp>
        <p:nvSpPr>
          <p:cNvPr id="5" name="Text Placeholder 4"/>
          <p:cNvSpPr txBox="1">
            <a:spLocks/>
          </p:cNvSpPr>
          <p:nvPr/>
        </p:nvSpPr>
        <p:spPr>
          <a:xfrm>
            <a:off x="1816947" y="4425950"/>
            <a:ext cx="8236915" cy="679450"/>
          </a:xfrm>
          <a:prstGeom prst="rect">
            <a:avLst/>
          </a:prstGeom>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6000" kern="1200">
                <a:solidFill>
                  <a:schemeClr val="tx2"/>
                </a:solidFill>
                <a:latin typeface="+mj-lt"/>
                <a:ea typeface="+mn-ea"/>
                <a:cs typeface="+mn-cs"/>
              </a:defRPr>
            </a:lvl1pPr>
            <a:lvl2pPr marL="336076"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2pPr>
            <a:lvl3pPr marL="560127"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3pPr>
            <a:lvl4pPr marL="784178"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4pPr>
            <a:lvl5pPr marL="1008229"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solidFill>
                  <a:srgbClr val="0072C6"/>
                </a:solidFill>
                <a:latin typeface="Segoe UI Light" charset="0"/>
              </a:rPr>
              <a:t>http://{storage-account}.queue.core.windows.net/{queue}</a:t>
            </a:r>
          </a:p>
        </p:txBody>
      </p:sp>
    </p:spTree>
    <p:extLst>
      <p:ext uri="{BB962C8B-B14F-4D97-AF65-F5344CB8AC3E}">
        <p14:creationId xmlns:p14="http://schemas.microsoft.com/office/powerpoint/2010/main" val="94454633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a:stCxn id="16" idx="5"/>
            <a:endCxn id="44" idx="1"/>
          </p:cNvCxnSpPr>
          <p:nvPr/>
        </p:nvCxnSpPr>
        <p:spPr>
          <a:xfrm>
            <a:off x="3934028"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7" idx="7"/>
            <a:endCxn id="44" idx="1"/>
          </p:cNvCxnSpPr>
          <p:nvPr/>
        </p:nvCxnSpPr>
        <p:spPr>
          <a:xfrm flipV="1">
            <a:off x="3934028"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4" name="TextBox 23"/>
          <p:cNvSpPr txBox="1"/>
          <p:nvPr/>
        </p:nvSpPr>
        <p:spPr>
          <a:xfrm>
            <a:off x="2150500" y="1075003"/>
            <a:ext cx="190372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Producers</a:t>
            </a:r>
          </a:p>
        </p:txBody>
      </p:sp>
      <p:sp>
        <p:nvSpPr>
          <p:cNvPr id="15" name="TextBox 26"/>
          <p:cNvSpPr txBox="1"/>
          <p:nvPr/>
        </p:nvSpPr>
        <p:spPr>
          <a:xfrm>
            <a:off x="8034285" y="1075003"/>
            <a:ext cx="211070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Consumers</a:t>
            </a:r>
          </a:p>
        </p:txBody>
      </p:sp>
      <p:cxnSp>
        <p:nvCxnSpPr>
          <p:cNvPr id="19" name="Straight Arrow Connector 18"/>
          <p:cNvCxnSpPr>
            <a:stCxn id="46" idx="3"/>
            <a:endCxn id="6" idx="3"/>
          </p:cNvCxnSpPr>
          <p:nvPr/>
        </p:nvCxnSpPr>
        <p:spPr>
          <a:xfrm flipV="1">
            <a:off x="7008640"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6" idx="3"/>
            <a:endCxn id="7" idx="1"/>
          </p:cNvCxnSpPr>
          <p:nvPr/>
        </p:nvCxnSpPr>
        <p:spPr>
          <a:xfrm>
            <a:off x="7008640"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9" name="TextBox 23"/>
          <p:cNvSpPr txBox="1"/>
          <p:nvPr/>
        </p:nvSpPr>
        <p:spPr>
          <a:xfrm>
            <a:off x="5411961" y="2404194"/>
            <a:ext cx="1346844"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Queue</a:t>
            </a:r>
          </a:p>
        </p:txBody>
      </p:sp>
      <p:sp>
        <p:nvSpPr>
          <p:cNvPr id="6" name="Oval 5"/>
          <p:cNvSpPr/>
          <p:nvPr/>
        </p:nvSpPr>
        <p:spPr>
          <a:xfrm>
            <a:off x="7913486" y="16597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1</a:t>
            </a:r>
          </a:p>
        </p:txBody>
      </p:sp>
      <p:sp>
        <p:nvSpPr>
          <p:cNvPr id="7" name="Oval 6"/>
          <p:cNvSpPr/>
          <p:nvPr/>
        </p:nvSpPr>
        <p:spPr>
          <a:xfrm>
            <a:off x="7913486" y="36409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2</a:t>
            </a:r>
          </a:p>
        </p:txBody>
      </p:sp>
      <p:grpSp>
        <p:nvGrpSpPr>
          <p:cNvPr id="59" name="Group 58"/>
          <p:cNvGrpSpPr/>
          <p:nvPr/>
        </p:nvGrpSpPr>
        <p:grpSpPr>
          <a:xfrm>
            <a:off x="1926211" y="1659778"/>
            <a:ext cx="2352304" cy="3538444"/>
            <a:chOff x="1926211" y="1966810"/>
            <a:chExt cx="2352304" cy="3538444"/>
          </a:xfrm>
        </p:grpSpPr>
        <p:sp>
          <p:nvSpPr>
            <p:cNvPr id="16" name="Oval 15"/>
            <p:cNvSpPr/>
            <p:nvPr/>
          </p:nvSpPr>
          <p:spPr>
            <a:xfrm>
              <a:off x="1926211" y="19668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a:solidFill>
                    <a:schemeClr val="bg1"/>
                  </a:solidFill>
                  <a:latin typeface="+mj-lt"/>
                </a:rPr>
                <a:t>P</a:t>
              </a:r>
              <a:r>
                <a:rPr lang="en-US" sz="4800" baseline="-25000" dirty="0">
                  <a:solidFill>
                    <a:schemeClr val="bg1"/>
                  </a:solidFill>
                  <a:latin typeface="+mj-lt"/>
                </a:rPr>
                <a:t>1</a:t>
              </a:r>
            </a:p>
          </p:txBody>
        </p:sp>
        <p:sp>
          <p:nvSpPr>
            <p:cNvPr id="17" name="Oval 16"/>
            <p:cNvSpPr/>
            <p:nvPr/>
          </p:nvSpPr>
          <p:spPr>
            <a:xfrm>
              <a:off x="1926211" y="39480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P</a:t>
              </a:r>
              <a:r>
                <a:rPr lang="en-US" sz="4800" baseline="-25000" dirty="0">
                  <a:solidFill>
                    <a:schemeClr val="bg1"/>
                  </a:solidFill>
                  <a:latin typeface="+mj-lt"/>
                </a:rPr>
                <a:t>2</a:t>
              </a:r>
            </a:p>
          </p:txBody>
        </p:sp>
      </p:grpSp>
      <p:grpSp>
        <p:nvGrpSpPr>
          <p:cNvPr id="57" name="Group 56"/>
          <p:cNvGrpSpPr/>
          <p:nvPr/>
        </p:nvGrpSpPr>
        <p:grpSpPr>
          <a:xfrm>
            <a:off x="5183361" y="3009900"/>
            <a:ext cx="1825279" cy="838200"/>
            <a:chOff x="5183361" y="3390632"/>
            <a:chExt cx="1825279" cy="838200"/>
          </a:xfrm>
        </p:grpSpPr>
        <p:sp>
          <p:nvSpPr>
            <p:cNvPr id="44" name="Rectangle 43"/>
            <p:cNvSpPr/>
            <p:nvPr/>
          </p:nvSpPr>
          <p:spPr>
            <a:xfrm>
              <a:off x="51833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4</a:t>
              </a:r>
            </a:p>
          </p:txBody>
        </p:sp>
        <p:sp>
          <p:nvSpPr>
            <p:cNvPr id="45" name="Rectangle 44"/>
            <p:cNvSpPr/>
            <p:nvPr/>
          </p:nvSpPr>
          <p:spPr>
            <a:xfrm>
              <a:off x="56405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3</a:t>
              </a:r>
            </a:p>
          </p:txBody>
        </p:sp>
        <p:sp>
          <p:nvSpPr>
            <p:cNvPr id="46" name="Rectangle 45"/>
            <p:cNvSpPr/>
            <p:nvPr/>
          </p:nvSpPr>
          <p:spPr>
            <a:xfrm>
              <a:off x="6551440"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1</a:t>
              </a:r>
            </a:p>
          </p:txBody>
        </p:sp>
        <p:sp>
          <p:nvSpPr>
            <p:cNvPr id="47" name="Rectangle 46"/>
            <p:cNvSpPr/>
            <p:nvPr/>
          </p:nvSpPr>
          <p:spPr>
            <a:xfrm>
              <a:off x="60977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2</a:t>
              </a:r>
            </a:p>
          </p:txBody>
        </p:sp>
      </p:grpSp>
      <p:sp>
        <p:nvSpPr>
          <p:cNvPr id="61" name="Title 1"/>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NZ" dirty="0"/>
              <a:t>Queue-based Load Levelling Pattern</a:t>
            </a:r>
          </a:p>
        </p:txBody>
      </p:sp>
    </p:spTree>
    <p:extLst>
      <p:ext uri="{BB962C8B-B14F-4D97-AF65-F5344CB8AC3E}">
        <p14:creationId xmlns:p14="http://schemas.microsoft.com/office/powerpoint/2010/main" val="241462779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274638" y="2436813"/>
            <a:ext cx="3028061" cy="917575"/>
          </a:xfrm>
        </p:spPr>
        <p:txBody>
          <a:bodyPr>
            <a:normAutofit fontScale="90000"/>
          </a:bodyPr>
          <a:lstStyle/>
          <a:p>
            <a:r>
              <a:rPr lang="en-US" sz="3600" dirty="0"/>
              <a:t>Queue Considerations</a:t>
            </a:r>
          </a:p>
        </p:txBody>
      </p:sp>
      <p:sp>
        <p:nvSpPr>
          <p:cNvPr id="12" name="Content Placeholder 11"/>
          <p:cNvSpPr>
            <a:spLocks noGrp="1"/>
          </p:cNvSpPr>
          <p:nvPr>
            <p:ph sz="quarter" idx="10"/>
          </p:nvPr>
        </p:nvSpPr>
        <p:spPr/>
        <p:txBody>
          <a:bodyPr anchor="ctr">
            <a:normAutofit fontScale="92500" lnSpcReduction="20000"/>
          </a:bodyPr>
          <a:lstStyle/>
          <a:p>
            <a:pPr algn="l">
              <a:lnSpc>
                <a:spcPct val="150000"/>
              </a:lnSpc>
            </a:pPr>
            <a:r>
              <a:rPr lang="en-US" sz="3200" dirty="0">
                <a:solidFill>
                  <a:srgbClr val="44546A"/>
                </a:solidFill>
              </a:rPr>
              <a:t>Messages are ordered but not guaranteed FIFO</a:t>
            </a:r>
          </a:p>
          <a:p>
            <a:pPr algn="l">
              <a:lnSpc>
                <a:spcPct val="150000"/>
              </a:lnSpc>
            </a:pPr>
            <a:r>
              <a:rPr lang="en-US" sz="3200" dirty="0">
                <a:solidFill>
                  <a:srgbClr val="44546A"/>
                </a:solidFill>
              </a:rPr>
              <a:t>Message will be processed at least once</a:t>
            </a:r>
          </a:p>
          <a:p>
            <a:pPr algn="l">
              <a:lnSpc>
                <a:spcPct val="150000"/>
              </a:lnSpc>
            </a:pPr>
            <a:r>
              <a:rPr lang="en-US" sz="3200" dirty="0">
                <a:solidFill>
                  <a:srgbClr val="44546A"/>
                </a:solidFill>
              </a:rPr>
              <a:t>Message may be processed more than once</a:t>
            </a:r>
          </a:p>
          <a:p>
            <a:pPr indent="-449302" algn="l">
              <a:lnSpc>
                <a:spcPct val="150000"/>
              </a:lnSpc>
            </a:pPr>
            <a:r>
              <a:rPr lang="en-US" sz="3200" dirty="0">
                <a:solidFill>
                  <a:srgbClr val="44546A"/>
                </a:solidFill>
              </a:rPr>
              <a:t>DequeueCount increases every time</a:t>
            </a:r>
          </a:p>
          <a:p>
            <a:pPr indent="-449302" algn="l">
              <a:lnSpc>
                <a:spcPct val="150000"/>
              </a:lnSpc>
            </a:pPr>
            <a:r>
              <a:rPr lang="en-US" sz="3200" dirty="0">
                <a:solidFill>
                  <a:srgbClr val="44546A"/>
                </a:solidFill>
              </a:rPr>
              <a:t>Processing </a:t>
            </a:r>
            <a:r>
              <a:rPr lang="en-US" sz="3200" dirty="0">
                <a:solidFill>
                  <a:srgbClr val="44546A"/>
                </a:solidFill>
                <a:latin typeface="+mj-lt"/>
              </a:rPr>
              <a:t>must be idempotent</a:t>
            </a:r>
          </a:p>
          <a:p>
            <a:pPr indent="-449302" algn="l">
              <a:lnSpc>
                <a:spcPct val="150000"/>
              </a:lnSpc>
            </a:pPr>
            <a:r>
              <a:rPr lang="en-US" sz="3200" dirty="0">
                <a:solidFill>
                  <a:srgbClr val="44546A"/>
                </a:solidFill>
                <a:latin typeface="Segoe UI Light" charset="0"/>
              </a:rPr>
              <a:t>Messages are stored up to 7 days </a:t>
            </a:r>
          </a:p>
        </p:txBody>
      </p:sp>
    </p:spTree>
    <p:extLst>
      <p:ext uri="{BB962C8B-B14F-4D97-AF65-F5344CB8AC3E}">
        <p14:creationId xmlns:p14="http://schemas.microsoft.com/office/powerpoint/2010/main" val="271777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12">
                                            <p:txEl>
                                              <p:pRg st="0" end="0"/>
                                            </p:txEl>
                                          </p:spTgt>
                                        </p:tgtEl>
                                        <p:attrNameLst>
                                          <p:attrName>style.color</p:attrName>
                                        </p:attrNameLst>
                                      </p:cBhvr>
                                      <p:to>
                                        <a:srgbClr val="0072C6"/>
                                      </p:to>
                                    </p:animClr>
                                  </p:childTnLst>
                                </p:cTn>
                              </p:par>
                              <p:par>
                                <p:cTn id="7" presetID="3" presetClass="emph" presetSubtype="2" fill="hold" nodeType="withEffect">
                                  <p:stCondLst>
                                    <p:cond delay="0"/>
                                  </p:stCondLst>
                                  <p:childTnLst>
                                    <p:animClr clrSpc="rgb" dir="cw">
                                      <p:cBhvr override="childStyle">
                                        <p:cTn id="8" dur="500" fill="hold"/>
                                        <p:tgtEl>
                                          <p:spTgt spid="12">
                                            <p:txEl>
                                              <p:pRg st="1" end="1"/>
                                            </p:txEl>
                                          </p:spTgt>
                                        </p:tgtEl>
                                        <p:attrNameLst>
                                          <p:attrName>style.color</p:attrName>
                                        </p:attrNameLst>
                                      </p:cBhvr>
                                      <p:to>
                                        <a:srgbClr val="0072C6"/>
                                      </p:to>
                                    </p:animClr>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nodeType="clickEffect">
                                  <p:stCondLst>
                                    <p:cond delay="0"/>
                                  </p:stCondLst>
                                  <p:childTnLst>
                                    <p:animClr clrSpc="rgb" dir="cw">
                                      <p:cBhvr override="childStyle">
                                        <p:cTn id="12" dur="250" fill="hold"/>
                                        <p:tgtEl>
                                          <p:spTgt spid="12">
                                            <p:txEl>
                                              <p:pRg st="0" end="0"/>
                                            </p:txEl>
                                          </p:spTgt>
                                        </p:tgtEl>
                                        <p:attrNameLst>
                                          <p:attrName>style.color</p:attrName>
                                        </p:attrNameLst>
                                      </p:cBhvr>
                                      <p:to>
                                        <a:srgbClr val="D8D8D8"/>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12">
                                            <p:txEl>
                                              <p:pRg st="1" end="1"/>
                                            </p:txEl>
                                          </p:spTgt>
                                        </p:tgtEl>
                                        <p:attrNameLst>
                                          <p:attrName>style.color</p:attrName>
                                        </p:attrNameLst>
                                      </p:cBhvr>
                                      <p:to>
                                        <a:srgbClr val="D8D8D8"/>
                                      </p:to>
                                    </p:animClr>
                                  </p:childTnLst>
                                </p:cTn>
                              </p:par>
                              <p:par>
                                <p:cTn id="17" presetID="3" presetClass="emph" presetSubtype="2" fill="hold" nodeType="withEffect">
                                  <p:stCondLst>
                                    <p:cond delay="250"/>
                                  </p:stCondLst>
                                  <p:childTnLst>
                                    <p:animClr clrSpc="rgb" dir="cw">
                                      <p:cBhvr override="childStyle">
                                        <p:cTn id="18" dur="500" fill="hold"/>
                                        <p:tgtEl>
                                          <p:spTgt spid="12">
                                            <p:txEl>
                                              <p:pRg st="2" end="2"/>
                                            </p:txEl>
                                          </p:spTgt>
                                        </p:tgtEl>
                                        <p:attrNameLst>
                                          <p:attrName>style.color</p:attrName>
                                        </p:attrNameLst>
                                      </p:cBhvr>
                                      <p:to>
                                        <a:srgbClr val="0072C6"/>
                                      </p:to>
                                    </p:animClr>
                                  </p:childTnLst>
                                </p:cTn>
                              </p:par>
                              <p:par>
                                <p:cTn id="19" presetID="3" presetClass="emph" presetSubtype="2" fill="hold" nodeType="withEffect">
                                  <p:stCondLst>
                                    <p:cond delay="250"/>
                                  </p:stCondLst>
                                  <p:childTnLst>
                                    <p:animClr clrSpc="rgb" dir="cw">
                                      <p:cBhvr override="childStyle">
                                        <p:cTn id="20" dur="500" fill="hold"/>
                                        <p:tgtEl>
                                          <p:spTgt spid="12">
                                            <p:txEl>
                                              <p:pRg st="3" end="3"/>
                                            </p:txEl>
                                          </p:spTgt>
                                        </p:tgtEl>
                                        <p:attrNameLst>
                                          <p:attrName>style.color</p:attrName>
                                        </p:attrNameLst>
                                      </p:cBhvr>
                                      <p:to>
                                        <a:srgbClr val="0072C6"/>
                                      </p:to>
                                    </p:animClr>
                                  </p:childTnLst>
                                </p:cTn>
                              </p:par>
                              <p:par>
                                <p:cTn id="21" presetID="3" presetClass="emph" presetSubtype="2" fill="hold" nodeType="withEffect">
                                  <p:stCondLst>
                                    <p:cond delay="250"/>
                                  </p:stCondLst>
                                  <p:childTnLst>
                                    <p:animClr clrSpc="rgb" dir="cw">
                                      <p:cBhvr override="childStyle">
                                        <p:cTn id="22" dur="500" fill="hold"/>
                                        <p:tgtEl>
                                          <p:spTgt spid="12">
                                            <p:txEl>
                                              <p:pRg st="4" end="4"/>
                                            </p:txEl>
                                          </p:spTgt>
                                        </p:tgtEl>
                                        <p:attrNameLst>
                                          <p:attrName>style.color</p:attrName>
                                        </p:attrNameLst>
                                      </p:cBhvr>
                                      <p:to>
                                        <a:srgbClr val="0072C6"/>
                                      </p:to>
                                    </p:animClr>
                                  </p:childTnLst>
                                </p:cTn>
                              </p:par>
                              <p:par>
                                <p:cTn id="23" presetID="3" presetClass="emph" presetSubtype="2" fill="hold" nodeType="withEffect">
                                  <p:stCondLst>
                                    <p:cond delay="250"/>
                                  </p:stCondLst>
                                  <p:childTnLst>
                                    <p:animClr clrSpc="rgb" dir="cw">
                                      <p:cBhvr override="childStyle">
                                        <p:cTn id="24" dur="500" fill="hold"/>
                                        <p:tgtEl>
                                          <p:spTgt spid="12">
                                            <p:txEl>
                                              <p:pRg st="5" end="5"/>
                                            </p:txEl>
                                          </p:spTgt>
                                        </p:tgtEl>
                                        <p:attrNameLst>
                                          <p:attrName>style.color</p:attrName>
                                        </p:attrNameLst>
                                      </p:cBhvr>
                                      <p:to>
                                        <a:srgbClr val="0072C6"/>
                                      </p:to>
                                    </p:animClr>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250" fill="hold"/>
                                        <p:tgtEl>
                                          <p:spTgt spid="12">
                                            <p:txEl>
                                              <p:pRg st="2" end="2"/>
                                            </p:txEl>
                                          </p:spTgt>
                                        </p:tgtEl>
                                        <p:attrNameLst>
                                          <p:attrName>style.color</p:attrName>
                                        </p:attrNameLst>
                                      </p:cBhvr>
                                      <p:to>
                                        <a:srgbClr val="D8D8D8"/>
                                      </p:to>
                                    </p:animClr>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250" fill="hold"/>
                                        <p:tgtEl>
                                          <p:spTgt spid="12">
                                            <p:txEl>
                                              <p:pRg st="3" end="3"/>
                                            </p:txEl>
                                          </p:spTgt>
                                        </p:tgtEl>
                                        <p:attrNameLst>
                                          <p:attrName>style.color</p:attrName>
                                        </p:attrNameLst>
                                      </p:cBhvr>
                                      <p:to>
                                        <a:srgbClr val="D8D8D8"/>
                                      </p:to>
                                    </p:animClr>
                                  </p:childTnLst>
                                </p:cTn>
                              </p:par>
                            </p:childTnLst>
                          </p:cTn>
                        </p:par>
                      </p:childTnLst>
                    </p:cTn>
                  </p:par>
                  <p:par>
                    <p:cTn id="33" fill="hold">
                      <p:stCondLst>
                        <p:cond delay="indefinite"/>
                      </p:stCondLst>
                      <p:childTnLst>
                        <p:par>
                          <p:cTn id="34" fill="hold">
                            <p:stCondLst>
                              <p:cond delay="0"/>
                            </p:stCondLst>
                            <p:childTnLst>
                              <p:par>
                                <p:cTn id="35" presetID="3" presetClass="emph" presetSubtype="2" fill="hold" nodeType="clickEffect">
                                  <p:stCondLst>
                                    <p:cond delay="0"/>
                                  </p:stCondLst>
                                  <p:childTnLst>
                                    <p:animClr clrSpc="rgb" dir="cw">
                                      <p:cBhvr override="childStyle">
                                        <p:cTn id="36" dur="250" fill="hold"/>
                                        <p:tgtEl>
                                          <p:spTgt spid="12">
                                            <p:txEl>
                                              <p:pRg st="4" end="4"/>
                                            </p:txEl>
                                          </p:spTgt>
                                        </p:tgtEl>
                                        <p:attrNameLst>
                                          <p:attrName>style.color</p:attrName>
                                        </p:attrNameLst>
                                      </p:cBhvr>
                                      <p:to>
                                        <a:srgbClr val="D8D8D8"/>
                                      </p:to>
                                    </p:animClr>
                                  </p:childTnLst>
                                </p:cTn>
                              </p:par>
                            </p:childTnLst>
                          </p:cTn>
                        </p:par>
                      </p:childTnLst>
                    </p:cTn>
                  </p:par>
                  <p:par>
                    <p:cTn id="37" fill="hold">
                      <p:stCondLst>
                        <p:cond delay="indefinite"/>
                      </p:stCondLst>
                      <p:childTnLst>
                        <p:par>
                          <p:cTn id="38" fill="hold">
                            <p:stCondLst>
                              <p:cond delay="0"/>
                            </p:stCondLst>
                            <p:childTnLst>
                              <p:par>
                                <p:cTn id="39" presetID="3" presetClass="emph" presetSubtype="2" fill="hold" nodeType="clickEffect">
                                  <p:stCondLst>
                                    <p:cond delay="0"/>
                                  </p:stCondLst>
                                  <p:childTnLst>
                                    <p:animClr clrSpc="rgb" dir="cw">
                                      <p:cBhvr override="childStyle">
                                        <p:cTn id="40" dur="250" fill="hold"/>
                                        <p:tgtEl>
                                          <p:spTgt spid="12">
                                            <p:txEl>
                                              <p:pRg st="5" end="5"/>
                                            </p:txEl>
                                          </p:spTgt>
                                        </p:tgtEl>
                                        <p:attrNameLst>
                                          <p:attrName>style.color</p:attrName>
                                        </p:attrNameLst>
                                      </p:cBhvr>
                                      <p:to>
                                        <a:srgbClr val="D8D8D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p:spPr>
        <p:txBody>
          <a:bodyPr/>
          <a:lstStyle/>
          <a:p>
            <a:pPr algn="ctr"/>
            <a:r>
              <a:rPr lang="en-US" sz="6600" dirty="0"/>
              <a:t>Microsoft Azure</a:t>
            </a:r>
            <a:r>
              <a:rPr lang="en-US" sz="11500" dirty="0"/>
              <a:t/>
            </a:r>
            <a:br>
              <a:rPr lang="en-US" sz="11500" dirty="0"/>
            </a:br>
            <a:r>
              <a:rPr lang="en-US" sz="11500" dirty="0"/>
              <a:t>SQL Database</a:t>
            </a:r>
          </a:p>
        </p:txBody>
      </p:sp>
      <p:pic>
        <p:nvPicPr>
          <p:cNvPr id="5" name="Picture 4"/>
          <p:cNvPicPr>
            <a:picLocks noChangeAspect="1"/>
          </p:cNvPicPr>
          <p:nvPr/>
        </p:nvPicPr>
        <p:blipFill>
          <a:blip r:embed="rId2"/>
          <a:stretch>
            <a:fillRect/>
          </a:stretch>
        </p:blipFill>
        <p:spPr>
          <a:xfrm>
            <a:off x="5283240" y="381094"/>
            <a:ext cx="1625520" cy="1409100"/>
          </a:xfrm>
          <a:prstGeom prst="rect">
            <a:avLst/>
          </a:prstGeom>
        </p:spPr>
      </p:pic>
    </p:spTree>
    <p:extLst>
      <p:ext uri="{BB962C8B-B14F-4D97-AF65-F5344CB8AC3E}">
        <p14:creationId xmlns:p14="http://schemas.microsoft.com/office/powerpoint/2010/main" val="1503054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spc="-75" dirty="0">
                <a:solidFill>
                  <a:srgbClr val="FFFFFF"/>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xmlns="" val="20000"/>
                    </a:ext>
                  </a:extLst>
                </a:gridCol>
                <a:gridCol w="70976">
                  <a:extLst>
                    <a:ext uri="{9D8B030D-6E8A-4147-A177-3AD203B41FA5}">
                      <a16:colId xmlns:a16="http://schemas.microsoft.com/office/drawing/2014/main" xmlns="" val="20001"/>
                    </a:ext>
                  </a:extLst>
                </a:gridCol>
                <a:gridCol w="70976">
                  <a:extLst>
                    <a:ext uri="{9D8B030D-6E8A-4147-A177-3AD203B41FA5}">
                      <a16:colId xmlns:a16="http://schemas.microsoft.com/office/drawing/2014/main" xmlns="" val="20002"/>
                    </a:ext>
                  </a:extLst>
                </a:gridCol>
                <a:gridCol w="70976">
                  <a:extLst>
                    <a:ext uri="{9D8B030D-6E8A-4147-A177-3AD203B41FA5}">
                      <a16:colId xmlns:a16="http://schemas.microsoft.com/office/drawing/2014/main" xmlns="" val="20003"/>
                    </a:ext>
                  </a:extLst>
                </a:gridCol>
                <a:gridCol w="70976">
                  <a:extLst>
                    <a:ext uri="{9D8B030D-6E8A-4147-A177-3AD203B41FA5}">
                      <a16:colId xmlns:a16="http://schemas.microsoft.com/office/drawing/2014/main" xmlns=""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13245504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138"/>
          </a:xfrm>
          <a:prstGeom prst="rect">
            <a:avLst/>
          </a:prstGeom>
        </p:spPr>
        <p:txBody>
          <a:bodyPr>
            <a:normAutofit/>
          </a:bodyPr>
          <a:lstStyle/>
          <a:p>
            <a:pPr marL="0" algn="ctr"/>
            <a:r>
              <a:rPr lang="en-US" sz="6000" dirty="0"/>
              <a:t>Microsoft Azure SQL Database</a:t>
            </a:r>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4099272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1655425" cy="900113"/>
          </a:xfrm>
          <a:prstGeom prst="rect">
            <a:avLst/>
          </a:prstGeom>
        </p:spPr>
        <p:txBody>
          <a:bodyPr/>
          <a:lstStyle/>
          <a:p>
            <a:r>
              <a:rPr lang="en-US" dirty="0"/>
              <a:t>SQL Database Service</a:t>
            </a:r>
          </a:p>
        </p:txBody>
      </p:sp>
      <p:sp>
        <p:nvSpPr>
          <p:cNvPr id="6" name="Rectangle 5"/>
          <p:cNvSpPr/>
          <p:nvPr/>
        </p:nvSpPr>
        <p:spPr bwMode="auto">
          <a:xfrm>
            <a:off x="1154516" y="2462779"/>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7" name="Rectangle 6"/>
          <p:cNvSpPr/>
          <p:nvPr/>
        </p:nvSpPr>
        <p:spPr bwMode="auto">
          <a:xfrm>
            <a:off x="4444680" y="2462779"/>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Business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continuity &amp;                    data protection</a:t>
            </a:r>
          </a:p>
        </p:txBody>
      </p:sp>
      <p:sp>
        <p:nvSpPr>
          <p:cNvPr id="8" name="Rectangle 7"/>
          <p:cNvSpPr/>
          <p:nvPr/>
        </p:nvSpPr>
        <p:spPr bwMode="auto">
          <a:xfrm>
            <a:off x="7734844" y="2462778"/>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Familiar &amp;                       self-managed</a:t>
            </a:r>
          </a:p>
        </p:txBody>
      </p:sp>
      <p:sp>
        <p:nvSpPr>
          <p:cNvPr id="9" name="TextBox 8"/>
          <p:cNvSpPr txBox="1"/>
          <p:nvPr/>
        </p:nvSpPr>
        <p:spPr>
          <a:xfrm>
            <a:off x="1167164" y="3547994"/>
            <a:ext cx="3415987"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a:solidFill>
                  <a:schemeClr val="bg2"/>
                </a:solidFill>
                <a:latin typeface="+mj-lt"/>
              </a:rPr>
              <a:t>Predictable performance levels</a:t>
            </a:r>
          </a:p>
          <a:p>
            <a:pPr>
              <a:lnSpc>
                <a:spcPct val="90000"/>
              </a:lnSpc>
              <a:spcAft>
                <a:spcPts val="1200"/>
              </a:spcAft>
            </a:pPr>
            <a:r>
              <a:rPr lang="en-US" dirty="0">
                <a:solidFill>
                  <a:schemeClr val="bg2"/>
                </a:solidFill>
                <a:latin typeface="+mj-lt"/>
              </a:rPr>
              <a:t>Programmatic scale-out</a:t>
            </a:r>
          </a:p>
          <a:p>
            <a:pPr>
              <a:lnSpc>
                <a:spcPct val="90000"/>
              </a:lnSpc>
              <a:spcAft>
                <a:spcPts val="1200"/>
              </a:spcAft>
            </a:pPr>
            <a:r>
              <a:rPr lang="en-US" dirty="0">
                <a:solidFill>
                  <a:schemeClr val="bg2"/>
                </a:solidFill>
                <a:latin typeface="+mj-lt"/>
              </a:rPr>
              <a:t>Dashboard views of DB metrics</a:t>
            </a:r>
          </a:p>
        </p:txBody>
      </p:sp>
      <p:sp>
        <p:nvSpPr>
          <p:cNvPr id="10" name="TextBox 9"/>
          <p:cNvSpPr txBox="1"/>
          <p:nvPr/>
        </p:nvSpPr>
        <p:spPr>
          <a:xfrm>
            <a:off x="4417606" y="3559408"/>
            <a:ext cx="3317237"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a:solidFill>
                  <a:schemeClr val="bg2"/>
                </a:solidFill>
                <a:latin typeface="+mj-lt"/>
              </a:rPr>
              <a:t>Self-service restore</a:t>
            </a:r>
          </a:p>
          <a:p>
            <a:pPr>
              <a:lnSpc>
                <a:spcPct val="90000"/>
              </a:lnSpc>
              <a:spcAft>
                <a:spcPts val="1200"/>
              </a:spcAft>
            </a:pPr>
            <a:r>
              <a:rPr lang="en-US" dirty="0">
                <a:solidFill>
                  <a:schemeClr val="bg2"/>
                </a:solidFill>
                <a:latin typeface="+mj-lt"/>
              </a:rPr>
              <a:t>Disaster recovery</a:t>
            </a:r>
          </a:p>
          <a:p>
            <a:pPr>
              <a:lnSpc>
                <a:spcPct val="90000"/>
              </a:lnSpc>
              <a:spcAft>
                <a:spcPts val="1200"/>
              </a:spcAft>
            </a:pPr>
            <a:r>
              <a:rPr lang="en-US" dirty="0">
                <a:solidFill>
                  <a:schemeClr val="bg2"/>
                </a:solidFill>
                <a:latin typeface="+mj-lt"/>
              </a:rPr>
              <a:t>Compliance-enabled</a:t>
            </a:r>
          </a:p>
        </p:txBody>
      </p:sp>
      <p:sp>
        <p:nvSpPr>
          <p:cNvPr id="11" name="TextBox 10"/>
          <p:cNvSpPr txBox="1"/>
          <p:nvPr/>
        </p:nvSpPr>
        <p:spPr>
          <a:xfrm>
            <a:off x="7734844" y="3556030"/>
            <a:ext cx="3684005"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a:solidFill>
                  <a:schemeClr val="bg2"/>
                </a:solidFill>
                <a:latin typeface="+mj-lt"/>
              </a:rPr>
              <a:t>Familiar tools</a:t>
            </a:r>
          </a:p>
          <a:p>
            <a:pPr>
              <a:lnSpc>
                <a:spcPct val="90000"/>
              </a:lnSpc>
              <a:spcAft>
                <a:spcPts val="1200"/>
              </a:spcAft>
            </a:pPr>
            <a:r>
              <a:rPr lang="en-US" dirty="0">
                <a:solidFill>
                  <a:schemeClr val="bg2"/>
                </a:solidFill>
                <a:latin typeface="+mj-lt"/>
              </a:rPr>
              <a:t>Programmatic</a:t>
            </a:r>
          </a:p>
          <a:p>
            <a:pPr>
              <a:lnSpc>
                <a:spcPct val="90000"/>
              </a:lnSpc>
              <a:spcAft>
                <a:spcPts val="1200"/>
              </a:spcAft>
            </a:pPr>
            <a:r>
              <a:rPr lang="en-US" dirty="0">
                <a:solidFill>
                  <a:schemeClr val="bg2"/>
                </a:solidFill>
                <a:latin typeface="+mj-lt"/>
              </a:rPr>
              <a:t>Self-managed</a:t>
            </a:r>
          </a:p>
        </p:txBody>
      </p:sp>
      <p:sp>
        <p:nvSpPr>
          <p:cNvPr id="12" name="Rectangle 11"/>
          <p:cNvSpPr/>
          <p:nvPr/>
        </p:nvSpPr>
        <p:spPr>
          <a:xfrm>
            <a:off x="371176" y="993108"/>
            <a:ext cx="10943224" cy="1169551"/>
          </a:xfrm>
          <a:prstGeom prst="rect">
            <a:avLst/>
          </a:prstGeom>
        </p:spPr>
        <p:txBody>
          <a:bodyPr wrap="square">
            <a:spAutoFit/>
          </a:bodyPr>
          <a:lstStyle/>
          <a:p>
            <a:pPr>
              <a:spcAft>
                <a:spcPts val="600"/>
              </a:spcAft>
            </a:pPr>
            <a:r>
              <a:rPr lang="en-US" sz="2000" dirty="0">
                <a:solidFill>
                  <a:schemeClr val="bg2"/>
                </a:solidFill>
                <a:latin typeface="+mj-lt"/>
                <a:ea typeface="Calibri" panose="020F0502020204030204" pitchFamily="34" charset="0"/>
                <a:cs typeface="Calibri" panose="020F0502020204030204" pitchFamily="34" charset="0"/>
              </a:rPr>
              <a:t>A relational </a:t>
            </a:r>
            <a:r>
              <a:rPr lang="en-US" sz="2000" b="1" dirty="0">
                <a:solidFill>
                  <a:schemeClr val="bg2"/>
                </a:solidFill>
                <a:latin typeface="+mj-lt"/>
                <a:ea typeface="Calibri" panose="020F0502020204030204" pitchFamily="34" charset="0"/>
                <a:cs typeface="Calibri" panose="020F0502020204030204" pitchFamily="34" charset="0"/>
              </a:rPr>
              <a:t>database-as-a-service</a:t>
            </a:r>
            <a:r>
              <a:rPr lang="en-US" sz="2000" dirty="0">
                <a:solidFill>
                  <a:schemeClr val="bg2"/>
                </a:solidFill>
                <a:latin typeface="+mj-lt"/>
                <a:ea typeface="Calibri" panose="020F0502020204030204" pitchFamily="34" charset="0"/>
                <a:cs typeface="Calibri" panose="020F0502020204030204" pitchFamily="34" charset="0"/>
              </a:rPr>
              <a:t>, fully managed by Microsoft. </a:t>
            </a:r>
          </a:p>
          <a:p>
            <a:pPr>
              <a:spcAft>
                <a:spcPts val="600"/>
              </a:spcAft>
            </a:pPr>
            <a:r>
              <a:rPr lang="en-US" sz="2000" dirty="0">
                <a:solidFill>
                  <a:schemeClr val="bg2"/>
                </a:solidFill>
                <a:latin typeface="+mj-lt"/>
                <a:ea typeface="Calibri" panose="020F0502020204030204" pitchFamily="34" charset="0"/>
                <a:cs typeface="Calibri" panose="020F0502020204030204" pitchFamily="34" charset="0"/>
              </a:rPr>
              <a:t>For cloud-designed apps when </a:t>
            </a:r>
            <a:r>
              <a:rPr lang="en-US" sz="2000" b="1" dirty="0">
                <a:solidFill>
                  <a:schemeClr val="bg2"/>
                </a:solidFill>
                <a:latin typeface="+mj-lt"/>
                <a:ea typeface="Calibri" panose="020F0502020204030204" pitchFamily="34" charset="0"/>
                <a:cs typeface="Calibri" panose="020F0502020204030204" pitchFamily="34" charset="0"/>
              </a:rPr>
              <a:t>near-zero administration </a:t>
            </a:r>
            <a:r>
              <a:rPr lang="en-US" sz="2000" dirty="0">
                <a:solidFill>
                  <a:schemeClr val="bg2"/>
                </a:solidFill>
                <a:latin typeface="+mj-lt"/>
                <a:ea typeface="Calibri" panose="020F0502020204030204" pitchFamily="34" charset="0"/>
                <a:cs typeface="Calibri" panose="020F0502020204030204" pitchFamily="34" charset="0"/>
              </a:rPr>
              <a:t>and </a:t>
            </a:r>
            <a:r>
              <a:rPr lang="en-US" sz="2000" b="1" dirty="0">
                <a:solidFill>
                  <a:schemeClr val="bg2"/>
                </a:solidFill>
                <a:latin typeface="+mj-lt"/>
                <a:ea typeface="Calibri" panose="020F0502020204030204" pitchFamily="34" charset="0"/>
                <a:cs typeface="Calibri" panose="020F0502020204030204" pitchFamily="34" charset="0"/>
              </a:rPr>
              <a:t>enterprise-grade </a:t>
            </a:r>
            <a:r>
              <a:rPr lang="en-US" sz="2000" dirty="0">
                <a:solidFill>
                  <a:schemeClr val="bg2"/>
                </a:solidFill>
                <a:latin typeface="+mj-lt"/>
                <a:ea typeface="Calibri" panose="020F0502020204030204" pitchFamily="34" charset="0"/>
                <a:cs typeface="Calibri" panose="020F0502020204030204" pitchFamily="34" charset="0"/>
              </a:rPr>
              <a:t>capabilities are key.</a:t>
            </a:r>
          </a:p>
          <a:p>
            <a:pPr>
              <a:spcAft>
                <a:spcPts val="600"/>
              </a:spcAft>
            </a:pPr>
            <a:r>
              <a:rPr lang="en-US" sz="2000" dirty="0">
                <a:solidFill>
                  <a:schemeClr val="bg2"/>
                </a:solidFill>
                <a:latin typeface="+mj-lt"/>
              </a:rPr>
              <a:t>Perfect for cloud </a:t>
            </a:r>
            <a:r>
              <a:rPr lang="en-US" sz="2000" b="1" dirty="0">
                <a:solidFill>
                  <a:schemeClr val="bg2"/>
                </a:solidFill>
                <a:latin typeface="+mj-lt"/>
              </a:rPr>
              <a:t>architects and developers </a:t>
            </a:r>
            <a:r>
              <a:rPr lang="en-US" sz="2000" dirty="0">
                <a:solidFill>
                  <a:schemeClr val="bg2"/>
                </a:solidFill>
                <a:latin typeface="+mj-lt"/>
              </a:rPr>
              <a:t>looking for programmatic DBA-like functionality.</a:t>
            </a:r>
          </a:p>
        </p:txBody>
      </p:sp>
      <p:grpSp>
        <p:nvGrpSpPr>
          <p:cNvPr id="3" name="Group 2"/>
          <p:cNvGrpSpPr/>
          <p:nvPr/>
        </p:nvGrpSpPr>
        <p:grpSpPr>
          <a:xfrm>
            <a:off x="5382650" y="5109031"/>
            <a:ext cx="6809350" cy="1422793"/>
            <a:chOff x="5382650" y="5109031"/>
            <a:chExt cx="6809350" cy="1422793"/>
          </a:xfrm>
        </p:grpSpPr>
        <p:sp>
          <p:nvSpPr>
            <p:cNvPr id="13" name="Freeform 12"/>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5" name="Group 14"/>
            <p:cNvGrpSpPr/>
            <p:nvPr/>
          </p:nvGrpSpPr>
          <p:grpSpPr>
            <a:xfrm>
              <a:off x="7588138" y="5563543"/>
              <a:ext cx="174773" cy="338749"/>
              <a:chOff x="8003343" y="6072433"/>
              <a:chExt cx="145517" cy="282045"/>
            </a:xfrm>
          </p:grpSpPr>
          <p:sp>
            <p:nvSpPr>
              <p:cNvPr id="1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19"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0" name="Group 19"/>
            <p:cNvGrpSpPr/>
            <p:nvPr/>
          </p:nvGrpSpPr>
          <p:grpSpPr>
            <a:xfrm>
              <a:off x="11025746" y="5293431"/>
              <a:ext cx="210318" cy="407646"/>
              <a:chOff x="8003343" y="6072433"/>
              <a:chExt cx="145517" cy="282045"/>
            </a:xfrm>
          </p:grpSpPr>
          <p:sp>
            <p:nvSpPr>
              <p:cNvPr id="2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24" name="Isosceles Triangle 23"/>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p:cNvSpPr/>
            <p:nvPr/>
          </p:nvSpPr>
          <p:spPr bwMode="auto">
            <a:xfrm>
              <a:off x="6655122" y="614348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55"/>
            <p:cNvSpPr>
              <a:spLocks/>
            </p:cNvSpPr>
            <p:nvPr/>
          </p:nvSpPr>
          <p:spPr bwMode="auto">
            <a:xfrm>
              <a:off x="6938994" y="606804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7" name="Group 26"/>
            <p:cNvGrpSpPr/>
            <p:nvPr/>
          </p:nvGrpSpPr>
          <p:grpSpPr>
            <a:xfrm>
              <a:off x="6832665" y="5403148"/>
              <a:ext cx="595623" cy="824538"/>
              <a:chOff x="13103226" y="2775830"/>
              <a:chExt cx="1039812" cy="1407232"/>
            </a:xfrm>
          </p:grpSpPr>
          <p:sp>
            <p:nvSpPr>
              <p:cNvPr id="28"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37" name="Oval 36"/>
            <p:cNvSpPr/>
            <p:nvPr/>
          </p:nvSpPr>
          <p:spPr bwMode="auto">
            <a:xfrm>
              <a:off x="8708846" y="622550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39" name="Group 38"/>
            <p:cNvGrpSpPr/>
            <p:nvPr/>
          </p:nvGrpSpPr>
          <p:grpSpPr>
            <a:xfrm>
              <a:off x="8886799" y="5109031"/>
              <a:ext cx="925409" cy="1281071"/>
              <a:chOff x="13103226" y="2775830"/>
              <a:chExt cx="1039812" cy="1407232"/>
            </a:xfrm>
          </p:grpSpPr>
          <p:sp>
            <p:nvSpPr>
              <p:cNvPr id="4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49" name="Oval 48"/>
            <p:cNvSpPr/>
            <p:nvPr/>
          </p:nvSpPr>
          <p:spPr bwMode="auto">
            <a:xfrm>
              <a:off x="10078748" y="583746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49"/>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51" name="Group 50"/>
            <p:cNvGrpSpPr/>
            <p:nvPr/>
          </p:nvGrpSpPr>
          <p:grpSpPr>
            <a:xfrm>
              <a:off x="10233286" y="5193060"/>
              <a:ext cx="518446" cy="717700"/>
              <a:chOff x="13103226" y="2775830"/>
              <a:chExt cx="1039812" cy="1407232"/>
            </a:xfrm>
          </p:grpSpPr>
          <p:sp>
            <p:nvSpPr>
              <p:cNvPr id="52"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8"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9"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0"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1" name="Group 60"/>
            <p:cNvGrpSpPr/>
            <p:nvPr/>
          </p:nvGrpSpPr>
          <p:grpSpPr>
            <a:xfrm>
              <a:off x="7861333" y="5555044"/>
              <a:ext cx="174773" cy="338749"/>
              <a:chOff x="8003343" y="6072433"/>
              <a:chExt cx="145517" cy="282045"/>
            </a:xfrm>
          </p:grpSpPr>
          <p:sp>
            <p:nvSpPr>
              <p:cNvPr id="6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65" name="Group 64"/>
            <p:cNvGrpSpPr/>
            <p:nvPr/>
          </p:nvGrpSpPr>
          <p:grpSpPr>
            <a:xfrm>
              <a:off x="6019716" y="5886760"/>
              <a:ext cx="174773" cy="338749"/>
              <a:chOff x="8003343" y="6072433"/>
              <a:chExt cx="145517" cy="282045"/>
            </a:xfrm>
          </p:grpSpPr>
          <p:sp>
            <p:nvSpPr>
              <p:cNvPr id="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69" name="Group 68"/>
            <p:cNvGrpSpPr/>
            <p:nvPr/>
          </p:nvGrpSpPr>
          <p:grpSpPr>
            <a:xfrm>
              <a:off x="11704693" y="5610984"/>
              <a:ext cx="210318" cy="407646"/>
              <a:chOff x="8003343" y="6072433"/>
              <a:chExt cx="145517" cy="282045"/>
            </a:xfrm>
          </p:grpSpPr>
          <p:sp>
            <p:nvSpPr>
              <p:cNvPr id="70"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1"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2"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77" name="Group 2"/>
          <p:cNvGrpSpPr/>
          <p:nvPr/>
        </p:nvGrpSpPr>
        <p:grpSpPr>
          <a:xfrm>
            <a:off x="-2044" y="6513076"/>
            <a:ext cx="12194043" cy="354000"/>
            <a:chOff x="2577137" y="4571778"/>
            <a:chExt cx="9101124" cy="1390560"/>
          </a:xfrm>
        </p:grpSpPr>
        <p:sp>
          <p:nvSpPr>
            <p:cNvPr id="78"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79"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26858862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69241" y="14465"/>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800" dirty="0"/>
              <a:t>Introducing new service tiers</a:t>
            </a:r>
          </a:p>
        </p:txBody>
      </p:sp>
      <p:sp>
        <p:nvSpPr>
          <p:cNvPr id="6" name="Rectangle 5"/>
          <p:cNvSpPr/>
          <p:nvPr/>
        </p:nvSpPr>
        <p:spPr bwMode="auto">
          <a:xfrm>
            <a:off x="7329135" y="1165357"/>
            <a:ext cx="2536258" cy="425848"/>
          </a:xfrm>
          <a:prstGeom prst="rect">
            <a:avLst/>
          </a:prstGeom>
          <a:solidFill>
            <a:schemeClr val="accent5"/>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a:ln>
                  <a:solidFill>
                    <a:srgbClr val="FFFFFF">
                      <a:alpha val="0"/>
                    </a:srgbClr>
                  </a:solidFill>
                </a:ln>
                <a:solidFill>
                  <a:srgbClr val="FFFFFF"/>
                </a:solidFill>
                <a:latin typeface="+mj-lt"/>
              </a:rPr>
              <a:t>Premium </a:t>
            </a:r>
            <a:r>
              <a:rPr lang="en-US" i="1" kern="0" dirty="0">
                <a:ln>
                  <a:solidFill>
                    <a:srgbClr val="FFFFFF">
                      <a:alpha val="0"/>
                    </a:srgbClr>
                  </a:solidFill>
                </a:ln>
                <a:solidFill>
                  <a:srgbClr val="FFFFFF"/>
                </a:solidFill>
                <a:latin typeface="+mj-lt"/>
              </a:rPr>
              <a:t>(in preview)</a:t>
            </a:r>
          </a:p>
        </p:txBody>
      </p:sp>
      <p:sp>
        <p:nvSpPr>
          <p:cNvPr id="7" name="Rectangle 6"/>
          <p:cNvSpPr/>
          <p:nvPr/>
        </p:nvSpPr>
        <p:spPr bwMode="auto">
          <a:xfrm>
            <a:off x="2065369" y="1165357"/>
            <a:ext cx="2536258" cy="42584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a:ln>
                  <a:solidFill>
                    <a:srgbClr val="FFFFFF">
                      <a:alpha val="0"/>
                    </a:srgbClr>
                  </a:solidFill>
                </a:ln>
                <a:solidFill>
                  <a:srgbClr val="FFFFFF"/>
                </a:solidFill>
                <a:latin typeface="+mj-lt"/>
              </a:rPr>
              <a:t>Basic</a:t>
            </a:r>
          </a:p>
        </p:txBody>
      </p:sp>
      <p:sp>
        <p:nvSpPr>
          <p:cNvPr id="8" name="Rectangle 7"/>
          <p:cNvSpPr/>
          <p:nvPr/>
        </p:nvSpPr>
        <p:spPr bwMode="auto">
          <a:xfrm>
            <a:off x="4697253" y="1165357"/>
            <a:ext cx="2536257" cy="425848"/>
          </a:xfrm>
          <a:prstGeom prst="rect">
            <a:avLst/>
          </a:prstGeom>
          <a:solidFill>
            <a:schemeClr val="accent4"/>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a:ln>
                  <a:solidFill>
                    <a:srgbClr val="FFFFFF">
                      <a:alpha val="0"/>
                    </a:srgbClr>
                  </a:solidFill>
                </a:ln>
                <a:solidFill>
                  <a:srgbClr val="FFFFFF"/>
                </a:solidFill>
                <a:latin typeface="+mj-lt"/>
              </a:rPr>
              <a:t>Standard</a:t>
            </a:r>
          </a:p>
        </p:txBody>
      </p:sp>
      <p:sp>
        <p:nvSpPr>
          <p:cNvPr id="9" name="TextBox 8"/>
          <p:cNvSpPr txBox="1"/>
          <p:nvPr/>
        </p:nvSpPr>
        <p:spPr>
          <a:xfrm>
            <a:off x="2065368"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Light transactional workloads</a:t>
            </a:r>
          </a:p>
        </p:txBody>
      </p:sp>
      <p:sp>
        <p:nvSpPr>
          <p:cNvPr id="10" name="TextBox 9"/>
          <p:cNvSpPr txBox="1"/>
          <p:nvPr/>
        </p:nvSpPr>
        <p:spPr>
          <a:xfrm>
            <a:off x="4697252"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The go-to option for modern business apps</a:t>
            </a:r>
          </a:p>
        </p:txBody>
      </p:sp>
      <p:sp>
        <p:nvSpPr>
          <p:cNvPr id="11" name="TextBox 10"/>
          <p:cNvSpPr txBox="1"/>
          <p:nvPr/>
        </p:nvSpPr>
        <p:spPr>
          <a:xfrm>
            <a:off x="7329135"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Mission-critical databases</a:t>
            </a:r>
          </a:p>
        </p:txBody>
      </p:sp>
      <p:sp>
        <p:nvSpPr>
          <p:cNvPr id="14" name="TextBox 13"/>
          <p:cNvSpPr txBox="1"/>
          <p:nvPr/>
        </p:nvSpPr>
        <p:spPr>
          <a:xfrm>
            <a:off x="2221149" y="2648880"/>
            <a:ext cx="7430852" cy="755315"/>
          </a:xfrm>
          <a:prstGeom prst="rect">
            <a:avLst/>
          </a:prstGeom>
          <a:noFill/>
        </p:spPr>
        <p:txBody>
          <a:bodyPr wrap="square" lIns="0" tIns="44821" rIns="0" bIns="44821" rtlCol="0">
            <a:spAutoFit/>
          </a:bodyPr>
          <a:lstStyle/>
          <a:p>
            <a:pPr>
              <a:lnSpc>
                <a:spcPct val="90000"/>
              </a:lnSpc>
              <a:spcAft>
                <a:spcPts val="588"/>
              </a:spcAft>
            </a:pPr>
            <a:r>
              <a:rPr lang="en-US" sz="1600" b="1" dirty="0">
                <a:solidFill>
                  <a:schemeClr val="tx2">
                    <a:lumMod val="75000"/>
                  </a:schemeClr>
                </a:solidFill>
                <a:latin typeface="+mj-lt"/>
              </a:rPr>
              <a:t>Elastic scale &amp; performance: </a:t>
            </a:r>
            <a:r>
              <a:rPr lang="en-US" sz="1600" dirty="0">
                <a:solidFill>
                  <a:schemeClr val="tx2">
                    <a:lumMod val="75000"/>
                  </a:schemeClr>
                </a:solidFill>
                <a:latin typeface="+mj-lt"/>
              </a:rPr>
              <a:t>Six performance levels across three tiers for scale up and down based on throughput needs. Better resource isolation Improved billing experience.</a:t>
            </a:r>
            <a:endParaRPr lang="en-US" sz="1600" b="1" dirty="0">
              <a:solidFill>
                <a:schemeClr val="tx2">
                  <a:lumMod val="75000"/>
                </a:schemeClr>
              </a:solidFill>
              <a:latin typeface="+mj-lt"/>
            </a:endParaRPr>
          </a:p>
        </p:txBody>
      </p:sp>
      <p:sp>
        <p:nvSpPr>
          <p:cNvPr id="16" name="TextBox 15"/>
          <p:cNvSpPr txBox="1"/>
          <p:nvPr/>
        </p:nvSpPr>
        <p:spPr>
          <a:xfrm>
            <a:off x="2221148" y="3570399"/>
            <a:ext cx="7430854" cy="755315"/>
          </a:xfrm>
          <a:prstGeom prst="rect">
            <a:avLst/>
          </a:prstGeom>
          <a:noFill/>
        </p:spPr>
        <p:txBody>
          <a:bodyPr wrap="square" lIns="0" tIns="44821" rIns="0" bIns="44821" rtlCol="0">
            <a:spAutoFit/>
          </a:bodyPr>
          <a:lstStyle/>
          <a:p>
            <a:pPr>
              <a:lnSpc>
                <a:spcPct val="90000"/>
              </a:lnSpc>
              <a:spcAft>
                <a:spcPts val="588"/>
              </a:spcAft>
            </a:pPr>
            <a:r>
              <a:rPr lang="en-US" sz="1600" b="1" dirty="0">
                <a:solidFill>
                  <a:schemeClr val="tx2">
                    <a:lumMod val="75000"/>
                  </a:schemeClr>
                </a:solidFill>
                <a:latin typeface="+mj-lt"/>
              </a:rPr>
              <a:t>Business continuity: </a:t>
            </a:r>
            <a:r>
              <a:rPr lang="en-US" sz="1600" dirty="0">
                <a:solidFill>
                  <a:schemeClr val="tx2">
                    <a:lumMod val="75000"/>
                  </a:schemeClr>
                </a:solidFill>
                <a:latin typeface="+mj-lt"/>
              </a:rPr>
              <a:t>A spectrum of business continuity features from light-weight to mission-critical across the tiers.  Customers can dial up the control over data recovery and failover.</a:t>
            </a:r>
            <a:endParaRPr lang="en-US" sz="1600" b="1" dirty="0">
              <a:solidFill>
                <a:schemeClr val="tx2">
                  <a:lumMod val="75000"/>
                </a:schemeClr>
              </a:solidFill>
              <a:latin typeface="+mj-lt"/>
            </a:endParaRPr>
          </a:p>
        </p:txBody>
      </p:sp>
      <p:sp>
        <p:nvSpPr>
          <p:cNvPr id="18" name="TextBox 17"/>
          <p:cNvSpPr txBox="1"/>
          <p:nvPr/>
        </p:nvSpPr>
        <p:spPr>
          <a:xfrm>
            <a:off x="2221148" y="4501406"/>
            <a:ext cx="7430854" cy="755315"/>
          </a:xfrm>
          <a:prstGeom prst="rect">
            <a:avLst/>
          </a:prstGeom>
          <a:noFill/>
        </p:spPr>
        <p:txBody>
          <a:bodyPr wrap="square" lIns="0" tIns="44821" rIns="0" bIns="44821" rtlCol="0">
            <a:spAutoFit/>
          </a:bodyPr>
          <a:lstStyle/>
          <a:p>
            <a:pPr>
              <a:lnSpc>
                <a:spcPct val="90000"/>
              </a:lnSpc>
              <a:spcAft>
                <a:spcPts val="588"/>
              </a:spcAft>
            </a:pPr>
            <a:r>
              <a:rPr lang="en-US" sz="1600" b="1" dirty="0">
                <a:solidFill>
                  <a:schemeClr val="tx2">
                    <a:lumMod val="75000"/>
                  </a:schemeClr>
                </a:solidFill>
                <a:latin typeface="+mj-lt"/>
              </a:rPr>
              <a:t>Familiar &amp; Self-managed: </a:t>
            </a:r>
            <a:r>
              <a:rPr lang="en-US" sz="1600" dirty="0">
                <a:solidFill>
                  <a:schemeClr val="tx2">
                    <a:lumMod val="75000"/>
                  </a:schemeClr>
                </a:solidFill>
                <a:latin typeface="+mj-lt"/>
              </a:rPr>
              <a:t>Unprecedented efficiencies as your applications scale with a near-zero maintenance service and a variety of familiar management tools &amp; programmatic APIs.</a:t>
            </a:r>
            <a:endParaRPr lang="en-US" sz="1600" b="1" dirty="0">
              <a:solidFill>
                <a:schemeClr val="tx2">
                  <a:lumMod val="75000"/>
                </a:schemeClr>
              </a:solidFill>
              <a:latin typeface="+mj-lt"/>
            </a:endParaRPr>
          </a:p>
        </p:txBody>
      </p:sp>
      <p:sp>
        <p:nvSpPr>
          <p:cNvPr id="19" name="Freeform 18"/>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1" name="Group 20"/>
          <p:cNvGrpSpPr/>
          <p:nvPr/>
        </p:nvGrpSpPr>
        <p:grpSpPr>
          <a:xfrm>
            <a:off x="7588138" y="5563543"/>
            <a:ext cx="174773" cy="338749"/>
            <a:chOff x="8003343" y="6072433"/>
            <a:chExt cx="145517" cy="282045"/>
          </a:xfrm>
        </p:grpSpPr>
        <p:sp>
          <p:nvSpPr>
            <p:cNvPr id="2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25"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6" name="Group 25"/>
          <p:cNvGrpSpPr/>
          <p:nvPr/>
        </p:nvGrpSpPr>
        <p:grpSpPr>
          <a:xfrm>
            <a:off x="11025746" y="5293431"/>
            <a:ext cx="210318" cy="407646"/>
            <a:chOff x="8003343" y="6072433"/>
            <a:chExt cx="145517" cy="282045"/>
          </a:xfrm>
        </p:grpSpPr>
        <p:sp>
          <p:nvSpPr>
            <p:cNvPr id="2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30" name="Isosceles Triangle 29"/>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p:cNvSpPr/>
          <p:nvPr/>
        </p:nvSpPr>
        <p:spPr bwMode="auto">
          <a:xfrm>
            <a:off x="6655122" y="614348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Freeform 55"/>
          <p:cNvSpPr>
            <a:spLocks/>
          </p:cNvSpPr>
          <p:nvPr/>
        </p:nvSpPr>
        <p:spPr bwMode="auto">
          <a:xfrm>
            <a:off x="6938994" y="606804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33" name="Group 32"/>
          <p:cNvGrpSpPr/>
          <p:nvPr/>
        </p:nvGrpSpPr>
        <p:grpSpPr>
          <a:xfrm>
            <a:off x="6832665" y="5403148"/>
            <a:ext cx="595623" cy="824538"/>
            <a:chOff x="13103226" y="2775830"/>
            <a:chExt cx="1039812" cy="1407232"/>
          </a:xfrm>
        </p:grpSpPr>
        <p:sp>
          <p:nvSpPr>
            <p:cNvPr id="34"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9"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0"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1"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2"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43" name="Oval 42"/>
          <p:cNvSpPr/>
          <p:nvPr/>
        </p:nvSpPr>
        <p:spPr bwMode="auto">
          <a:xfrm>
            <a:off x="8708846" y="622550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45" name="Group 44"/>
          <p:cNvGrpSpPr/>
          <p:nvPr/>
        </p:nvGrpSpPr>
        <p:grpSpPr>
          <a:xfrm>
            <a:off x="8886799" y="5109031"/>
            <a:ext cx="925409" cy="1281071"/>
            <a:chOff x="13103226" y="2775830"/>
            <a:chExt cx="1039812" cy="1407232"/>
          </a:xfrm>
        </p:grpSpPr>
        <p:sp>
          <p:nvSpPr>
            <p:cNvPr id="46"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1"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2"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3"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4"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5" name="Oval 54"/>
          <p:cNvSpPr/>
          <p:nvPr/>
        </p:nvSpPr>
        <p:spPr bwMode="auto">
          <a:xfrm>
            <a:off x="10078748" y="583746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55"/>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57" name="Group 56"/>
          <p:cNvGrpSpPr/>
          <p:nvPr/>
        </p:nvGrpSpPr>
        <p:grpSpPr>
          <a:xfrm>
            <a:off x="10233286" y="5193060"/>
            <a:ext cx="518446" cy="717700"/>
            <a:chOff x="13103226" y="2775830"/>
            <a:chExt cx="1039812" cy="1407232"/>
          </a:xfrm>
        </p:grpSpPr>
        <p:sp>
          <p:nvSpPr>
            <p:cNvPr id="58"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7" name="Group 66"/>
          <p:cNvGrpSpPr/>
          <p:nvPr/>
        </p:nvGrpSpPr>
        <p:grpSpPr>
          <a:xfrm>
            <a:off x="7861333" y="5555044"/>
            <a:ext cx="174773" cy="338749"/>
            <a:chOff x="8003343" y="6072433"/>
            <a:chExt cx="145517" cy="282045"/>
          </a:xfrm>
        </p:grpSpPr>
        <p:sp>
          <p:nvSpPr>
            <p:cNvPr id="6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71" name="Group 70"/>
          <p:cNvGrpSpPr/>
          <p:nvPr/>
        </p:nvGrpSpPr>
        <p:grpSpPr>
          <a:xfrm>
            <a:off x="6019716" y="5886760"/>
            <a:ext cx="174773" cy="338749"/>
            <a:chOff x="8003343" y="6072433"/>
            <a:chExt cx="145517" cy="282045"/>
          </a:xfrm>
        </p:grpSpPr>
        <p:sp>
          <p:nvSpPr>
            <p:cNvPr id="7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75" name="Group 74"/>
          <p:cNvGrpSpPr/>
          <p:nvPr/>
        </p:nvGrpSpPr>
        <p:grpSpPr>
          <a:xfrm>
            <a:off x="11704693" y="5610984"/>
            <a:ext cx="210318" cy="407646"/>
            <a:chOff x="8003343" y="6072433"/>
            <a:chExt cx="145517" cy="282045"/>
          </a:xfrm>
        </p:grpSpPr>
        <p:sp>
          <p:nvSpPr>
            <p:cNvPr id="7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79" name="Group 2"/>
          <p:cNvGrpSpPr/>
          <p:nvPr/>
        </p:nvGrpSpPr>
        <p:grpSpPr>
          <a:xfrm>
            <a:off x="-2044" y="6513076"/>
            <a:ext cx="12194043" cy="354000"/>
            <a:chOff x="2577137" y="4571778"/>
            <a:chExt cx="9101124" cy="1390560"/>
          </a:xfrm>
        </p:grpSpPr>
        <p:sp>
          <p:nvSpPr>
            <p:cNvPr id="80"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81"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948570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3" grpId="0" animBg="1"/>
      <p:bldP spid="5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4064221" y="3408040"/>
            <a:ext cx="8127779" cy="3118126"/>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a:t>Designed for predictable performance</a:t>
            </a:r>
            <a:endParaRPr lang="en-US" sz="4400" dirty="0">
              <a:solidFill>
                <a:srgbClr val="0070C0"/>
              </a:solidFill>
            </a:endParaRPr>
          </a:p>
        </p:txBody>
      </p:sp>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Across Basic, Standard, and Premium, each performance level is assigned a defined level of throughput </a:t>
            </a:r>
          </a:p>
        </p:txBody>
      </p:sp>
      <p:sp>
        <p:nvSpPr>
          <p:cNvPr id="24" name="Rectangle 23"/>
          <p:cNvSpPr/>
          <p:nvPr/>
        </p:nvSpPr>
        <p:spPr>
          <a:xfrm>
            <a:off x="4064221" y="2374768"/>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Introducing the Database Throughput Unit (DTU) which represents database power and replaces hardware specs</a:t>
            </a: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594714"/>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a:latin typeface="+mj-lt"/>
              </a:rPr>
              <a:t>Redefined</a:t>
            </a:r>
          </a:p>
        </p:txBody>
      </p:sp>
      <p:sp>
        <p:nvSpPr>
          <p:cNvPr id="45" name="Rectangle 44"/>
          <p:cNvSpPr/>
          <p:nvPr/>
        </p:nvSpPr>
        <p:spPr>
          <a:xfrm>
            <a:off x="1787864" y="2374768"/>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a:latin typeface="+mj-lt"/>
              </a:rPr>
              <a:t>Measure of power</a:t>
            </a:r>
          </a:p>
        </p:txBody>
      </p:sp>
      <p:grpSp>
        <p:nvGrpSpPr>
          <p:cNvPr id="16" name="Group 15"/>
          <p:cNvGrpSpPr/>
          <p:nvPr/>
        </p:nvGrpSpPr>
        <p:grpSpPr>
          <a:xfrm>
            <a:off x="4266315" y="3679410"/>
            <a:ext cx="2703390" cy="2573344"/>
            <a:chOff x="6021058" y="3730335"/>
            <a:chExt cx="2703390" cy="2573344"/>
          </a:xfrm>
        </p:grpSpPr>
        <p:sp>
          <p:nvSpPr>
            <p:cNvPr id="385" name="Rectangle 10"/>
            <p:cNvSpPr>
              <a:spLocks noChangeArrowheads="1"/>
            </p:cNvSpPr>
            <p:nvPr/>
          </p:nvSpPr>
          <p:spPr bwMode="auto">
            <a:xfrm>
              <a:off x="6053714" y="3730335"/>
              <a:ext cx="2670734" cy="2573344"/>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14" name="Group 13"/>
            <p:cNvGrpSpPr/>
            <p:nvPr/>
          </p:nvGrpSpPr>
          <p:grpSpPr>
            <a:xfrm>
              <a:off x="6982020" y="4232160"/>
              <a:ext cx="745775" cy="1555921"/>
              <a:chOff x="7205045" y="4706015"/>
              <a:chExt cx="495182" cy="1033105"/>
            </a:xfrm>
          </p:grpSpPr>
          <p:sp>
            <p:nvSpPr>
              <p:cNvPr id="220"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21"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22"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23"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24"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25"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26"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27"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28"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29"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30"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31"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32"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33"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34"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35"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36"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CF2"/>
                  </a:solidFill>
                  <a:effectLst/>
                  <a:uLnTx/>
                  <a:uFillTx/>
                </a:endParaRPr>
              </a:p>
            </p:txBody>
          </p:sp>
          <p:sp>
            <p:nvSpPr>
              <p:cNvPr id="237"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38"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39"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0"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1"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2"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3"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4"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5"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6"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7"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8"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9"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50"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51"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sp>
          <p:nvSpPr>
            <p:cNvPr id="15" name="TextBox 14"/>
            <p:cNvSpPr txBox="1"/>
            <p:nvPr/>
          </p:nvSpPr>
          <p:spPr>
            <a:xfrm>
              <a:off x="6840022" y="3792149"/>
              <a:ext cx="1029769"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tx2">
                      <a:lumMod val="75000"/>
                    </a:schemeClr>
                  </a:solidFill>
                  <a:latin typeface="+mj-lt"/>
                </a:rPr>
                <a:t>% CPU</a:t>
              </a:r>
            </a:p>
          </p:txBody>
        </p:sp>
        <p:sp>
          <p:nvSpPr>
            <p:cNvPr id="382" name="TextBox 381"/>
            <p:cNvSpPr txBox="1"/>
            <p:nvPr/>
          </p:nvSpPr>
          <p:spPr>
            <a:xfrm>
              <a:off x="6021058" y="4670040"/>
              <a:ext cx="1045992"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tx2">
                      <a:lumMod val="75000"/>
                    </a:schemeClr>
                  </a:solidFill>
                  <a:latin typeface="+mj-lt"/>
                </a:rPr>
                <a:t>% read</a:t>
              </a:r>
            </a:p>
          </p:txBody>
        </p:sp>
        <p:sp>
          <p:nvSpPr>
            <p:cNvPr id="383" name="TextBox 382"/>
            <p:cNvSpPr txBox="1"/>
            <p:nvPr/>
          </p:nvSpPr>
          <p:spPr>
            <a:xfrm>
              <a:off x="7644985" y="4681764"/>
              <a:ext cx="1079463"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tx2">
                      <a:lumMod val="75000"/>
                    </a:schemeClr>
                  </a:solidFill>
                  <a:latin typeface="+mj-lt"/>
                </a:rPr>
                <a:t>% write</a:t>
              </a:r>
            </a:p>
          </p:txBody>
        </p:sp>
        <p:sp>
          <p:nvSpPr>
            <p:cNvPr id="384" name="TextBox 383"/>
            <p:cNvSpPr txBox="1"/>
            <p:nvPr/>
          </p:nvSpPr>
          <p:spPr>
            <a:xfrm>
              <a:off x="6638203" y="5758914"/>
              <a:ext cx="1433406"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tx2">
                      <a:lumMod val="75000"/>
                    </a:schemeClr>
                  </a:solidFill>
                  <a:latin typeface="+mj-lt"/>
                </a:rPr>
                <a:t>% memory</a:t>
              </a:r>
            </a:p>
          </p:txBody>
        </p:sp>
      </p:grpSp>
      <p:grpSp>
        <p:nvGrpSpPr>
          <p:cNvPr id="17" name="Group 16"/>
          <p:cNvGrpSpPr/>
          <p:nvPr/>
        </p:nvGrpSpPr>
        <p:grpSpPr>
          <a:xfrm>
            <a:off x="6124319" y="3507610"/>
            <a:ext cx="1383425" cy="734335"/>
            <a:chOff x="8774460" y="3881194"/>
            <a:chExt cx="1383425" cy="734335"/>
          </a:xfrm>
        </p:grpSpPr>
        <p:sp>
          <p:nvSpPr>
            <p:cNvPr id="380" name="Freeform 12"/>
            <p:cNvSpPr>
              <a:spLocks/>
            </p:cNvSpPr>
            <p:nvPr/>
          </p:nvSpPr>
          <p:spPr bwMode="auto">
            <a:xfrm>
              <a:off x="9068727" y="3881194"/>
              <a:ext cx="1089158" cy="717226"/>
            </a:xfrm>
            <a:custGeom>
              <a:avLst/>
              <a:gdLst>
                <a:gd name="T0" fmla="*/ 378 w 450"/>
                <a:gd name="T1" fmla="*/ 130 h 296"/>
                <a:gd name="T2" fmla="*/ 378 w 450"/>
                <a:gd name="T3" fmla="*/ 124 h 296"/>
                <a:gd name="T4" fmla="*/ 254 w 450"/>
                <a:gd name="T5" fmla="*/ 0 h 296"/>
                <a:gd name="T6" fmla="*/ 150 w 450"/>
                <a:gd name="T7" fmla="*/ 55 h 296"/>
                <a:gd name="T8" fmla="*/ 116 w 450"/>
                <a:gd name="T9" fmla="*/ 46 h 296"/>
                <a:gd name="T10" fmla="*/ 76 w 450"/>
                <a:gd name="T11" fmla="*/ 58 h 296"/>
                <a:gd name="T12" fmla="*/ 44 w 450"/>
                <a:gd name="T13" fmla="*/ 116 h 296"/>
                <a:gd name="T14" fmla="*/ 0 w 450"/>
                <a:gd name="T15" fmla="*/ 198 h 296"/>
                <a:gd name="T16" fmla="*/ 86 w 450"/>
                <a:gd name="T17" fmla="*/ 296 h 296"/>
                <a:gd name="T18" fmla="*/ 97 w 450"/>
                <a:gd name="T19" fmla="*/ 296 h 296"/>
                <a:gd name="T20" fmla="*/ 107 w 450"/>
                <a:gd name="T21" fmla="*/ 296 h 296"/>
                <a:gd name="T22" fmla="*/ 310 w 450"/>
                <a:gd name="T23" fmla="*/ 296 h 296"/>
                <a:gd name="T24" fmla="*/ 314 w 450"/>
                <a:gd name="T25" fmla="*/ 296 h 296"/>
                <a:gd name="T26" fmla="*/ 319 w 450"/>
                <a:gd name="T27" fmla="*/ 296 h 296"/>
                <a:gd name="T28" fmla="*/ 334 w 450"/>
                <a:gd name="T29" fmla="*/ 296 h 296"/>
                <a:gd name="T30" fmla="*/ 366 w 450"/>
                <a:gd name="T31" fmla="*/ 296 h 296"/>
                <a:gd name="T32" fmla="*/ 450 w 450"/>
                <a:gd name="T33" fmla="*/ 212 h 296"/>
                <a:gd name="T34" fmla="*/ 378 w 450"/>
                <a:gd name="T35"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96">
                  <a:moveTo>
                    <a:pt x="378" y="130"/>
                  </a:moveTo>
                  <a:cubicBezTo>
                    <a:pt x="378" y="128"/>
                    <a:pt x="378" y="125"/>
                    <a:pt x="378" y="124"/>
                  </a:cubicBezTo>
                  <a:cubicBezTo>
                    <a:pt x="378" y="55"/>
                    <a:pt x="322" y="0"/>
                    <a:pt x="254" y="0"/>
                  </a:cubicBezTo>
                  <a:cubicBezTo>
                    <a:pt x="211" y="0"/>
                    <a:pt x="173" y="22"/>
                    <a:pt x="150" y="55"/>
                  </a:cubicBezTo>
                  <a:cubicBezTo>
                    <a:pt x="140" y="49"/>
                    <a:pt x="129" y="46"/>
                    <a:pt x="116" y="46"/>
                  </a:cubicBezTo>
                  <a:cubicBezTo>
                    <a:pt x="101" y="46"/>
                    <a:pt x="88" y="51"/>
                    <a:pt x="76" y="58"/>
                  </a:cubicBezTo>
                  <a:cubicBezTo>
                    <a:pt x="57" y="71"/>
                    <a:pt x="45" y="92"/>
                    <a:pt x="44" y="116"/>
                  </a:cubicBezTo>
                  <a:cubicBezTo>
                    <a:pt x="18" y="134"/>
                    <a:pt x="0" y="164"/>
                    <a:pt x="0" y="198"/>
                  </a:cubicBezTo>
                  <a:cubicBezTo>
                    <a:pt x="0" y="249"/>
                    <a:pt x="38" y="290"/>
                    <a:pt x="86" y="296"/>
                  </a:cubicBezTo>
                  <a:cubicBezTo>
                    <a:pt x="90" y="296"/>
                    <a:pt x="94" y="296"/>
                    <a:pt x="97" y="296"/>
                  </a:cubicBezTo>
                  <a:cubicBezTo>
                    <a:pt x="101" y="296"/>
                    <a:pt x="104" y="296"/>
                    <a:pt x="107" y="296"/>
                  </a:cubicBezTo>
                  <a:cubicBezTo>
                    <a:pt x="153" y="296"/>
                    <a:pt x="259" y="296"/>
                    <a:pt x="310" y="296"/>
                  </a:cubicBezTo>
                  <a:cubicBezTo>
                    <a:pt x="311" y="296"/>
                    <a:pt x="313" y="296"/>
                    <a:pt x="314" y="296"/>
                  </a:cubicBezTo>
                  <a:cubicBezTo>
                    <a:pt x="319" y="296"/>
                    <a:pt x="319" y="296"/>
                    <a:pt x="319" y="296"/>
                  </a:cubicBezTo>
                  <a:cubicBezTo>
                    <a:pt x="321" y="296"/>
                    <a:pt x="329" y="296"/>
                    <a:pt x="334" y="296"/>
                  </a:cubicBezTo>
                  <a:cubicBezTo>
                    <a:pt x="366" y="296"/>
                    <a:pt x="366" y="296"/>
                    <a:pt x="366" y="296"/>
                  </a:cubicBezTo>
                  <a:cubicBezTo>
                    <a:pt x="412" y="295"/>
                    <a:pt x="450" y="258"/>
                    <a:pt x="450" y="212"/>
                  </a:cubicBezTo>
                  <a:cubicBezTo>
                    <a:pt x="450" y="170"/>
                    <a:pt x="418" y="135"/>
                    <a:pt x="378" y="130"/>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381" name="Freeform 8"/>
            <p:cNvSpPr>
              <a:spLocks/>
            </p:cNvSpPr>
            <p:nvPr/>
          </p:nvSpPr>
          <p:spPr bwMode="auto">
            <a:xfrm>
              <a:off x="8774460" y="4228890"/>
              <a:ext cx="588533" cy="386639"/>
            </a:xfrm>
            <a:custGeom>
              <a:avLst/>
              <a:gdLst>
                <a:gd name="T0" fmla="*/ 1245 w 1482"/>
                <a:gd name="T1" fmla="*/ 427 h 974"/>
                <a:gd name="T2" fmla="*/ 1245 w 1482"/>
                <a:gd name="T3" fmla="*/ 408 h 974"/>
                <a:gd name="T4" fmla="*/ 836 w 1482"/>
                <a:gd name="T5" fmla="*/ 0 h 974"/>
                <a:gd name="T6" fmla="*/ 496 w 1482"/>
                <a:gd name="T7" fmla="*/ 182 h 974"/>
                <a:gd name="T8" fmla="*/ 384 w 1482"/>
                <a:gd name="T9" fmla="*/ 152 h 974"/>
                <a:gd name="T10" fmla="*/ 252 w 1482"/>
                <a:gd name="T11" fmla="*/ 192 h 974"/>
                <a:gd name="T12" fmla="*/ 147 w 1482"/>
                <a:gd name="T13" fmla="*/ 383 h 974"/>
                <a:gd name="T14" fmla="*/ 0 w 1482"/>
                <a:gd name="T15" fmla="*/ 653 h 974"/>
                <a:gd name="T16" fmla="*/ 286 w 1482"/>
                <a:gd name="T17" fmla="*/ 974 h 974"/>
                <a:gd name="T18" fmla="*/ 321 w 1482"/>
                <a:gd name="T19" fmla="*/ 974 h 974"/>
                <a:gd name="T20" fmla="*/ 354 w 1482"/>
                <a:gd name="T21" fmla="*/ 974 h 974"/>
                <a:gd name="T22" fmla="*/ 1021 w 1482"/>
                <a:gd name="T23" fmla="*/ 974 h 974"/>
                <a:gd name="T24" fmla="*/ 1035 w 1482"/>
                <a:gd name="T25" fmla="*/ 974 h 974"/>
                <a:gd name="T26" fmla="*/ 1051 w 1482"/>
                <a:gd name="T27" fmla="*/ 974 h 974"/>
                <a:gd name="T28" fmla="*/ 1100 w 1482"/>
                <a:gd name="T29" fmla="*/ 974 h 974"/>
                <a:gd name="T30" fmla="*/ 1207 w 1482"/>
                <a:gd name="T31" fmla="*/ 974 h 974"/>
                <a:gd name="T32" fmla="*/ 1482 w 1482"/>
                <a:gd name="T33" fmla="*/ 699 h 974"/>
                <a:gd name="T34" fmla="*/ 1245 w 1482"/>
                <a:gd name="T35" fmla="*/ 427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2" h="974">
                  <a:moveTo>
                    <a:pt x="1245" y="427"/>
                  </a:moveTo>
                  <a:cubicBezTo>
                    <a:pt x="1245" y="422"/>
                    <a:pt x="1245" y="413"/>
                    <a:pt x="1245" y="408"/>
                  </a:cubicBezTo>
                  <a:cubicBezTo>
                    <a:pt x="1245" y="182"/>
                    <a:pt x="1062" y="0"/>
                    <a:pt x="836" y="0"/>
                  </a:cubicBezTo>
                  <a:cubicBezTo>
                    <a:pt x="694" y="0"/>
                    <a:pt x="569" y="73"/>
                    <a:pt x="496" y="182"/>
                  </a:cubicBezTo>
                  <a:cubicBezTo>
                    <a:pt x="463" y="163"/>
                    <a:pt x="425" y="152"/>
                    <a:pt x="384" y="152"/>
                  </a:cubicBezTo>
                  <a:cubicBezTo>
                    <a:pt x="335" y="152"/>
                    <a:pt x="289" y="167"/>
                    <a:pt x="252" y="192"/>
                  </a:cubicBezTo>
                  <a:cubicBezTo>
                    <a:pt x="190" y="233"/>
                    <a:pt x="149" y="304"/>
                    <a:pt x="147" y="383"/>
                  </a:cubicBezTo>
                  <a:cubicBezTo>
                    <a:pt x="60" y="441"/>
                    <a:pt x="0" y="541"/>
                    <a:pt x="0" y="653"/>
                  </a:cubicBezTo>
                  <a:cubicBezTo>
                    <a:pt x="0" y="819"/>
                    <a:pt x="125" y="955"/>
                    <a:pt x="286" y="974"/>
                  </a:cubicBezTo>
                  <a:cubicBezTo>
                    <a:pt x="297" y="974"/>
                    <a:pt x="310" y="974"/>
                    <a:pt x="321" y="974"/>
                  </a:cubicBezTo>
                  <a:cubicBezTo>
                    <a:pt x="332" y="974"/>
                    <a:pt x="343" y="974"/>
                    <a:pt x="354" y="974"/>
                  </a:cubicBezTo>
                  <a:cubicBezTo>
                    <a:pt x="504" y="974"/>
                    <a:pt x="855" y="974"/>
                    <a:pt x="1021" y="974"/>
                  </a:cubicBezTo>
                  <a:cubicBezTo>
                    <a:pt x="1027" y="974"/>
                    <a:pt x="1031" y="974"/>
                    <a:pt x="1035" y="974"/>
                  </a:cubicBezTo>
                  <a:cubicBezTo>
                    <a:pt x="1051" y="974"/>
                    <a:pt x="1051" y="974"/>
                    <a:pt x="1051" y="974"/>
                  </a:cubicBezTo>
                  <a:cubicBezTo>
                    <a:pt x="1060" y="974"/>
                    <a:pt x="1084" y="974"/>
                    <a:pt x="1100" y="974"/>
                  </a:cubicBezTo>
                  <a:cubicBezTo>
                    <a:pt x="1207" y="974"/>
                    <a:pt x="1207" y="974"/>
                    <a:pt x="1207" y="974"/>
                  </a:cubicBezTo>
                  <a:cubicBezTo>
                    <a:pt x="1359" y="972"/>
                    <a:pt x="1482" y="849"/>
                    <a:pt x="1482" y="699"/>
                  </a:cubicBezTo>
                  <a:cubicBezTo>
                    <a:pt x="1482" y="560"/>
                    <a:pt x="1378" y="446"/>
                    <a:pt x="1245" y="427"/>
                  </a:cubicBezTo>
                  <a:close/>
                </a:path>
              </a:pathLst>
            </a:custGeom>
            <a:solidFill>
              <a:srgbClr val="00BCF2">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grpSp>
        <p:nvGrpSpPr>
          <p:cNvPr id="386" name="Group 385"/>
          <p:cNvGrpSpPr/>
          <p:nvPr/>
        </p:nvGrpSpPr>
        <p:grpSpPr>
          <a:xfrm>
            <a:off x="6934499" y="5144215"/>
            <a:ext cx="5355582" cy="1280351"/>
            <a:chOff x="4782974" y="5259039"/>
            <a:chExt cx="5355582" cy="1280351"/>
          </a:xfrm>
        </p:grpSpPr>
        <p:sp>
          <p:nvSpPr>
            <p:cNvPr id="387" name="TextBox 386"/>
            <p:cNvSpPr txBox="1"/>
            <p:nvPr/>
          </p:nvSpPr>
          <p:spPr>
            <a:xfrm>
              <a:off x="4782974" y="5259039"/>
              <a:ext cx="20701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lumMod val="75000"/>
                    </a:schemeClr>
                  </a:solidFill>
                  <a:latin typeface="+mj-lt"/>
                </a:rPr>
                <a:t>Basic — 5 DTU</a:t>
              </a:r>
            </a:p>
          </p:txBody>
        </p:sp>
        <p:sp>
          <p:nvSpPr>
            <p:cNvPr id="388" name="TextBox 387"/>
            <p:cNvSpPr txBox="1"/>
            <p:nvPr/>
          </p:nvSpPr>
          <p:spPr>
            <a:xfrm>
              <a:off x="6483004" y="5259039"/>
              <a:ext cx="2070100"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lumMod val="75000"/>
                    </a:schemeClr>
                  </a:solidFill>
                  <a:latin typeface="+mj-lt"/>
                </a:rPr>
                <a:t>S0 — 10 DTU</a:t>
              </a:r>
            </a:p>
            <a:p>
              <a:pPr>
                <a:lnSpc>
                  <a:spcPct val="90000"/>
                </a:lnSpc>
                <a:spcAft>
                  <a:spcPts val="600"/>
                </a:spcAft>
              </a:pPr>
              <a:r>
                <a:rPr lang="en-US" sz="2000" dirty="0">
                  <a:solidFill>
                    <a:schemeClr val="tx2">
                      <a:lumMod val="75000"/>
                    </a:schemeClr>
                  </a:solidFill>
                  <a:latin typeface="+mj-lt"/>
                </a:rPr>
                <a:t>S1 — 20 DTU</a:t>
              </a:r>
            </a:p>
            <a:p>
              <a:pPr>
                <a:lnSpc>
                  <a:spcPct val="90000"/>
                </a:lnSpc>
                <a:spcAft>
                  <a:spcPts val="600"/>
                </a:spcAft>
              </a:pPr>
              <a:r>
                <a:rPr lang="en-US" sz="2000" dirty="0">
                  <a:solidFill>
                    <a:schemeClr val="tx2">
                      <a:lumMod val="75000"/>
                    </a:schemeClr>
                  </a:solidFill>
                  <a:latin typeface="+mj-lt"/>
                </a:rPr>
                <a:t>S2 — 50 DTU</a:t>
              </a:r>
            </a:p>
          </p:txBody>
        </p:sp>
        <p:sp>
          <p:nvSpPr>
            <p:cNvPr id="389" name="TextBox 388"/>
            <p:cNvSpPr txBox="1"/>
            <p:nvPr/>
          </p:nvSpPr>
          <p:spPr>
            <a:xfrm>
              <a:off x="8068456" y="5259039"/>
              <a:ext cx="2070100"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lumMod val="75000"/>
                    </a:schemeClr>
                  </a:solidFill>
                  <a:latin typeface="+mj-lt"/>
                </a:rPr>
                <a:t>P1 — 100 DTU</a:t>
              </a:r>
            </a:p>
            <a:p>
              <a:pPr>
                <a:lnSpc>
                  <a:spcPct val="90000"/>
                </a:lnSpc>
                <a:spcAft>
                  <a:spcPts val="600"/>
                </a:spcAft>
              </a:pPr>
              <a:r>
                <a:rPr lang="en-US" sz="2000" dirty="0">
                  <a:solidFill>
                    <a:schemeClr val="tx2">
                      <a:lumMod val="75000"/>
                    </a:schemeClr>
                  </a:solidFill>
                  <a:latin typeface="+mj-lt"/>
                </a:rPr>
                <a:t>P2 — 200 DTU</a:t>
              </a:r>
            </a:p>
            <a:p>
              <a:pPr>
                <a:lnSpc>
                  <a:spcPct val="90000"/>
                </a:lnSpc>
                <a:spcAft>
                  <a:spcPts val="600"/>
                </a:spcAft>
              </a:pPr>
              <a:r>
                <a:rPr lang="en-US" sz="2000" dirty="0">
                  <a:solidFill>
                    <a:schemeClr val="tx2">
                      <a:lumMod val="75000"/>
                    </a:schemeClr>
                  </a:solidFill>
                  <a:latin typeface="+mj-lt"/>
                </a:rPr>
                <a:t>P3 — 800 DTU</a:t>
              </a:r>
            </a:p>
          </p:txBody>
        </p:sp>
      </p:grpSp>
      <p:sp>
        <p:nvSpPr>
          <p:cNvPr id="20" name="Rectangle 19"/>
          <p:cNvSpPr/>
          <p:nvPr/>
        </p:nvSpPr>
        <p:spPr>
          <a:xfrm>
            <a:off x="7067786" y="3721496"/>
            <a:ext cx="5024778" cy="1323439"/>
          </a:xfrm>
          <a:prstGeom prst="rect">
            <a:avLst/>
          </a:prstGeom>
        </p:spPr>
        <p:txBody>
          <a:bodyPr wrap="square">
            <a:spAutoFit/>
          </a:bodyPr>
          <a:lstStyle/>
          <a:p>
            <a:pPr marL="571500" lvl="0">
              <a:lnSpc>
                <a:spcPts val="2400"/>
              </a:lnSpc>
            </a:pPr>
            <a:r>
              <a:rPr lang="en-US" sz="2000" dirty="0">
                <a:solidFill>
                  <a:schemeClr val="tx2">
                    <a:lumMod val="75000"/>
                  </a:schemeClr>
                </a:solidFill>
                <a:latin typeface="Segoe UI Light"/>
              </a:rPr>
              <a:t>DTU is defined by the bounding box for the resources required by a database workload and measures power across the six performance levels.</a:t>
            </a:r>
          </a:p>
        </p:txBody>
      </p:sp>
      <p:sp>
        <p:nvSpPr>
          <p:cNvPr id="390" name="Freeform 95"/>
          <p:cNvSpPr>
            <a:spLocks/>
          </p:cNvSpPr>
          <p:nvPr/>
        </p:nvSpPr>
        <p:spPr bwMode="auto">
          <a:xfrm flipH="1">
            <a:off x="108636" y="4656741"/>
            <a:ext cx="2735311" cy="177637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grpSp>
        <p:nvGrpSpPr>
          <p:cNvPr id="450" name="Group 449"/>
          <p:cNvGrpSpPr/>
          <p:nvPr/>
        </p:nvGrpSpPr>
        <p:grpSpPr>
          <a:xfrm>
            <a:off x="1527801" y="5346244"/>
            <a:ext cx="1044251" cy="1024556"/>
            <a:chOff x="570606" y="5612779"/>
            <a:chExt cx="841749" cy="825873"/>
          </a:xfrm>
        </p:grpSpPr>
        <p:sp>
          <p:nvSpPr>
            <p:cNvPr id="392" name="Freeform 55"/>
            <p:cNvSpPr>
              <a:spLocks/>
            </p:cNvSpPr>
            <p:nvPr/>
          </p:nvSpPr>
          <p:spPr bwMode="auto">
            <a:xfrm>
              <a:off x="665784" y="6277677"/>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393" name="Group 392"/>
            <p:cNvGrpSpPr/>
            <p:nvPr/>
          </p:nvGrpSpPr>
          <p:grpSpPr>
            <a:xfrm>
              <a:off x="570606" y="5612779"/>
              <a:ext cx="595623" cy="824538"/>
              <a:chOff x="13103226" y="2775830"/>
              <a:chExt cx="1039812" cy="1407232"/>
            </a:xfrm>
          </p:grpSpPr>
          <p:sp>
            <p:nvSpPr>
              <p:cNvPr id="394" name="Rectangle 5"/>
              <p:cNvSpPr>
                <a:spLocks noChangeArrowheads="1"/>
              </p:cNvSpPr>
              <p:nvPr/>
            </p:nvSpPr>
            <p:spPr bwMode="auto">
              <a:xfrm>
                <a:off x="13103226" y="2775830"/>
                <a:ext cx="1039812" cy="1407232"/>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9"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0"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1"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2"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21" name="Group 20"/>
          <p:cNvGrpSpPr/>
          <p:nvPr/>
        </p:nvGrpSpPr>
        <p:grpSpPr>
          <a:xfrm>
            <a:off x="646635" y="5547421"/>
            <a:ext cx="804980" cy="824623"/>
            <a:chOff x="1816538" y="5583257"/>
            <a:chExt cx="702664" cy="719810"/>
          </a:xfrm>
        </p:grpSpPr>
        <p:sp>
          <p:nvSpPr>
            <p:cNvPr id="449"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439" name="Group 438"/>
            <p:cNvGrpSpPr/>
            <p:nvPr/>
          </p:nvGrpSpPr>
          <p:grpSpPr>
            <a:xfrm>
              <a:off x="1816538" y="5583257"/>
              <a:ext cx="518446" cy="717700"/>
              <a:chOff x="13103226" y="2775830"/>
              <a:chExt cx="1039812" cy="1407232"/>
            </a:xfrm>
          </p:grpSpPr>
          <p:sp>
            <p:nvSpPr>
              <p:cNvPr id="440"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33747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4064221" y="2293958"/>
            <a:ext cx="8127779" cy="4232208"/>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a:t>Dashboard views of metrics</a:t>
            </a:r>
            <a:endParaRPr lang="en-US" sz="4400" dirty="0">
              <a:solidFill>
                <a:srgbClr val="0070C0"/>
              </a:solidFill>
            </a:endParaRPr>
          </a:p>
        </p:txBody>
      </p:sp>
      <p:grpSp>
        <p:nvGrpSpPr>
          <p:cNvPr id="34" name="Group 2"/>
          <p:cNvGrpSpPr/>
          <p:nvPr/>
        </p:nvGrpSpPr>
        <p:grpSpPr>
          <a:xfrm>
            <a:off x="-2044" y="6513076"/>
            <a:ext cx="12194043" cy="354000"/>
            <a:chOff x="2577137" y="4571778"/>
            <a:chExt cx="9101124" cy="1390560"/>
          </a:xfrm>
        </p:grpSpPr>
        <p:sp>
          <p:nvSpPr>
            <p:cNvPr id="35"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36"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pic>
        <p:nvPicPr>
          <p:cNvPr id="22" name="Picture 75"/>
          <p:cNvPicPr>
            <a:picLocks noChangeAspect="1"/>
          </p:cNvPicPr>
          <p:nvPr/>
        </p:nvPicPr>
        <p:blipFill rotWithShape="1">
          <a:blip r:embed="rId2">
            <a:extLst>
              <a:ext uri="{28A0092B-C50C-407E-A947-70E740481C1C}">
                <a14:useLocalDpi xmlns:a14="http://schemas.microsoft.com/office/drawing/2010/main" val="0"/>
              </a:ext>
            </a:extLst>
          </a:blip>
          <a:srcRect t="29644"/>
          <a:stretch/>
        </p:blipFill>
        <p:spPr bwMode="auto">
          <a:xfrm>
            <a:off x="-2044" y="4453510"/>
            <a:ext cx="2452103" cy="207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Quickly understand DB resource usage via percent of resources consumed for each resource type over time and database size </a:t>
            </a: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a:latin typeface="+mj-lt"/>
              </a:rPr>
              <a:t>Monitor</a:t>
            </a:r>
          </a:p>
        </p:txBody>
      </p:sp>
      <p:grpSp>
        <p:nvGrpSpPr>
          <p:cNvPr id="68" name="Group 67"/>
          <p:cNvGrpSpPr/>
          <p:nvPr/>
        </p:nvGrpSpPr>
        <p:grpSpPr>
          <a:xfrm>
            <a:off x="7859052" y="2667334"/>
            <a:ext cx="3961240" cy="3572352"/>
            <a:chOff x="6472494" y="1637301"/>
            <a:chExt cx="5125674" cy="4622470"/>
          </a:xfrm>
        </p:grpSpPr>
        <p:grpSp>
          <p:nvGrpSpPr>
            <p:cNvPr id="69" name="Group 68"/>
            <p:cNvGrpSpPr/>
            <p:nvPr/>
          </p:nvGrpSpPr>
          <p:grpSpPr>
            <a:xfrm>
              <a:off x="6472494" y="1637301"/>
              <a:ext cx="5125674" cy="4622470"/>
              <a:chOff x="6472494" y="1582874"/>
              <a:chExt cx="5125674" cy="4622470"/>
            </a:xfrm>
          </p:grpSpPr>
          <p:pic>
            <p:nvPicPr>
              <p:cNvPr id="140" name="Picture 1" descr="image00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963" t="4843" r="18653"/>
              <a:stretch/>
            </p:blipFill>
            <p:spPr bwMode="auto">
              <a:xfrm>
                <a:off x="6472494" y="1582874"/>
                <a:ext cx="5125674" cy="462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 name="Rectangle 140"/>
              <p:cNvSpPr/>
              <p:nvPr/>
            </p:nvSpPr>
            <p:spPr bwMode="auto">
              <a:xfrm>
                <a:off x="10394805" y="5587068"/>
                <a:ext cx="398346" cy="335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7491369" y="2470456"/>
              <a:ext cx="3980011" cy="335560"/>
              <a:chOff x="7491369" y="2416029"/>
              <a:chExt cx="3980011" cy="335560"/>
            </a:xfrm>
          </p:grpSpPr>
          <p:cxnSp>
            <p:nvCxnSpPr>
              <p:cNvPr id="118" name="Straight Connector 117"/>
              <p:cNvCxnSpPr/>
              <p:nvPr/>
            </p:nvCxnSpPr>
            <p:spPr>
              <a:xfrm flipV="1">
                <a:off x="7491369" y="2634143"/>
                <a:ext cx="16778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659149" y="2625754"/>
                <a:ext cx="167779"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7826928" y="2692867"/>
                <a:ext cx="167780" cy="5033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7994708" y="2684477"/>
                <a:ext cx="28371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8278418" y="2424418"/>
                <a:ext cx="211241" cy="327171"/>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8489659" y="2424418"/>
                <a:ext cx="188365" cy="318782"/>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8678024" y="2634143"/>
                <a:ext cx="130416"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8808440" y="2634143"/>
                <a:ext cx="161683"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8970123" y="2634143"/>
                <a:ext cx="173877"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9144000" y="2634117"/>
                <a:ext cx="176169" cy="8391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9469267" y="2625755"/>
                <a:ext cx="178073" cy="83888"/>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9647340" y="2617365"/>
                <a:ext cx="167779"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9815119" y="2684478"/>
                <a:ext cx="167780" cy="5033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9982899" y="2676088"/>
                <a:ext cx="28371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10266609" y="2416029"/>
                <a:ext cx="211241" cy="327171"/>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477850" y="2416029"/>
                <a:ext cx="188365" cy="318782"/>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10666215" y="2625754"/>
                <a:ext cx="130416"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0796631" y="2625754"/>
                <a:ext cx="161683"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10958314" y="2625754"/>
                <a:ext cx="173877"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1132191" y="2625728"/>
                <a:ext cx="176169" cy="8391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9315975" y="2705452"/>
                <a:ext cx="157486" cy="838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11313894" y="2697063"/>
                <a:ext cx="157486" cy="838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7467155" y="2671792"/>
              <a:ext cx="3992683" cy="335560"/>
              <a:chOff x="7467155" y="2617365"/>
              <a:chExt cx="3992683" cy="335560"/>
            </a:xfrm>
          </p:grpSpPr>
          <p:cxnSp>
            <p:nvCxnSpPr>
              <p:cNvPr id="96" name="Straight Connector 95"/>
              <p:cNvCxnSpPr/>
              <p:nvPr/>
            </p:nvCxnSpPr>
            <p:spPr>
              <a:xfrm flipV="1">
                <a:off x="7991078" y="2835480"/>
                <a:ext cx="169595" cy="67110"/>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8160673" y="2827090"/>
                <a:ext cx="167779"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8328452" y="2871968"/>
                <a:ext cx="148623" cy="725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8483561" y="2880357"/>
                <a:ext cx="296381" cy="64179"/>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779942" y="2625754"/>
                <a:ext cx="211241" cy="3271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8991183" y="2625754"/>
                <a:ext cx="188365" cy="318782"/>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9179548" y="2835479"/>
                <a:ext cx="130416"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309964" y="2835479"/>
                <a:ext cx="161683"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9471647" y="2835479"/>
                <a:ext cx="173877"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645524" y="2835453"/>
                <a:ext cx="176169" cy="8391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9970791" y="2827091"/>
                <a:ext cx="178073" cy="83888"/>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0148864" y="2818701"/>
                <a:ext cx="167779"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316643" y="2885814"/>
                <a:ext cx="167780" cy="50333"/>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0484423" y="2877424"/>
                <a:ext cx="283710" cy="58723"/>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10768133" y="2617365"/>
                <a:ext cx="211241" cy="3271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0979374" y="2617365"/>
                <a:ext cx="188365" cy="318782"/>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11167739" y="2827090"/>
                <a:ext cx="130416"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11298155" y="2827090"/>
                <a:ext cx="161683"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7467155" y="2827116"/>
                <a:ext cx="173877"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7641032" y="2827090"/>
                <a:ext cx="196754" cy="83889"/>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9817499" y="2906788"/>
                <a:ext cx="157486" cy="838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7822735" y="2906785"/>
                <a:ext cx="182831" cy="2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7474722" y="3050994"/>
              <a:ext cx="3978198" cy="125838"/>
              <a:chOff x="7474722" y="2996567"/>
              <a:chExt cx="3978198" cy="125838"/>
            </a:xfrm>
          </p:grpSpPr>
          <p:cxnSp>
            <p:nvCxnSpPr>
              <p:cNvPr id="73" name="Straight Connector 72"/>
              <p:cNvCxnSpPr/>
              <p:nvPr/>
            </p:nvCxnSpPr>
            <p:spPr>
              <a:xfrm flipV="1">
                <a:off x="7474722" y="3013346"/>
                <a:ext cx="169595" cy="67110"/>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644317" y="3004956"/>
                <a:ext cx="167779"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7812096" y="3049834"/>
                <a:ext cx="148623" cy="7257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942512" y="3053606"/>
                <a:ext cx="377119" cy="26850"/>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8644898" y="3013345"/>
                <a:ext cx="148710" cy="6711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793608" y="3013345"/>
                <a:ext cx="161683"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8955291" y="3013345"/>
                <a:ext cx="173877"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9129168" y="3013319"/>
                <a:ext cx="176169" cy="8391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9454435" y="3004957"/>
                <a:ext cx="178073" cy="83888"/>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632508" y="2996567"/>
                <a:ext cx="167779"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9800287" y="3063680"/>
                <a:ext cx="167780" cy="50333"/>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968067" y="3055290"/>
                <a:ext cx="167779" cy="543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10651383" y="3004956"/>
                <a:ext cx="130416"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0781799" y="3004956"/>
                <a:ext cx="161683"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9301143" y="3084654"/>
                <a:ext cx="157486" cy="838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8483561" y="3063680"/>
                <a:ext cx="161337" cy="1677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8321534" y="3049834"/>
                <a:ext cx="162027" cy="30622"/>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0135846" y="3059485"/>
                <a:ext cx="179978" cy="2766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0315824" y="3076249"/>
                <a:ext cx="157962" cy="9632"/>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473786" y="3085881"/>
                <a:ext cx="180820" cy="3652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10943482" y="3049834"/>
                <a:ext cx="188709" cy="2641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1132191" y="3053606"/>
                <a:ext cx="165145" cy="3104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11290868" y="3053593"/>
                <a:ext cx="162052" cy="2265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 name="Rectangle 2"/>
          <p:cNvSpPr/>
          <p:nvPr/>
        </p:nvSpPr>
        <p:spPr>
          <a:xfrm>
            <a:off x="4409719" y="2661169"/>
            <a:ext cx="3216843" cy="3447098"/>
          </a:xfrm>
          <a:prstGeom prst="rect">
            <a:avLst/>
          </a:prstGeom>
        </p:spPr>
        <p:txBody>
          <a:bodyPr wrap="square">
            <a:spAutoFit/>
          </a:bodyPr>
          <a:lstStyle/>
          <a:p>
            <a:pPr>
              <a:spcAft>
                <a:spcPts val="1200"/>
              </a:spcAft>
            </a:pPr>
            <a:r>
              <a:rPr lang="en-US" dirty="0">
                <a:solidFill>
                  <a:schemeClr val="tx2">
                    <a:lumMod val="75000"/>
                  </a:schemeClr>
                </a:solidFill>
                <a:latin typeface="+mj-lt"/>
              </a:rPr>
              <a:t>Available in the management portal &amp; via APIs</a:t>
            </a:r>
          </a:p>
          <a:p>
            <a:pPr>
              <a:spcAft>
                <a:spcPts val="1200"/>
              </a:spcAft>
            </a:pPr>
            <a:r>
              <a:rPr lang="en-US" dirty="0">
                <a:solidFill>
                  <a:schemeClr val="tx2">
                    <a:lumMod val="75000"/>
                  </a:schemeClr>
                </a:solidFill>
                <a:latin typeface="+mj-lt"/>
              </a:rPr>
              <a:t>In contrast to a VM, no system-related overhead—focused on just the resources used to run your database workload</a:t>
            </a:r>
          </a:p>
          <a:p>
            <a:pPr>
              <a:spcAft>
                <a:spcPts val="1200"/>
              </a:spcAft>
            </a:pPr>
            <a:r>
              <a:rPr lang="en-US" dirty="0">
                <a:solidFill>
                  <a:schemeClr val="tx2">
                    <a:lumMod val="75000"/>
                  </a:schemeClr>
                </a:solidFill>
                <a:latin typeface="+mj-lt"/>
              </a:rPr>
              <a:t>In-depth views (DMVs) are also available for deeper understanding and trouble-shooting (for example, at the query level)</a:t>
            </a:r>
          </a:p>
        </p:txBody>
      </p:sp>
    </p:spTree>
    <p:extLst>
      <p:ext uri="{BB962C8B-B14F-4D97-AF65-F5344CB8AC3E}">
        <p14:creationId xmlns:p14="http://schemas.microsoft.com/office/powerpoint/2010/main" val="7080209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 calcmode="lin" valueType="num">
                                      <p:cBhvr additive="base">
                                        <p:cTn id="10" dur="500" fill="hold"/>
                                        <p:tgtEl>
                                          <p:spTgt spid="44"/>
                                        </p:tgtEl>
                                        <p:attrNameLst>
                                          <p:attrName>ppt_x</p:attrName>
                                        </p:attrNameLst>
                                      </p:cBhvr>
                                      <p:tavLst>
                                        <p:tav tm="0">
                                          <p:val>
                                            <p:strVal val="0-#ppt_w/2"/>
                                          </p:val>
                                        </p:tav>
                                        <p:tav tm="100000">
                                          <p:val>
                                            <p:strVal val="#ppt_x"/>
                                          </p:val>
                                        </p:tav>
                                      </p:tavLst>
                                    </p:anim>
                                    <p:anim calcmode="lin" valueType="num">
                                      <p:cBhvr additive="base">
                                        <p:cTn id="11" dur="500" fill="hold"/>
                                        <p:tgtEl>
                                          <p:spTgt spid="44"/>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750" fill="hold"/>
                                        <p:tgtEl>
                                          <p:spTgt spid="23"/>
                                        </p:tgtEl>
                                        <p:attrNameLst>
                                          <p:attrName>ppt_x</p:attrName>
                                        </p:attrNameLst>
                                      </p:cBhvr>
                                      <p:tavLst>
                                        <p:tav tm="0">
                                          <p:val>
                                            <p:strVal val="0-#ppt_w/2"/>
                                          </p:val>
                                        </p:tav>
                                        <p:tav tm="100000">
                                          <p:val>
                                            <p:strVal val="#ppt_x"/>
                                          </p:val>
                                        </p:tav>
                                      </p:tavLst>
                                    </p:anim>
                                    <p:anim calcmode="lin" valueType="num">
                                      <p:cBhvr additive="base">
                                        <p:cTn id="16" dur="75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250"/>
                                        <p:tgtEl>
                                          <p:spTgt spid="27"/>
                                        </p:tgtEl>
                                      </p:cBhvr>
                                    </p:animEffect>
                                  </p:childTnLst>
                                </p:cTn>
                              </p:par>
                              <p:par>
                                <p:cTn id="21" presetID="35" presetClass="path" presetSubtype="0" decel="100000" fill="hold" nodeType="withEffect">
                                  <p:stCondLst>
                                    <p:cond delay="0"/>
                                  </p:stCondLst>
                                  <p:childTnLst>
                                    <p:animMotion origin="layout" path="M -3.10186E-6 -3.63595E-6 L -0.03689 -3.63595E-6 " pathEditMode="relative" rAng="0" ptsTypes="AA">
                                      <p:cBhvr>
                                        <p:cTn id="22" dur="500" spd="-100000" fill="hold"/>
                                        <p:tgtEl>
                                          <p:spTgt spid="27"/>
                                        </p:tgtEl>
                                        <p:attrNameLst>
                                          <p:attrName>ppt_x</p:attrName>
                                          <p:attrName>ppt_y</p:attrName>
                                        </p:attrNameLst>
                                      </p:cBhvr>
                                      <p:rCtr x="-1851" y="0"/>
                                    </p:animMotion>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250"/>
                                        <p:tgtEl>
                                          <p:spTgt spid="41"/>
                                        </p:tgtEl>
                                      </p:cBhvr>
                                    </p:animEffect>
                                  </p:childTnLst>
                                </p:cTn>
                              </p:par>
                              <p:par>
                                <p:cTn id="27" presetID="35" presetClass="path" presetSubtype="0" decel="100000" fill="hold" nodeType="withEffect">
                                  <p:stCondLst>
                                    <p:cond delay="0"/>
                                  </p:stCondLst>
                                  <p:childTnLst>
                                    <p:animMotion origin="layout" path="M -3.10186E-6 1.39809E-6 L -0.03689 1.39809E-6 " pathEditMode="relative" rAng="0" ptsTypes="AA">
                                      <p:cBhvr>
                                        <p:cTn id="28"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a:t>Self-managed</a:t>
            </a:r>
            <a:endParaRPr lang="en-US" sz="4400" dirty="0">
              <a:solidFill>
                <a:srgbClr val="0070C0"/>
              </a:solidFill>
            </a:endParaRPr>
          </a:p>
        </p:txBody>
      </p:sp>
      <p:sp>
        <p:nvSpPr>
          <p:cNvPr id="23" name="Rectangle 22"/>
          <p:cNvSpPr/>
          <p:nvPr/>
        </p:nvSpPr>
        <p:spPr>
          <a:xfrm>
            <a:off x="4064221" y="1098857"/>
            <a:ext cx="8127779" cy="12763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Remove virtually all infrastructure maintenance with SQL Database which provides automatic software patching as part of the service. </a:t>
            </a:r>
          </a:p>
        </p:txBody>
      </p:sp>
      <p:sp>
        <p:nvSpPr>
          <p:cNvPr id="24" name="Rectangle 23"/>
          <p:cNvSpPr/>
          <p:nvPr/>
        </p:nvSpPr>
        <p:spPr>
          <a:xfrm>
            <a:off x="4064221" y="2479315"/>
            <a:ext cx="8127779" cy="12548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Built-in system replicas help deliver inherent data protection and  database uptime. System replicas are automatically moved to new machines as old machines fail. </a:t>
            </a:r>
          </a:p>
        </p:txBody>
      </p:sp>
      <p:grpSp>
        <p:nvGrpSpPr>
          <p:cNvPr id="27" name="Group 38"/>
          <p:cNvGrpSpPr>
            <a:grpSpLocks/>
          </p:cNvGrpSpPr>
          <p:nvPr/>
        </p:nvGrpSpPr>
        <p:grpSpPr bwMode="auto">
          <a:xfrm>
            <a:off x="4291933" y="1450449"/>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3441" y="2800901"/>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683834" y="1098858"/>
            <a:ext cx="2282306" cy="127635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a:latin typeface="+mj-lt"/>
              </a:rPr>
              <a:t>Built-in Maintenance</a:t>
            </a:r>
          </a:p>
        </p:txBody>
      </p:sp>
      <p:sp>
        <p:nvSpPr>
          <p:cNvPr id="45" name="Rectangle 44"/>
          <p:cNvSpPr/>
          <p:nvPr/>
        </p:nvSpPr>
        <p:spPr>
          <a:xfrm>
            <a:off x="1683834" y="2479315"/>
            <a:ext cx="2282306" cy="125487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a:latin typeface="+mj-lt"/>
              </a:rPr>
              <a:t>Fault tolerance</a:t>
            </a: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19" name="Group 18"/>
          <p:cNvGrpSpPr/>
          <p:nvPr/>
        </p:nvGrpSpPr>
        <p:grpSpPr>
          <a:xfrm>
            <a:off x="5382650" y="5109031"/>
            <a:ext cx="6809350" cy="1422793"/>
            <a:chOff x="5382650" y="5109031"/>
            <a:chExt cx="6809350" cy="1422793"/>
          </a:xfrm>
        </p:grpSpPr>
        <p:sp>
          <p:nvSpPr>
            <p:cNvPr id="20" name="Freeform 19"/>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2" name="Group 21"/>
            <p:cNvGrpSpPr/>
            <p:nvPr/>
          </p:nvGrpSpPr>
          <p:grpSpPr>
            <a:xfrm>
              <a:off x="7588138" y="5563543"/>
              <a:ext cx="174773" cy="338749"/>
              <a:chOff x="8003343" y="6072433"/>
              <a:chExt cx="145517" cy="282045"/>
            </a:xfrm>
          </p:grpSpPr>
          <p:sp>
            <p:nvSpPr>
              <p:cNvPr id="9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25"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6" name="Group 25"/>
            <p:cNvGrpSpPr/>
            <p:nvPr/>
          </p:nvGrpSpPr>
          <p:grpSpPr>
            <a:xfrm>
              <a:off x="11025746" y="5293431"/>
              <a:ext cx="210318" cy="407646"/>
              <a:chOff x="8003343" y="6072433"/>
              <a:chExt cx="145517" cy="282045"/>
            </a:xfrm>
          </p:grpSpPr>
          <p:sp>
            <p:nvSpPr>
              <p:cNvPr id="8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28" name="Isosceles Triangle 27"/>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55"/>
            <p:cNvSpPr>
              <a:spLocks/>
            </p:cNvSpPr>
            <p:nvPr/>
          </p:nvSpPr>
          <p:spPr bwMode="auto">
            <a:xfrm>
              <a:off x="6938994" y="6056895"/>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32" name="Group 31"/>
            <p:cNvGrpSpPr/>
            <p:nvPr/>
          </p:nvGrpSpPr>
          <p:grpSpPr>
            <a:xfrm>
              <a:off x="6832665" y="5391997"/>
              <a:ext cx="595623" cy="824538"/>
              <a:chOff x="13103226" y="2756799"/>
              <a:chExt cx="1039812" cy="1407232"/>
            </a:xfrm>
          </p:grpSpPr>
          <p:sp>
            <p:nvSpPr>
              <p:cNvPr id="79" name="Rectangle 5"/>
              <p:cNvSpPr>
                <a:spLocks noChangeArrowheads="1"/>
              </p:cNvSpPr>
              <p:nvPr/>
            </p:nvSpPr>
            <p:spPr bwMode="auto">
              <a:xfrm>
                <a:off x="13103226" y="2756799"/>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4"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5"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6"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7"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35"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36" name="Group 35"/>
            <p:cNvGrpSpPr/>
            <p:nvPr/>
          </p:nvGrpSpPr>
          <p:grpSpPr>
            <a:xfrm>
              <a:off x="8886799" y="5109031"/>
              <a:ext cx="925409" cy="1281071"/>
              <a:chOff x="13103226" y="2775830"/>
              <a:chExt cx="1039812" cy="1407232"/>
            </a:xfrm>
          </p:grpSpPr>
          <p:sp>
            <p:nvSpPr>
              <p:cNvPr id="7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47" name="Freeform 46"/>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48" name="Group 47"/>
            <p:cNvGrpSpPr/>
            <p:nvPr/>
          </p:nvGrpSpPr>
          <p:grpSpPr>
            <a:xfrm>
              <a:off x="10233286" y="5193060"/>
              <a:ext cx="518446" cy="717700"/>
              <a:chOff x="13103226" y="2775830"/>
              <a:chExt cx="1039812" cy="1407232"/>
            </a:xfrm>
          </p:grpSpPr>
          <p:sp>
            <p:nvSpPr>
              <p:cNvPr id="61"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6"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7"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8"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9"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49" name="Group 48"/>
            <p:cNvGrpSpPr/>
            <p:nvPr/>
          </p:nvGrpSpPr>
          <p:grpSpPr>
            <a:xfrm>
              <a:off x="7861333" y="5555044"/>
              <a:ext cx="174773" cy="338749"/>
              <a:chOff x="8003343" y="6072433"/>
              <a:chExt cx="145517" cy="282045"/>
            </a:xfrm>
          </p:grpSpPr>
          <p:sp>
            <p:nvSpPr>
              <p:cNvPr id="5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50" name="Group 49"/>
            <p:cNvGrpSpPr/>
            <p:nvPr/>
          </p:nvGrpSpPr>
          <p:grpSpPr>
            <a:xfrm>
              <a:off x="6019716" y="5886760"/>
              <a:ext cx="174773" cy="338749"/>
              <a:chOff x="8003343" y="6072433"/>
              <a:chExt cx="145517" cy="282045"/>
            </a:xfrm>
          </p:grpSpPr>
          <p:sp>
            <p:nvSpPr>
              <p:cNvPr id="5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51" name="Group 50"/>
            <p:cNvGrpSpPr/>
            <p:nvPr/>
          </p:nvGrpSpPr>
          <p:grpSpPr>
            <a:xfrm>
              <a:off x="11704693" y="5610984"/>
              <a:ext cx="210318" cy="407646"/>
              <a:chOff x="8003343" y="6072433"/>
              <a:chExt cx="145517" cy="282045"/>
            </a:xfrm>
          </p:grpSpPr>
          <p:sp>
            <p:nvSpPr>
              <p:cNvPr id="5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sp>
        <p:nvSpPr>
          <p:cNvPr id="97" name="Freeform 95"/>
          <p:cNvSpPr>
            <a:spLocks/>
          </p:cNvSpPr>
          <p:nvPr/>
        </p:nvSpPr>
        <p:spPr bwMode="auto">
          <a:xfrm flipH="1">
            <a:off x="5821994" y="4224658"/>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99" name="Freeform 31"/>
          <p:cNvSpPr>
            <a:spLocks noEditPoints="1"/>
          </p:cNvSpPr>
          <p:nvPr/>
        </p:nvSpPr>
        <p:spPr bwMode="auto">
          <a:xfrm rot="6113370">
            <a:off x="6187325" y="4462844"/>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 name="Freeform 94"/>
          <p:cNvSpPr>
            <a:spLocks noEditPoints="1"/>
          </p:cNvSpPr>
          <p:nvPr/>
        </p:nvSpPr>
        <p:spPr bwMode="auto">
          <a:xfrm flipH="1">
            <a:off x="6474347" y="434250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6" name="Freeform 95"/>
          <p:cNvSpPr>
            <a:spLocks noEditPoints="1"/>
          </p:cNvSpPr>
          <p:nvPr/>
        </p:nvSpPr>
        <p:spPr bwMode="auto">
          <a:xfrm flipH="1">
            <a:off x="6867818" y="485712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4" name="Freeform 93"/>
          <p:cNvSpPr>
            <a:spLocks noEditPoints="1"/>
          </p:cNvSpPr>
          <p:nvPr/>
        </p:nvSpPr>
        <p:spPr bwMode="auto">
          <a:xfrm flipH="1">
            <a:off x="6085924" y="4858775"/>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0" name="Freeform 95"/>
          <p:cNvSpPr>
            <a:spLocks/>
          </p:cNvSpPr>
          <p:nvPr/>
        </p:nvSpPr>
        <p:spPr bwMode="auto">
          <a:xfrm flipH="1">
            <a:off x="8266364" y="3929897"/>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101" name="Freeform 31"/>
          <p:cNvSpPr>
            <a:spLocks noEditPoints="1"/>
          </p:cNvSpPr>
          <p:nvPr/>
        </p:nvSpPr>
        <p:spPr bwMode="auto">
          <a:xfrm rot="6113370">
            <a:off x="8631695" y="4168083"/>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2" name="Freeform 101"/>
          <p:cNvSpPr>
            <a:spLocks noEditPoints="1"/>
          </p:cNvSpPr>
          <p:nvPr/>
        </p:nvSpPr>
        <p:spPr bwMode="auto">
          <a:xfrm flipH="1">
            <a:off x="8918717" y="4047739"/>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3" name="Freeform 102"/>
          <p:cNvSpPr>
            <a:spLocks noEditPoints="1"/>
          </p:cNvSpPr>
          <p:nvPr/>
        </p:nvSpPr>
        <p:spPr bwMode="auto">
          <a:xfrm flipH="1">
            <a:off x="9312188" y="4562359"/>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4" name="Freeform 103"/>
          <p:cNvSpPr>
            <a:spLocks noEditPoints="1"/>
          </p:cNvSpPr>
          <p:nvPr/>
        </p:nvSpPr>
        <p:spPr bwMode="auto">
          <a:xfrm flipH="1">
            <a:off x="8530294" y="4564014"/>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5" name="Freeform 95"/>
          <p:cNvSpPr>
            <a:spLocks/>
          </p:cNvSpPr>
          <p:nvPr/>
        </p:nvSpPr>
        <p:spPr bwMode="auto">
          <a:xfrm flipH="1">
            <a:off x="10383457" y="4026398"/>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106" name="Freeform 31"/>
          <p:cNvSpPr>
            <a:spLocks noEditPoints="1"/>
          </p:cNvSpPr>
          <p:nvPr/>
        </p:nvSpPr>
        <p:spPr bwMode="auto">
          <a:xfrm rot="6113370">
            <a:off x="10748788" y="4264584"/>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7" name="Freeform 106"/>
          <p:cNvSpPr>
            <a:spLocks noEditPoints="1"/>
          </p:cNvSpPr>
          <p:nvPr/>
        </p:nvSpPr>
        <p:spPr bwMode="auto">
          <a:xfrm flipH="1">
            <a:off x="11035810" y="414424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8" name="Freeform 107"/>
          <p:cNvSpPr>
            <a:spLocks noEditPoints="1"/>
          </p:cNvSpPr>
          <p:nvPr/>
        </p:nvSpPr>
        <p:spPr bwMode="auto">
          <a:xfrm flipH="1">
            <a:off x="11429281" y="465886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9" name="Freeform 108"/>
          <p:cNvSpPr>
            <a:spLocks noEditPoints="1"/>
          </p:cNvSpPr>
          <p:nvPr/>
        </p:nvSpPr>
        <p:spPr bwMode="auto">
          <a:xfrm flipH="1">
            <a:off x="10647387" y="4660515"/>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1419565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a:t>Programmatic</a:t>
            </a:r>
            <a:endParaRPr lang="en-US" sz="4400" dirty="0">
              <a:solidFill>
                <a:srgbClr val="0070C0"/>
              </a:solidFill>
            </a:endParaRPr>
          </a:p>
        </p:txBody>
      </p:sp>
      <p:sp>
        <p:nvSpPr>
          <p:cNvPr id="23" name="Rectangle 22"/>
          <p:cNvSpPr/>
          <p:nvPr/>
        </p:nvSpPr>
        <p:spPr>
          <a:xfrm>
            <a:off x="4064221" y="1288427"/>
            <a:ext cx="8127779" cy="1252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Scale out or manage DBA-like functionality via programmatic APIs to support ongoing needs—REST &amp; PowerShell</a:t>
            </a:r>
          </a:p>
        </p:txBody>
      </p:sp>
      <p:sp>
        <p:nvSpPr>
          <p:cNvPr id="24" name="Rectangle 23"/>
          <p:cNvSpPr/>
          <p:nvPr/>
        </p:nvSpPr>
        <p:spPr>
          <a:xfrm>
            <a:off x="4064221" y="2631247"/>
            <a:ext cx="8127779" cy="1252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Develop with a choice of popular platforms and technologies, including .NET, Java, PHP, Ruby on Rails, and Node.js.</a:t>
            </a:r>
          </a:p>
        </p:txBody>
      </p:sp>
      <p:grpSp>
        <p:nvGrpSpPr>
          <p:cNvPr id="27" name="Group 38"/>
          <p:cNvGrpSpPr>
            <a:grpSpLocks/>
          </p:cNvGrpSpPr>
          <p:nvPr/>
        </p:nvGrpSpPr>
        <p:grpSpPr bwMode="auto">
          <a:xfrm>
            <a:off x="4291933" y="1594122"/>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934159"/>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2527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a:latin typeface="+mj-lt"/>
              </a:rPr>
              <a:t>Dev Ops</a:t>
            </a:r>
          </a:p>
        </p:txBody>
      </p:sp>
      <p:sp>
        <p:nvSpPr>
          <p:cNvPr id="45" name="Rectangle 44"/>
          <p:cNvSpPr/>
          <p:nvPr/>
        </p:nvSpPr>
        <p:spPr>
          <a:xfrm>
            <a:off x="1787864" y="2631247"/>
            <a:ext cx="2178276" cy="12527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a:latin typeface="+mj-lt"/>
              </a:rPr>
              <a:t>Platforms</a:t>
            </a: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408" name="Group 407"/>
          <p:cNvGrpSpPr/>
          <p:nvPr/>
        </p:nvGrpSpPr>
        <p:grpSpPr>
          <a:xfrm>
            <a:off x="6502011" y="4760494"/>
            <a:ext cx="5689988" cy="1752651"/>
            <a:chOff x="4700587" y="4611688"/>
            <a:chExt cx="7735889" cy="2382837"/>
          </a:xfrm>
        </p:grpSpPr>
        <p:grpSp>
          <p:nvGrpSpPr>
            <p:cNvPr id="409" name="Group 408"/>
            <p:cNvGrpSpPr/>
            <p:nvPr/>
          </p:nvGrpSpPr>
          <p:grpSpPr>
            <a:xfrm>
              <a:off x="9883858" y="5181881"/>
              <a:ext cx="320511" cy="621225"/>
              <a:chOff x="6229350" y="5232400"/>
              <a:chExt cx="539750" cy="1046162"/>
            </a:xfrm>
          </p:grpSpPr>
          <p:sp>
            <p:nvSpPr>
              <p:cNvPr id="46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7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7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sp>
          <p:nvSpPr>
            <p:cNvPr id="410"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11"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12"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13"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14"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15"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16"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17"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18"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19"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nvGrpSpPr>
            <p:cNvPr id="420" name="Group 419"/>
            <p:cNvGrpSpPr/>
            <p:nvPr/>
          </p:nvGrpSpPr>
          <p:grpSpPr>
            <a:xfrm>
              <a:off x="6274046" y="5741988"/>
              <a:ext cx="320511" cy="621225"/>
              <a:chOff x="6229350" y="5232400"/>
              <a:chExt cx="539750" cy="1046162"/>
            </a:xfrm>
          </p:grpSpPr>
          <p:sp>
            <p:nvSpPr>
              <p:cNvPr id="466"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67"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68"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sp>
          <p:nvSpPr>
            <p:cNvPr id="421"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22"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23"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24"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25"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26"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27"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28"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29"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30"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31"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32"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33"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34"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35"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36"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nvGrpSpPr>
            <p:cNvPr id="437" name="Group 436"/>
            <p:cNvGrpSpPr/>
            <p:nvPr/>
          </p:nvGrpSpPr>
          <p:grpSpPr>
            <a:xfrm>
              <a:off x="7259638" y="6021388"/>
              <a:ext cx="384175" cy="385762"/>
              <a:chOff x="7259638" y="6021388"/>
              <a:chExt cx="384175" cy="385762"/>
            </a:xfrm>
          </p:grpSpPr>
          <p:sp>
            <p:nvSpPr>
              <p:cNvPr id="454"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55"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59"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60"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61"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62"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63"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64"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65"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grpSp>
          <p:nvGrpSpPr>
            <p:cNvPr id="438" name="Group 437"/>
            <p:cNvGrpSpPr/>
            <p:nvPr/>
          </p:nvGrpSpPr>
          <p:grpSpPr>
            <a:xfrm>
              <a:off x="10231438" y="5472548"/>
              <a:ext cx="1392237" cy="1452416"/>
              <a:chOff x="10231438" y="5472548"/>
              <a:chExt cx="1392237" cy="1452416"/>
            </a:xfrm>
          </p:grpSpPr>
          <p:sp>
            <p:nvSpPr>
              <p:cNvPr id="443"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nvGrpSpPr>
              <p:cNvPr id="444" name="Group 443"/>
              <p:cNvGrpSpPr/>
              <p:nvPr/>
            </p:nvGrpSpPr>
            <p:grpSpPr>
              <a:xfrm>
                <a:off x="10231438" y="5472548"/>
                <a:ext cx="1072986" cy="1452127"/>
                <a:chOff x="13103226" y="2775830"/>
                <a:chExt cx="1039812" cy="1407232"/>
              </a:xfrm>
            </p:grpSpPr>
            <p:sp>
              <p:nvSpPr>
                <p:cNvPr id="445"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4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4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4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4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50"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51"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52"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53"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grpSp>
        <p:grpSp>
          <p:nvGrpSpPr>
            <p:cNvPr id="439" name="Group 438"/>
            <p:cNvGrpSpPr/>
            <p:nvPr/>
          </p:nvGrpSpPr>
          <p:grpSpPr>
            <a:xfrm>
              <a:off x="6654965" y="5630069"/>
              <a:ext cx="320511" cy="621225"/>
              <a:chOff x="6229350" y="5232400"/>
              <a:chExt cx="539750" cy="1046162"/>
            </a:xfrm>
          </p:grpSpPr>
          <p:sp>
            <p:nvSpPr>
              <p:cNvPr id="44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4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4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grpSp>
    </p:spTree>
    <p:extLst>
      <p:ext uri="{BB962C8B-B14F-4D97-AF65-F5344CB8AC3E}">
        <p14:creationId xmlns:p14="http://schemas.microsoft.com/office/powerpoint/2010/main" val="2004290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a:t>Familiar</a:t>
            </a:r>
            <a:endParaRPr lang="en-US" sz="4400" dirty="0">
              <a:solidFill>
                <a:srgbClr val="0070C0"/>
              </a:solidFill>
            </a:endParaRPr>
          </a:p>
        </p:txBody>
      </p:sp>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Choice of management tools; APIs, Azure Management Portal with HTML5 support, or SQL Server Management Studio.</a:t>
            </a:r>
          </a:p>
        </p:txBody>
      </p:sp>
      <p:sp>
        <p:nvSpPr>
          <p:cNvPr id="24" name="Rectangle 23"/>
          <p:cNvSpPr/>
          <p:nvPr/>
        </p:nvSpPr>
        <p:spPr>
          <a:xfrm>
            <a:off x="4064221" y="2374768"/>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Leverage SQL Server skills across on-premises and cloud environments with a familiar relational foundation and T-SQL functions, including spatial data support for location-based apps.</a:t>
            </a: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594714"/>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a:latin typeface="+mj-lt"/>
              </a:rPr>
              <a:t>Tools</a:t>
            </a:r>
          </a:p>
        </p:txBody>
      </p:sp>
      <p:sp>
        <p:nvSpPr>
          <p:cNvPr id="45" name="Rectangle 44"/>
          <p:cNvSpPr/>
          <p:nvPr/>
        </p:nvSpPr>
        <p:spPr>
          <a:xfrm>
            <a:off x="1787864" y="2374768"/>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a:latin typeface="+mj-lt"/>
              </a:rPr>
              <a:t>Skills</a:t>
            </a: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63" name="Freeform 262"/>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4"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65" name="Group 264"/>
          <p:cNvGrpSpPr/>
          <p:nvPr/>
        </p:nvGrpSpPr>
        <p:grpSpPr>
          <a:xfrm>
            <a:off x="7588138" y="5563543"/>
            <a:ext cx="174773" cy="338749"/>
            <a:chOff x="8003343" y="6072433"/>
            <a:chExt cx="145517" cy="282045"/>
          </a:xfrm>
        </p:grpSpPr>
        <p:sp>
          <p:nvSpPr>
            <p:cNvPr id="2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269"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70" name="Group 269"/>
          <p:cNvGrpSpPr/>
          <p:nvPr/>
        </p:nvGrpSpPr>
        <p:grpSpPr>
          <a:xfrm>
            <a:off x="11025746" y="5293431"/>
            <a:ext cx="210318" cy="407646"/>
            <a:chOff x="8003343" y="6072433"/>
            <a:chExt cx="145517" cy="282045"/>
          </a:xfrm>
        </p:grpSpPr>
        <p:sp>
          <p:nvSpPr>
            <p:cNvPr id="27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74" name="Group 273"/>
          <p:cNvGrpSpPr/>
          <p:nvPr/>
        </p:nvGrpSpPr>
        <p:grpSpPr>
          <a:xfrm>
            <a:off x="7861333" y="5555044"/>
            <a:ext cx="174773" cy="338749"/>
            <a:chOff x="8003343" y="6072433"/>
            <a:chExt cx="145517" cy="282045"/>
          </a:xfrm>
        </p:grpSpPr>
        <p:sp>
          <p:nvSpPr>
            <p:cNvPr id="27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78" name="Group 277"/>
          <p:cNvGrpSpPr/>
          <p:nvPr/>
        </p:nvGrpSpPr>
        <p:grpSpPr>
          <a:xfrm>
            <a:off x="6019716" y="5886760"/>
            <a:ext cx="174773" cy="338749"/>
            <a:chOff x="8003343" y="6072433"/>
            <a:chExt cx="145517" cy="282045"/>
          </a:xfrm>
        </p:grpSpPr>
        <p:sp>
          <p:nvSpPr>
            <p:cNvPr id="279"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0"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1"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82" name="Group 281"/>
          <p:cNvGrpSpPr/>
          <p:nvPr/>
        </p:nvGrpSpPr>
        <p:grpSpPr>
          <a:xfrm>
            <a:off x="11704693" y="5610984"/>
            <a:ext cx="210318" cy="407646"/>
            <a:chOff x="8003343" y="6072433"/>
            <a:chExt cx="145517" cy="282045"/>
          </a:xfrm>
        </p:grpSpPr>
        <p:sp>
          <p:nvSpPr>
            <p:cNvPr id="28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86" name="Group 37"/>
          <p:cNvGrpSpPr/>
          <p:nvPr/>
        </p:nvGrpSpPr>
        <p:grpSpPr>
          <a:xfrm>
            <a:off x="8591017" y="4790944"/>
            <a:ext cx="623814" cy="1785215"/>
            <a:chOff x="5893176" y="3792885"/>
            <a:chExt cx="585200" cy="1674708"/>
          </a:xfrm>
        </p:grpSpPr>
        <p:sp>
          <p:nvSpPr>
            <p:cNvPr id="287"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88"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89"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0"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1"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2"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3"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4"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5"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6"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7"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8"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9"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0"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1"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2"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3"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4"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5"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6"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7"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8"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9"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0"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1"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2"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3"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4"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5"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6"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7"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8"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grpSp>
      <p:grpSp>
        <p:nvGrpSpPr>
          <p:cNvPr id="319" name="Group 318"/>
          <p:cNvGrpSpPr/>
          <p:nvPr/>
        </p:nvGrpSpPr>
        <p:grpSpPr>
          <a:xfrm>
            <a:off x="8595892" y="5848020"/>
            <a:ext cx="88205" cy="151713"/>
            <a:chOff x="10436729" y="3445970"/>
            <a:chExt cx="257439" cy="442795"/>
          </a:xfrm>
        </p:grpSpPr>
        <p:sp>
          <p:nvSpPr>
            <p:cNvPr id="320" name="Freeform 38"/>
            <p:cNvSpPr>
              <a:spLocks/>
            </p:cNvSpPr>
            <p:nvPr/>
          </p:nvSpPr>
          <p:spPr bwMode="auto">
            <a:xfrm>
              <a:off x="10436729" y="3445970"/>
              <a:ext cx="257439" cy="44279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endParaRPr>
            </a:p>
          </p:txBody>
        </p:sp>
        <p:sp>
          <p:nvSpPr>
            <p:cNvPr id="321" name="Freeform 39"/>
            <p:cNvSpPr>
              <a:spLocks/>
            </p:cNvSpPr>
            <p:nvPr/>
          </p:nvSpPr>
          <p:spPr bwMode="auto">
            <a:xfrm>
              <a:off x="10461443" y="3473773"/>
              <a:ext cx="208010" cy="344969"/>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endParaRPr>
            </a:p>
          </p:txBody>
        </p:sp>
      </p:grpSp>
      <p:grpSp>
        <p:nvGrpSpPr>
          <p:cNvPr id="322" name="Group 321"/>
          <p:cNvGrpSpPr/>
          <p:nvPr/>
        </p:nvGrpSpPr>
        <p:grpSpPr>
          <a:xfrm>
            <a:off x="10126316" y="5524007"/>
            <a:ext cx="497664" cy="855981"/>
            <a:chOff x="10338712" y="5089668"/>
            <a:chExt cx="515205" cy="886151"/>
          </a:xfrm>
        </p:grpSpPr>
        <p:grpSp>
          <p:nvGrpSpPr>
            <p:cNvPr id="323" name="Group 322"/>
            <p:cNvGrpSpPr/>
            <p:nvPr/>
          </p:nvGrpSpPr>
          <p:grpSpPr>
            <a:xfrm>
              <a:off x="10338712" y="5089668"/>
              <a:ext cx="515205" cy="886151"/>
              <a:chOff x="6416654" y="4806210"/>
              <a:chExt cx="515205" cy="886151"/>
            </a:xfrm>
          </p:grpSpPr>
          <p:sp>
            <p:nvSpPr>
              <p:cNvPr id="325"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6"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24" name="Picture 323"/>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0377234" y="5196122"/>
              <a:ext cx="394538" cy="434125"/>
            </a:xfrm>
            <a:prstGeom prst="rect">
              <a:avLst/>
            </a:prstGeom>
          </p:spPr>
        </p:pic>
      </p:grpSp>
      <p:grpSp>
        <p:nvGrpSpPr>
          <p:cNvPr id="327" name="Group 326"/>
          <p:cNvGrpSpPr/>
          <p:nvPr/>
        </p:nvGrpSpPr>
        <p:grpSpPr>
          <a:xfrm>
            <a:off x="9153096" y="5815090"/>
            <a:ext cx="1193431" cy="732694"/>
            <a:chOff x="9569763" y="4967623"/>
            <a:chExt cx="1374321" cy="843750"/>
          </a:xfrm>
        </p:grpSpPr>
        <p:grpSp>
          <p:nvGrpSpPr>
            <p:cNvPr id="328" name="Group 327"/>
            <p:cNvGrpSpPr/>
            <p:nvPr/>
          </p:nvGrpSpPr>
          <p:grpSpPr>
            <a:xfrm>
              <a:off x="9569763" y="5074261"/>
              <a:ext cx="1374321" cy="737112"/>
              <a:chOff x="5728342" y="5129758"/>
              <a:chExt cx="1048955" cy="562603"/>
            </a:xfrm>
          </p:grpSpPr>
          <p:sp>
            <p:nvSpPr>
              <p:cNvPr id="330"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1"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29" name="Picture 32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grpSp>
        <p:nvGrpSpPr>
          <p:cNvPr id="332" name="Group 331"/>
          <p:cNvGrpSpPr/>
          <p:nvPr/>
        </p:nvGrpSpPr>
        <p:grpSpPr>
          <a:xfrm>
            <a:off x="11192404" y="5596760"/>
            <a:ext cx="482715" cy="830268"/>
            <a:chOff x="10573591" y="4721486"/>
            <a:chExt cx="515205" cy="886151"/>
          </a:xfrm>
        </p:grpSpPr>
        <p:grpSp>
          <p:nvGrpSpPr>
            <p:cNvPr id="333" name="Group 332"/>
            <p:cNvGrpSpPr/>
            <p:nvPr/>
          </p:nvGrpSpPr>
          <p:grpSpPr>
            <a:xfrm>
              <a:off x="10573591" y="4721486"/>
              <a:ext cx="515205" cy="886151"/>
              <a:chOff x="6416654" y="4806210"/>
              <a:chExt cx="515205" cy="886151"/>
            </a:xfrm>
          </p:grpSpPr>
          <p:sp>
            <p:nvSpPr>
              <p:cNvPr id="335"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6"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34" name="Picture 333"/>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337" name="Group 336"/>
          <p:cNvGrpSpPr/>
          <p:nvPr/>
        </p:nvGrpSpPr>
        <p:grpSpPr>
          <a:xfrm>
            <a:off x="10447487" y="5921922"/>
            <a:ext cx="975755" cy="616531"/>
            <a:chOff x="10944081" y="5157606"/>
            <a:chExt cx="1010147" cy="638261"/>
          </a:xfrm>
        </p:grpSpPr>
        <p:grpSp>
          <p:nvGrpSpPr>
            <p:cNvPr id="338" name="Group 337"/>
            <p:cNvGrpSpPr/>
            <p:nvPr/>
          </p:nvGrpSpPr>
          <p:grpSpPr>
            <a:xfrm>
              <a:off x="10944081" y="5157606"/>
              <a:ext cx="1010147" cy="638261"/>
              <a:chOff x="9923939" y="904037"/>
              <a:chExt cx="724336" cy="457671"/>
            </a:xfrm>
          </p:grpSpPr>
          <p:sp>
            <p:nvSpPr>
              <p:cNvPr id="340"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41"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grpSp>
        <p:pic>
          <p:nvPicPr>
            <p:cNvPr id="339" name="Picture 338"/>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sp>
        <p:nvSpPr>
          <p:cNvPr id="342" name="Rectangle 341"/>
          <p:cNvSpPr/>
          <p:nvPr/>
        </p:nvSpPr>
        <p:spPr>
          <a:xfrm>
            <a:off x="4064221" y="3487207"/>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Support seamless development on or offline and across on-premises and cloud-designed apps with Visual Studio. Extend existing applications to the cloud with DAC framework support.  </a:t>
            </a:r>
          </a:p>
        </p:txBody>
      </p:sp>
      <p:grpSp>
        <p:nvGrpSpPr>
          <p:cNvPr id="343" name="Group 38"/>
          <p:cNvGrpSpPr>
            <a:grpSpLocks/>
          </p:cNvGrpSpPr>
          <p:nvPr/>
        </p:nvGrpSpPr>
        <p:grpSpPr bwMode="auto">
          <a:xfrm>
            <a:off x="4291933" y="3707153"/>
            <a:ext cx="593381" cy="593381"/>
            <a:chOff x="-3781305" y="3065460"/>
            <a:chExt cx="1777999" cy="1777999"/>
          </a:xfrm>
          <a:solidFill>
            <a:schemeClr val="bg1"/>
          </a:solidFill>
        </p:grpSpPr>
        <p:sp>
          <p:nvSpPr>
            <p:cNvPr id="34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45"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46" name="Rectangle 345"/>
          <p:cNvSpPr/>
          <p:nvPr/>
        </p:nvSpPr>
        <p:spPr>
          <a:xfrm>
            <a:off x="1787864" y="3487207"/>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a:latin typeface="+mj-lt"/>
              </a:rPr>
              <a:t>Flexible </a:t>
            </a:r>
            <a:r>
              <a:rPr lang="en-US" sz="2800" dirty="0" err="1">
                <a:latin typeface="+mj-lt"/>
              </a:rPr>
              <a:t>dev</a:t>
            </a:r>
            <a:endParaRPr lang="en-US" sz="2800" dirty="0">
              <a:latin typeface="+mj-lt"/>
            </a:endParaRPr>
          </a:p>
        </p:txBody>
      </p:sp>
    </p:spTree>
    <p:extLst>
      <p:ext uri="{BB962C8B-B14F-4D97-AF65-F5344CB8AC3E}">
        <p14:creationId xmlns:p14="http://schemas.microsoft.com/office/powerpoint/2010/main" val="907584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par>
                                <p:cTn id="41" presetID="2" presetClass="entr" presetSubtype="8" decel="100000" fill="hold" grpId="0" nodeType="withEffect">
                                  <p:stCondLst>
                                    <p:cond delay="0"/>
                                  </p:stCondLst>
                                  <p:childTnLst>
                                    <p:set>
                                      <p:cBhvr>
                                        <p:cTn id="42" dur="1" fill="hold">
                                          <p:stCondLst>
                                            <p:cond delay="0"/>
                                          </p:stCondLst>
                                        </p:cTn>
                                        <p:tgtEl>
                                          <p:spTgt spid="346"/>
                                        </p:tgtEl>
                                        <p:attrNameLst>
                                          <p:attrName>style.visibility</p:attrName>
                                        </p:attrNameLst>
                                      </p:cBhvr>
                                      <p:to>
                                        <p:strVal val="visible"/>
                                      </p:to>
                                    </p:set>
                                    <p:anim calcmode="lin" valueType="num">
                                      <p:cBhvr additive="base">
                                        <p:cTn id="43" dur="500" fill="hold"/>
                                        <p:tgtEl>
                                          <p:spTgt spid="346"/>
                                        </p:tgtEl>
                                        <p:attrNameLst>
                                          <p:attrName>ppt_x</p:attrName>
                                        </p:attrNameLst>
                                      </p:cBhvr>
                                      <p:tavLst>
                                        <p:tav tm="0">
                                          <p:val>
                                            <p:strVal val="0-#ppt_w/2"/>
                                          </p:val>
                                        </p:tav>
                                        <p:tav tm="100000">
                                          <p:val>
                                            <p:strVal val="#ppt_x"/>
                                          </p:val>
                                        </p:tav>
                                      </p:tavLst>
                                    </p:anim>
                                    <p:anim calcmode="lin" valueType="num">
                                      <p:cBhvr additive="base">
                                        <p:cTn id="44" dur="500" fill="hold"/>
                                        <p:tgtEl>
                                          <p:spTgt spid="346"/>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2" presetClass="entr" presetSubtype="8" decel="100000" fill="hold" grpId="0" nodeType="afterEffect">
                                  <p:stCondLst>
                                    <p:cond delay="0"/>
                                  </p:stCondLst>
                                  <p:childTnLst>
                                    <p:set>
                                      <p:cBhvr>
                                        <p:cTn id="47" dur="1" fill="hold">
                                          <p:stCondLst>
                                            <p:cond delay="0"/>
                                          </p:stCondLst>
                                        </p:cTn>
                                        <p:tgtEl>
                                          <p:spTgt spid="342"/>
                                        </p:tgtEl>
                                        <p:attrNameLst>
                                          <p:attrName>style.visibility</p:attrName>
                                        </p:attrNameLst>
                                      </p:cBhvr>
                                      <p:to>
                                        <p:strVal val="visible"/>
                                      </p:to>
                                    </p:set>
                                    <p:anim calcmode="lin" valueType="num">
                                      <p:cBhvr additive="base">
                                        <p:cTn id="48" dur="750" fill="hold"/>
                                        <p:tgtEl>
                                          <p:spTgt spid="342"/>
                                        </p:tgtEl>
                                        <p:attrNameLst>
                                          <p:attrName>ppt_x</p:attrName>
                                        </p:attrNameLst>
                                      </p:cBhvr>
                                      <p:tavLst>
                                        <p:tav tm="0">
                                          <p:val>
                                            <p:strVal val="0-#ppt_w/2"/>
                                          </p:val>
                                        </p:tav>
                                        <p:tav tm="100000">
                                          <p:val>
                                            <p:strVal val="#ppt_x"/>
                                          </p:val>
                                        </p:tav>
                                      </p:tavLst>
                                    </p:anim>
                                    <p:anim calcmode="lin" valueType="num">
                                      <p:cBhvr additive="base">
                                        <p:cTn id="49" dur="750" fill="hold"/>
                                        <p:tgtEl>
                                          <p:spTgt spid="342"/>
                                        </p:tgtEl>
                                        <p:attrNameLst>
                                          <p:attrName>ppt_y</p:attrName>
                                        </p:attrNameLst>
                                      </p:cBhvr>
                                      <p:tavLst>
                                        <p:tav tm="0">
                                          <p:val>
                                            <p:strVal val="#ppt_y"/>
                                          </p:val>
                                        </p:tav>
                                        <p:tav tm="100000">
                                          <p:val>
                                            <p:strVal val="#ppt_y"/>
                                          </p:val>
                                        </p:tav>
                                      </p:tavLst>
                                    </p:anim>
                                  </p:childTnLst>
                                </p:cTn>
                              </p:par>
                            </p:childTnLst>
                          </p:cTn>
                        </p:par>
                        <p:par>
                          <p:cTn id="50" fill="hold">
                            <p:stCondLst>
                              <p:cond delay="4250"/>
                            </p:stCondLst>
                            <p:childTnLst>
                              <p:par>
                                <p:cTn id="51" presetID="10" presetClass="entr" presetSubtype="0" fill="hold" nodeType="afterEffect">
                                  <p:stCondLst>
                                    <p:cond delay="0"/>
                                  </p:stCondLst>
                                  <p:childTnLst>
                                    <p:set>
                                      <p:cBhvr>
                                        <p:cTn id="52" dur="1" fill="hold">
                                          <p:stCondLst>
                                            <p:cond delay="0"/>
                                          </p:stCondLst>
                                        </p:cTn>
                                        <p:tgtEl>
                                          <p:spTgt spid="343"/>
                                        </p:tgtEl>
                                        <p:attrNameLst>
                                          <p:attrName>style.visibility</p:attrName>
                                        </p:attrNameLst>
                                      </p:cBhvr>
                                      <p:to>
                                        <p:strVal val="visible"/>
                                      </p:to>
                                    </p:set>
                                    <p:animEffect transition="in" filter="fade">
                                      <p:cBhvr>
                                        <p:cTn id="53" dur="250"/>
                                        <p:tgtEl>
                                          <p:spTgt spid="343"/>
                                        </p:tgtEl>
                                      </p:cBhvr>
                                    </p:animEffect>
                                  </p:childTnLst>
                                </p:cTn>
                              </p:par>
                              <p:par>
                                <p:cTn id="54" presetID="35" presetClass="path" presetSubtype="0" decel="100000" fill="hold" nodeType="withEffect">
                                  <p:stCondLst>
                                    <p:cond delay="0"/>
                                  </p:stCondLst>
                                  <p:childTnLst>
                                    <p:animMotion origin="layout" path="M -3.10186E-6 -3.44984E-6 L -0.03689 -3.44984E-6 " pathEditMode="relative" rAng="0" ptsTypes="AA">
                                      <p:cBhvr>
                                        <p:cTn id="55" dur="500" spd="-100000" fill="hold"/>
                                        <p:tgtEl>
                                          <p:spTgt spid="343"/>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P spid="342" grpId="0" animBg="1"/>
      <p:bldP spid="34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idx="4294967295"/>
          </p:nvPr>
        </p:nvSpPr>
        <p:spPr>
          <a:xfrm>
            <a:off x="0" y="0"/>
            <a:ext cx="11655425" cy="900113"/>
          </a:xfrm>
          <a:prstGeom prst="rect">
            <a:avLst/>
          </a:prstGeom>
        </p:spPr>
        <p:txBody>
          <a:bodyPr>
            <a:normAutofit/>
          </a:bodyPr>
          <a:lstStyle/>
          <a:p>
            <a:r>
              <a:rPr lang="en-US" sz="4400" dirty="0">
                <a:solidFill>
                  <a:schemeClr val="tx2"/>
                </a:solidFill>
              </a:rPr>
              <a:t>SQL Database – investments this year</a:t>
            </a:r>
          </a:p>
        </p:txBody>
      </p:sp>
      <p:sp>
        <p:nvSpPr>
          <p:cNvPr id="4" name="Rectangle 3"/>
          <p:cNvSpPr/>
          <p:nvPr/>
        </p:nvSpPr>
        <p:spPr>
          <a:xfrm>
            <a:off x="3898076" y="1038534"/>
            <a:ext cx="7968004" cy="10087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Increased from 99.9% to </a:t>
            </a:r>
            <a:r>
              <a:rPr lang="en-US" sz="1961" b="1" dirty="0">
                <a:solidFill>
                  <a:srgbClr val="FFFFFF"/>
                </a:solidFill>
                <a:latin typeface="Segoe UI Light"/>
              </a:rPr>
              <a:t>99.99% </a:t>
            </a:r>
            <a:r>
              <a:rPr lang="en-US" sz="1961" dirty="0">
                <a:solidFill>
                  <a:srgbClr val="FFFFFF"/>
                </a:solidFill>
                <a:latin typeface="Segoe UI Light"/>
              </a:rPr>
              <a:t>uptime SLA</a:t>
            </a:r>
          </a:p>
        </p:txBody>
      </p:sp>
      <p:sp>
        <p:nvSpPr>
          <p:cNvPr id="5" name="Rectangle 4"/>
          <p:cNvSpPr/>
          <p:nvPr/>
        </p:nvSpPr>
        <p:spPr>
          <a:xfrm>
            <a:off x="3898076" y="2103520"/>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New service design point enables scale up of resources, delivering </a:t>
            </a:r>
            <a:r>
              <a:rPr lang="en-US" sz="1961" b="1" dirty="0">
                <a:solidFill>
                  <a:srgbClr val="FFFFFF"/>
                </a:solidFill>
                <a:latin typeface="Segoe UI Light"/>
              </a:rPr>
              <a:t>predictable throughput &amp; performance</a:t>
            </a:r>
          </a:p>
        </p:txBody>
      </p:sp>
      <p:sp>
        <p:nvSpPr>
          <p:cNvPr id="12" name="Rectangle 11"/>
          <p:cNvSpPr/>
          <p:nvPr/>
        </p:nvSpPr>
        <p:spPr>
          <a:xfrm>
            <a:off x="793483" y="1038534"/>
            <a:ext cx="3021319" cy="10087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SLA</a:t>
            </a:r>
          </a:p>
        </p:txBody>
      </p:sp>
      <p:sp>
        <p:nvSpPr>
          <p:cNvPr id="13" name="Rectangle 12"/>
          <p:cNvSpPr/>
          <p:nvPr/>
        </p:nvSpPr>
        <p:spPr>
          <a:xfrm>
            <a:off x="793483" y="2103520"/>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Performance</a:t>
            </a:r>
          </a:p>
        </p:txBody>
      </p:sp>
      <p:sp>
        <p:nvSpPr>
          <p:cNvPr id="14" name="Rectangle 13"/>
          <p:cNvSpPr/>
          <p:nvPr/>
        </p:nvSpPr>
        <p:spPr>
          <a:xfrm>
            <a:off x="3898076" y="3172754"/>
            <a:ext cx="7968004" cy="10087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Point-in-time-restore, geo-restore, and standard and active geo-replication </a:t>
            </a:r>
            <a:r>
              <a:rPr lang="en-US" sz="1961" b="1" dirty="0">
                <a:solidFill>
                  <a:srgbClr val="FFFFFF"/>
                </a:solidFill>
                <a:latin typeface="Segoe UI Light"/>
              </a:rPr>
              <a:t>protect against human &amp; environmental-initiated events</a:t>
            </a:r>
          </a:p>
        </p:txBody>
      </p:sp>
      <p:sp>
        <p:nvSpPr>
          <p:cNvPr id="15" name="Rectangle 14"/>
          <p:cNvSpPr/>
          <p:nvPr/>
        </p:nvSpPr>
        <p:spPr>
          <a:xfrm>
            <a:off x="3898076" y="4237740"/>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b="1" dirty="0">
                <a:solidFill>
                  <a:srgbClr val="FFFFFF"/>
                </a:solidFill>
                <a:latin typeface="Segoe UI Light"/>
              </a:rPr>
              <a:t>Azure certifications</a:t>
            </a:r>
            <a:r>
              <a:rPr lang="en-US" sz="1961" dirty="0">
                <a:solidFill>
                  <a:srgbClr val="FFFFFF"/>
                </a:solidFill>
                <a:latin typeface="Segoe UI Light"/>
              </a:rPr>
              <a:t>: ISO, HIPAA BAA, EU Model Clause</a:t>
            </a:r>
          </a:p>
          <a:p>
            <a:pPr>
              <a:lnSpc>
                <a:spcPts val="2353"/>
              </a:lnSpc>
            </a:pPr>
            <a:r>
              <a:rPr lang="en-US" sz="1961" b="1" dirty="0">
                <a:solidFill>
                  <a:srgbClr val="FFFFFF"/>
                </a:solidFill>
                <a:latin typeface="Segoe UI Light"/>
              </a:rPr>
              <a:t>Auditing</a:t>
            </a:r>
            <a:r>
              <a:rPr lang="en-US" sz="1961" dirty="0">
                <a:solidFill>
                  <a:srgbClr val="FFFFFF"/>
                </a:solidFill>
                <a:latin typeface="Segoe UI Light"/>
              </a:rPr>
              <a:t> on SQL Database</a:t>
            </a:r>
          </a:p>
        </p:txBody>
      </p:sp>
      <p:sp>
        <p:nvSpPr>
          <p:cNvPr id="22" name="Rectangle 21"/>
          <p:cNvSpPr/>
          <p:nvPr/>
        </p:nvSpPr>
        <p:spPr>
          <a:xfrm>
            <a:off x="793483" y="3172754"/>
            <a:ext cx="3021319" cy="10087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Protection</a:t>
            </a:r>
          </a:p>
        </p:txBody>
      </p:sp>
      <p:sp>
        <p:nvSpPr>
          <p:cNvPr id="23" name="Rectangle 22"/>
          <p:cNvSpPr/>
          <p:nvPr/>
        </p:nvSpPr>
        <p:spPr>
          <a:xfrm>
            <a:off x="793483" y="4237740"/>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Compliance</a:t>
            </a:r>
          </a:p>
        </p:txBody>
      </p:sp>
      <p:grpSp>
        <p:nvGrpSpPr>
          <p:cNvPr id="6" name="Group 38"/>
          <p:cNvGrpSpPr>
            <a:grpSpLocks/>
          </p:cNvGrpSpPr>
          <p:nvPr/>
        </p:nvGrpSpPr>
        <p:grpSpPr bwMode="auto">
          <a:xfrm>
            <a:off x="913655" y="1277595"/>
            <a:ext cx="581716" cy="581716"/>
            <a:chOff x="-3781305" y="3065460"/>
            <a:chExt cx="1777999" cy="1777999"/>
          </a:xfrm>
          <a:solidFill>
            <a:schemeClr val="bg1"/>
          </a:solidFill>
        </p:grpSpPr>
        <p:sp>
          <p:nvSpPr>
            <p:cNvPr id="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9" name="Group 38"/>
          <p:cNvGrpSpPr>
            <a:grpSpLocks/>
          </p:cNvGrpSpPr>
          <p:nvPr/>
        </p:nvGrpSpPr>
        <p:grpSpPr bwMode="auto">
          <a:xfrm>
            <a:off x="897755" y="2319143"/>
            <a:ext cx="581716" cy="581716"/>
            <a:chOff x="-3781305" y="3065460"/>
            <a:chExt cx="1777999" cy="1777999"/>
          </a:xfrm>
          <a:solidFill>
            <a:schemeClr val="bg1"/>
          </a:solidFill>
        </p:grpSpPr>
        <p:sp>
          <p:nvSpPr>
            <p:cNvPr id="1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1"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6" name="Group 38"/>
          <p:cNvGrpSpPr>
            <a:grpSpLocks/>
          </p:cNvGrpSpPr>
          <p:nvPr/>
        </p:nvGrpSpPr>
        <p:grpSpPr bwMode="auto">
          <a:xfrm>
            <a:off x="897755" y="3386253"/>
            <a:ext cx="581716" cy="581716"/>
            <a:chOff x="-3781305" y="3065460"/>
            <a:chExt cx="1777999" cy="1777999"/>
          </a:xfrm>
          <a:solidFill>
            <a:schemeClr val="bg1"/>
          </a:solidFill>
        </p:grpSpPr>
        <p:sp>
          <p:nvSpPr>
            <p:cNvPr id="1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9" name="Group 38"/>
          <p:cNvGrpSpPr>
            <a:grpSpLocks/>
          </p:cNvGrpSpPr>
          <p:nvPr/>
        </p:nvGrpSpPr>
        <p:grpSpPr bwMode="auto">
          <a:xfrm>
            <a:off x="897755" y="4453363"/>
            <a:ext cx="581716" cy="581716"/>
            <a:chOff x="-3781305" y="3065460"/>
            <a:chExt cx="1777999" cy="1777999"/>
          </a:xfrm>
          <a:solidFill>
            <a:schemeClr val="bg1"/>
          </a:solidFill>
        </p:grpSpPr>
        <p:sp>
          <p:nvSpPr>
            <p:cNvPr id="2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21"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29" name="Group 2"/>
          <p:cNvGrpSpPr/>
          <p:nvPr/>
        </p:nvGrpSpPr>
        <p:grpSpPr>
          <a:xfrm>
            <a:off x="-1179" y="6512639"/>
            <a:ext cx="12192314" cy="353950"/>
            <a:chOff x="2577137" y="4571778"/>
            <a:chExt cx="9101124" cy="1390560"/>
          </a:xfrm>
        </p:grpSpPr>
        <p:sp>
          <p:nvSpPr>
            <p:cNvPr id="30" name="TextBox 4"/>
            <p:cNvSpPr txBox="1"/>
            <p:nvPr/>
          </p:nvSpPr>
          <p:spPr>
            <a:xfrm>
              <a:off x="2577137" y="4571778"/>
              <a:ext cx="3034890" cy="1390458"/>
            </a:xfrm>
            <a:prstGeom prst="rect">
              <a:avLst/>
            </a:prstGeom>
            <a:solidFill>
              <a:schemeClr val="accent2"/>
            </a:solidFill>
          </p:spPr>
          <p:txBody>
            <a:bodyPr wrap="square" lIns="457135" tIns="137141" rIns="365708" rtlCol="0">
              <a:noAutofit/>
            </a:bodyPr>
            <a:lstStyle/>
            <a:p>
              <a:pPr defTabSz="914225">
                <a:lnSpc>
                  <a:spcPts val="3000"/>
                </a:lnSpc>
              </a:pPr>
              <a:r>
                <a:rPr lang="en-US" sz="2800" dirty="0">
                  <a:solidFill>
                    <a:srgbClr val="FFFFFF"/>
                  </a:solidFill>
                  <a:latin typeface="Segoe UI Light"/>
                </a:rPr>
                <a:t> </a:t>
              </a:r>
            </a:p>
          </p:txBody>
        </p:sp>
        <p:sp>
          <p:nvSpPr>
            <p:cNvPr id="31" name="TextBox 6"/>
            <p:cNvSpPr txBox="1"/>
            <p:nvPr/>
          </p:nvSpPr>
          <p:spPr>
            <a:xfrm>
              <a:off x="5487791" y="4572324"/>
              <a:ext cx="6190470" cy="1390014"/>
            </a:xfrm>
            <a:prstGeom prst="rect">
              <a:avLst/>
            </a:prstGeom>
            <a:solidFill>
              <a:schemeClr val="accent2">
                <a:lumMod val="50000"/>
              </a:schemeClr>
            </a:solidFill>
          </p:spPr>
          <p:txBody>
            <a:bodyPr wrap="square" lIns="457135" tIns="137141" rIns="639989" rtlCol="0">
              <a:noAutofit/>
            </a:bodyPr>
            <a:lstStyle/>
            <a:p>
              <a:pPr defTabSz="913774">
                <a:lnSpc>
                  <a:spcPts val="2941"/>
                </a:lnSpc>
                <a:defRPr/>
              </a:pPr>
              <a:endParaRPr lang="en-US" sz="2800" kern="0" dirty="0">
                <a:solidFill>
                  <a:srgbClr val="FFFFFF"/>
                </a:solidFill>
                <a:latin typeface="Segoe UI Light"/>
              </a:endParaRPr>
            </a:p>
          </p:txBody>
        </p:sp>
      </p:grpSp>
      <p:sp>
        <p:nvSpPr>
          <p:cNvPr id="32" name="Rectangle 31"/>
          <p:cNvSpPr/>
          <p:nvPr/>
        </p:nvSpPr>
        <p:spPr>
          <a:xfrm>
            <a:off x="3898076" y="5314015"/>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Increased max size from 150 GB to </a:t>
            </a:r>
            <a:r>
              <a:rPr lang="en-US" sz="1961" b="1" dirty="0">
                <a:solidFill>
                  <a:srgbClr val="FFFFFF"/>
                </a:solidFill>
                <a:latin typeface="Segoe UI Light"/>
              </a:rPr>
              <a:t>500 GB</a:t>
            </a:r>
          </a:p>
          <a:p>
            <a:pPr>
              <a:lnSpc>
                <a:spcPts val="2353"/>
              </a:lnSpc>
            </a:pPr>
            <a:r>
              <a:rPr lang="en-US" sz="1961" dirty="0">
                <a:solidFill>
                  <a:srgbClr val="FFFFFF"/>
                </a:solidFill>
                <a:latin typeface="Segoe UI Light"/>
              </a:rPr>
              <a:t>Moved from daily to </a:t>
            </a:r>
            <a:r>
              <a:rPr lang="en-US" sz="1961" b="1" dirty="0">
                <a:solidFill>
                  <a:srgbClr val="FFFFFF"/>
                </a:solidFill>
                <a:latin typeface="Segoe UI Light"/>
              </a:rPr>
              <a:t>hourly billing</a:t>
            </a:r>
          </a:p>
        </p:txBody>
      </p:sp>
      <p:sp>
        <p:nvSpPr>
          <p:cNvPr id="33" name="Rectangle 32"/>
          <p:cNvSpPr/>
          <p:nvPr/>
        </p:nvSpPr>
        <p:spPr>
          <a:xfrm>
            <a:off x="793483" y="5314015"/>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Flexibility</a:t>
            </a:r>
          </a:p>
        </p:txBody>
      </p:sp>
      <p:grpSp>
        <p:nvGrpSpPr>
          <p:cNvPr id="34" name="Group 38"/>
          <p:cNvGrpSpPr>
            <a:grpSpLocks/>
          </p:cNvGrpSpPr>
          <p:nvPr/>
        </p:nvGrpSpPr>
        <p:grpSpPr bwMode="auto">
          <a:xfrm>
            <a:off x="897755" y="5529638"/>
            <a:ext cx="581716" cy="581716"/>
            <a:chOff x="-3781305" y="3065460"/>
            <a:chExt cx="1777999" cy="1777999"/>
          </a:xfrm>
          <a:solidFill>
            <a:schemeClr val="bg1"/>
          </a:solidFill>
        </p:grpSpPr>
        <p:sp>
          <p:nvSpPr>
            <p:cNvPr id="3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36"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Tree>
    <p:extLst>
      <p:ext uri="{BB962C8B-B14F-4D97-AF65-F5344CB8AC3E}">
        <p14:creationId xmlns:p14="http://schemas.microsoft.com/office/powerpoint/2010/main" val="189704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176213"/>
            <a:ext cx="10514013" cy="730250"/>
          </a:xfrm>
          <a:prstGeom prst="rect">
            <a:avLst/>
          </a:prstGeom>
        </p:spPr>
        <p:txBody>
          <a:bodyPr/>
          <a:lstStyle/>
          <a:p>
            <a:r>
              <a:rPr lang="en-US" sz="4400" dirty="0"/>
              <a:t>Yes, but can it support terabytes of data?</a:t>
            </a:r>
            <a:endParaRPr lang="en-US" dirty="0"/>
          </a:p>
        </p:txBody>
      </p:sp>
      <p:sp>
        <p:nvSpPr>
          <p:cNvPr id="8" name="TextBox 7"/>
          <p:cNvSpPr txBox="1"/>
          <p:nvPr/>
        </p:nvSpPr>
        <p:spPr>
          <a:xfrm>
            <a:off x="203883" y="6488867"/>
            <a:ext cx="7311457" cy="301727"/>
          </a:xfrm>
          <a:prstGeom prst="rect">
            <a:avLst/>
          </a:prstGeom>
          <a:noFill/>
        </p:spPr>
        <p:txBody>
          <a:bodyPr wrap="none" rtlCol="0">
            <a:spAutoFit/>
          </a:bodyPr>
          <a:lstStyle/>
          <a:p>
            <a:pPr defTabSz="914367"/>
            <a:r>
              <a:rPr lang="en-US" sz="1372" i="1" dirty="0">
                <a:solidFill>
                  <a:srgbClr val="000000"/>
                </a:solidFill>
                <a:latin typeface="Segoe UI Light"/>
              </a:rPr>
              <a:t>* Based on Azure SQL Database Benchmark estimation and specific OLTP workload configuration</a:t>
            </a:r>
          </a:p>
        </p:txBody>
      </p:sp>
      <p:sp>
        <p:nvSpPr>
          <p:cNvPr id="9" name="Rectangle 8"/>
          <p:cNvSpPr/>
          <p:nvPr/>
        </p:nvSpPr>
        <p:spPr>
          <a:xfrm>
            <a:off x="4258018" y="2807000"/>
            <a:ext cx="7544909" cy="15931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Pure max data size</a:t>
            </a:r>
          </a:p>
          <a:p>
            <a:pPr defTabSz="914367">
              <a:lnSpc>
                <a:spcPts val="2353"/>
              </a:lnSpc>
            </a:pPr>
            <a:r>
              <a:rPr lang="en-US" sz="1961" dirty="0">
                <a:solidFill>
                  <a:srgbClr val="FFFFFF"/>
                </a:solidFill>
                <a:latin typeface="Segoe UI Light"/>
              </a:rPr>
              <a:t>Active portion of total data </a:t>
            </a:r>
          </a:p>
          <a:p>
            <a:pPr defTabSz="914367">
              <a:lnSpc>
                <a:spcPts val="2353"/>
              </a:lnSpc>
            </a:pPr>
            <a:r>
              <a:rPr lang="en-US" sz="1961" dirty="0">
                <a:solidFill>
                  <a:srgbClr val="FFFFFF"/>
                </a:solidFill>
                <a:latin typeface="Segoe UI Light"/>
              </a:rPr>
              <a:t>Amount of transactional workload the app will generate</a:t>
            </a:r>
          </a:p>
          <a:p>
            <a:pPr defTabSz="914367">
              <a:lnSpc>
                <a:spcPts val="2353"/>
              </a:lnSpc>
            </a:pPr>
            <a:r>
              <a:rPr lang="en-US" sz="1961" dirty="0">
                <a:solidFill>
                  <a:srgbClr val="FFFFFF"/>
                </a:solidFill>
                <a:latin typeface="Segoe UI Light"/>
              </a:rPr>
              <a:t>Largest amount of data that needs to live in the same transactional space (i.e. database)</a:t>
            </a:r>
          </a:p>
        </p:txBody>
      </p:sp>
      <p:sp>
        <p:nvSpPr>
          <p:cNvPr id="10" name="Rectangle 9"/>
          <p:cNvSpPr/>
          <p:nvPr/>
        </p:nvSpPr>
        <p:spPr>
          <a:xfrm>
            <a:off x="4258018" y="1710852"/>
            <a:ext cx="7544909"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DTU (throughput) currently up to 800 DTU or ~735 </a:t>
            </a:r>
            <a:r>
              <a:rPr lang="en-US" sz="1961" dirty="0" err="1">
                <a:solidFill>
                  <a:srgbClr val="FFFFFF"/>
                </a:solidFill>
                <a:latin typeface="Segoe UI Light"/>
              </a:rPr>
              <a:t>tx</a:t>
            </a:r>
            <a:r>
              <a:rPr lang="en-US" sz="1961" dirty="0">
                <a:solidFill>
                  <a:srgbClr val="FFFFFF"/>
                </a:solidFill>
                <a:latin typeface="Segoe UI Light"/>
              </a:rPr>
              <a:t>/second*</a:t>
            </a:r>
          </a:p>
          <a:p>
            <a:pPr defTabSz="914367">
              <a:lnSpc>
                <a:spcPts val="2353"/>
              </a:lnSpc>
            </a:pPr>
            <a:r>
              <a:rPr lang="en-US" sz="1961" dirty="0">
                <a:solidFill>
                  <a:srgbClr val="FFFFFF"/>
                </a:solidFill>
                <a:latin typeface="Segoe UI Light"/>
              </a:rPr>
              <a:t>Max DB size (up to 500GB)</a:t>
            </a:r>
          </a:p>
        </p:txBody>
      </p:sp>
      <p:sp>
        <p:nvSpPr>
          <p:cNvPr id="11" name="Rectangle 10"/>
          <p:cNvSpPr/>
          <p:nvPr/>
        </p:nvSpPr>
        <p:spPr>
          <a:xfrm>
            <a:off x="717452" y="2807001"/>
            <a:ext cx="3465865" cy="159312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Customer dimensions to consider</a:t>
            </a:r>
          </a:p>
        </p:txBody>
      </p:sp>
      <p:sp>
        <p:nvSpPr>
          <p:cNvPr id="12" name="Rectangle 11"/>
          <p:cNvSpPr/>
          <p:nvPr/>
        </p:nvSpPr>
        <p:spPr>
          <a:xfrm>
            <a:off x="717452" y="1710852"/>
            <a:ext cx="3465865"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SQL Database </a:t>
            </a:r>
          </a:p>
          <a:p>
            <a:pPr marL="672290" defTabSz="914367"/>
            <a:r>
              <a:rPr lang="en-US" sz="2745" dirty="0">
                <a:solidFill>
                  <a:srgbClr val="FFFFFF"/>
                </a:solidFill>
                <a:latin typeface="Segoe UI Light"/>
              </a:rPr>
              <a:t>scale up limits</a:t>
            </a:r>
          </a:p>
        </p:txBody>
      </p:sp>
      <p:grpSp>
        <p:nvGrpSpPr>
          <p:cNvPr id="13" name="Group 38"/>
          <p:cNvGrpSpPr>
            <a:grpSpLocks/>
          </p:cNvGrpSpPr>
          <p:nvPr/>
        </p:nvGrpSpPr>
        <p:grpSpPr bwMode="auto">
          <a:xfrm>
            <a:off x="837624" y="3295498"/>
            <a:ext cx="581716" cy="581716"/>
            <a:chOff x="-3781305" y="3065460"/>
            <a:chExt cx="1777999" cy="1777999"/>
          </a:xfrm>
          <a:solidFill>
            <a:schemeClr val="bg1"/>
          </a:solidFill>
        </p:grpSpPr>
        <p:sp>
          <p:nvSpPr>
            <p:cNvPr id="1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5"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6" name="Group 38"/>
          <p:cNvGrpSpPr>
            <a:grpSpLocks/>
          </p:cNvGrpSpPr>
          <p:nvPr/>
        </p:nvGrpSpPr>
        <p:grpSpPr bwMode="auto">
          <a:xfrm>
            <a:off x="821724" y="1926475"/>
            <a:ext cx="581716" cy="581716"/>
            <a:chOff x="-3781305" y="3065460"/>
            <a:chExt cx="1777999" cy="1777999"/>
          </a:xfrm>
          <a:solidFill>
            <a:schemeClr val="bg1"/>
          </a:solidFill>
        </p:grpSpPr>
        <p:sp>
          <p:nvSpPr>
            <p:cNvPr id="1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
        <p:nvSpPr>
          <p:cNvPr id="3" name="TextBox 2"/>
          <p:cNvSpPr txBox="1"/>
          <p:nvPr/>
        </p:nvSpPr>
        <p:spPr>
          <a:xfrm>
            <a:off x="540570" y="963832"/>
            <a:ext cx="9969541" cy="669832"/>
          </a:xfrm>
          <a:prstGeom prst="rect">
            <a:avLst/>
          </a:prstGeom>
          <a:noFill/>
        </p:spPr>
        <p:txBody>
          <a:bodyPr wrap="none" lIns="179285" tIns="143428" rIns="179285" bIns="143428" rtlCol="0">
            <a:spAutoFit/>
          </a:bodyPr>
          <a:lstStyle/>
          <a:p>
            <a:pPr defTabSz="914367">
              <a:lnSpc>
                <a:spcPct val="90000"/>
              </a:lnSpc>
              <a:spcAft>
                <a:spcPts val="588"/>
              </a:spcAft>
            </a:pPr>
            <a:r>
              <a:rPr lang="en-US" sz="2745" i="1" dirty="0">
                <a:solidFill>
                  <a:srgbClr val="005695"/>
                </a:solidFill>
                <a:latin typeface="Segoe UI Light"/>
              </a:rPr>
              <a:t>With SQL Database scale out technology, hard limits are mitigated</a:t>
            </a:r>
          </a:p>
        </p:txBody>
      </p:sp>
      <p:sp>
        <p:nvSpPr>
          <p:cNvPr id="19" name="Rectangle 18"/>
          <p:cNvSpPr/>
          <p:nvPr/>
        </p:nvSpPr>
        <p:spPr>
          <a:xfrm>
            <a:off x="4258018" y="4483314"/>
            <a:ext cx="7544909"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100 S2 for 5000 DTUs (max </a:t>
            </a:r>
            <a:r>
              <a:rPr lang="en-US" sz="1961" dirty="0" err="1">
                <a:solidFill>
                  <a:srgbClr val="FFFFFF"/>
                </a:solidFill>
                <a:latin typeface="Segoe UI Light"/>
              </a:rPr>
              <a:t>db</a:t>
            </a:r>
            <a:r>
              <a:rPr lang="en-US" sz="1961" dirty="0">
                <a:solidFill>
                  <a:srgbClr val="FFFFFF"/>
                </a:solidFill>
                <a:latin typeface="Segoe UI Light"/>
              </a:rPr>
              <a:t> size 25TB) </a:t>
            </a:r>
            <a:r>
              <a:rPr lang="en-US" sz="1961" i="1" dirty="0">
                <a:solidFill>
                  <a:srgbClr val="FFFFFF"/>
                </a:solidFill>
                <a:latin typeface="Segoe UI Light"/>
              </a:rPr>
              <a:t>($90,000/12 months)</a:t>
            </a:r>
          </a:p>
          <a:p>
            <a:pPr defTabSz="914367">
              <a:lnSpc>
                <a:spcPts val="2353"/>
              </a:lnSpc>
            </a:pPr>
            <a:r>
              <a:rPr lang="en-US" sz="1961" dirty="0">
                <a:solidFill>
                  <a:srgbClr val="FFFFFF"/>
                </a:solidFill>
                <a:latin typeface="Segoe UI Light"/>
              </a:rPr>
              <a:t>25 P2 for 5000 DTUs (max </a:t>
            </a:r>
            <a:r>
              <a:rPr lang="en-US" sz="1961" dirty="0" err="1">
                <a:solidFill>
                  <a:srgbClr val="FFFFFF"/>
                </a:solidFill>
                <a:latin typeface="Segoe UI Light"/>
              </a:rPr>
              <a:t>db</a:t>
            </a:r>
            <a:r>
              <a:rPr lang="en-US" sz="1961" dirty="0">
                <a:solidFill>
                  <a:srgbClr val="FFFFFF"/>
                </a:solidFill>
                <a:latin typeface="Segoe UI Light"/>
              </a:rPr>
              <a:t> size 12.5TB) </a:t>
            </a:r>
            <a:r>
              <a:rPr lang="en-US" sz="1961" i="1" dirty="0">
                <a:solidFill>
                  <a:srgbClr val="FFFFFF"/>
                </a:solidFill>
                <a:latin typeface="Segoe UI Light"/>
              </a:rPr>
              <a:t>($279,000/12 months)</a:t>
            </a:r>
          </a:p>
        </p:txBody>
      </p:sp>
      <p:sp>
        <p:nvSpPr>
          <p:cNvPr id="20" name="Rectangle 19"/>
          <p:cNvSpPr/>
          <p:nvPr/>
        </p:nvSpPr>
        <p:spPr>
          <a:xfrm>
            <a:off x="717452" y="4483314"/>
            <a:ext cx="3465865"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Scale out options</a:t>
            </a:r>
          </a:p>
        </p:txBody>
      </p:sp>
      <p:grpSp>
        <p:nvGrpSpPr>
          <p:cNvPr id="21" name="Group 38"/>
          <p:cNvGrpSpPr>
            <a:grpSpLocks/>
          </p:cNvGrpSpPr>
          <p:nvPr/>
        </p:nvGrpSpPr>
        <p:grpSpPr bwMode="auto">
          <a:xfrm>
            <a:off x="821724" y="4698937"/>
            <a:ext cx="581716" cy="581716"/>
            <a:chOff x="-3781305" y="3065460"/>
            <a:chExt cx="1777999" cy="1777999"/>
          </a:xfrm>
          <a:solidFill>
            <a:schemeClr val="bg1"/>
          </a:solidFill>
        </p:grpSpPr>
        <p:sp>
          <p:nvSpPr>
            <p:cNvPr id="2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2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Tree>
    <p:extLst>
      <p:ext uri="{BB962C8B-B14F-4D97-AF65-F5344CB8AC3E}">
        <p14:creationId xmlns:p14="http://schemas.microsoft.com/office/powerpoint/2010/main" val="1274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r>
              <a:rPr lang="en-US" sz="11500" dirty="0"/>
              <a:t/>
            </a:r>
            <a:br>
              <a:rPr lang="en-US" sz="11500" dirty="0"/>
            </a:br>
            <a:r>
              <a:rPr lang="en-US" sz="11500" dirty="0"/>
              <a:t>Storage Blob</a:t>
            </a:r>
          </a:p>
        </p:txBody>
      </p:sp>
      <p:pic>
        <p:nvPicPr>
          <p:cNvPr id="5" name="Picture 4"/>
          <p:cNvPicPr>
            <a:picLocks noChangeAspect="1"/>
          </p:cNvPicPr>
          <p:nvPr/>
        </p:nvPicPr>
        <p:blipFill>
          <a:blip r:embed="rId2"/>
          <a:stretch>
            <a:fillRect/>
          </a:stretch>
        </p:blipFill>
        <p:spPr>
          <a:xfrm>
            <a:off x="5281165" y="381093"/>
            <a:ext cx="1629670" cy="1409101"/>
          </a:xfrm>
          <a:prstGeom prst="rect">
            <a:avLst/>
          </a:prstGeom>
        </p:spPr>
      </p:pic>
    </p:spTree>
    <p:extLst>
      <p:ext uri="{BB962C8B-B14F-4D97-AF65-F5344CB8AC3E}">
        <p14:creationId xmlns:p14="http://schemas.microsoft.com/office/powerpoint/2010/main" val="204940344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2400"/>
              </a:spcAft>
              <a:buNone/>
            </a:pPr>
            <a:r>
              <a:rPr lang="en-US" sz="4400" dirty="0">
                <a:solidFill>
                  <a:schemeClr val="bg1"/>
                </a:solidFill>
                <a:latin typeface="+mj-lt"/>
              </a:rPr>
              <a:t>Focus on logical vs. physical administration</a:t>
            </a:r>
          </a:p>
          <a:p>
            <a:pPr marL="252000" lvl="1" indent="0" defTabSz="914325">
              <a:spcBef>
                <a:spcPts val="0"/>
              </a:spcBef>
              <a:spcAft>
                <a:spcPts val="2400"/>
              </a:spcAft>
              <a:buNone/>
            </a:pPr>
            <a:r>
              <a:rPr lang="en-US" sz="4400" dirty="0">
                <a:solidFill>
                  <a:schemeClr val="bg1"/>
                </a:solidFill>
                <a:latin typeface="+mj-lt"/>
              </a:rPr>
              <a:t>Database and log files automatically placed</a:t>
            </a:r>
          </a:p>
          <a:p>
            <a:pPr marL="252000" lvl="1" indent="0" defTabSz="914325">
              <a:spcBef>
                <a:spcPts val="0"/>
              </a:spcBef>
              <a:spcAft>
                <a:spcPts val="2400"/>
              </a:spcAft>
              <a:buNone/>
            </a:pPr>
            <a:r>
              <a:rPr lang="en-US" sz="4400" dirty="0">
                <a:solidFill>
                  <a:schemeClr val="bg1"/>
                </a:solidFill>
                <a:latin typeface="+mj-lt"/>
              </a:rPr>
              <a:t>Three high-availability replicas maintained for every database</a:t>
            </a:r>
          </a:p>
          <a:p>
            <a:pPr marL="252000" lvl="1" indent="0" defTabSz="914325">
              <a:spcBef>
                <a:spcPts val="0"/>
              </a:spcBef>
              <a:spcAft>
                <a:spcPts val="2400"/>
              </a:spcAft>
              <a:buNone/>
            </a:pPr>
            <a:r>
              <a:rPr lang="en-US" sz="4400" dirty="0">
                <a:solidFill>
                  <a:schemeClr val="bg1"/>
                </a:solidFill>
                <a:latin typeface="+mj-lt"/>
              </a:rPr>
              <a:t>Tables require a clustered index</a:t>
            </a:r>
          </a:p>
          <a:p>
            <a:pPr marL="252000" lvl="1" indent="0" defTabSz="914325">
              <a:spcBef>
                <a:spcPts val="0"/>
              </a:spcBef>
              <a:spcAft>
                <a:spcPts val="2400"/>
              </a:spcAft>
              <a:buNone/>
            </a:pPr>
            <a:r>
              <a:rPr lang="en-US" sz="4400" dirty="0">
                <a:solidFill>
                  <a:schemeClr val="bg1"/>
                </a:solidFill>
                <a:latin typeface="+mj-lt"/>
              </a:rPr>
              <a:t>Maximum database size is 500 GB</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Azure SQL Database vs. SQL Server</a:t>
            </a:r>
          </a:p>
        </p:txBody>
      </p:sp>
      <p:sp>
        <p:nvSpPr>
          <p:cNvPr id="2" name="Rectangle 1"/>
          <p:cNvSpPr/>
          <p:nvPr/>
        </p:nvSpPr>
        <p:spPr>
          <a:xfrm>
            <a:off x="0" y="894163"/>
            <a:ext cx="12192000" cy="806326"/>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ectangle 4"/>
          <p:cNvSpPr/>
          <p:nvPr/>
        </p:nvSpPr>
        <p:spPr>
          <a:xfrm>
            <a:off x="0" y="1700489"/>
            <a:ext cx="12192000" cy="858314"/>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p:cNvSpPr/>
          <p:nvPr/>
        </p:nvSpPr>
        <p:spPr>
          <a:xfrm>
            <a:off x="0" y="2558803"/>
            <a:ext cx="12192000" cy="1615440"/>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ctangle 8"/>
          <p:cNvSpPr/>
          <p:nvPr/>
        </p:nvSpPr>
        <p:spPr>
          <a:xfrm>
            <a:off x="0" y="4174243"/>
            <a:ext cx="12192000" cy="806326"/>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ectangle 9"/>
          <p:cNvSpPr/>
          <p:nvPr/>
        </p:nvSpPr>
        <p:spPr>
          <a:xfrm>
            <a:off x="0" y="4980569"/>
            <a:ext cx="12192000" cy="915794"/>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2" name="Picture 11"/>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8134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0"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xit" presetSubtype="0" fill="hold" grpId="0"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xit" presetSubtype="0" fill="hold" grpId="0"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9"/>
                                        </p:tgtEl>
                                      </p:cBhvr>
                                    </p:animEffect>
                                    <p:set>
                                      <p:cBhvr>
                                        <p:cTn id="4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5" grpId="2" animBg="1"/>
      <p:bldP spid="8" grpId="0" animBg="1"/>
      <p:bldP spid="8" grpId="1" animBg="1"/>
      <p:bldP spid="8" grpId="2" animBg="1"/>
      <p:bldP spid="9" grpId="0" animBg="1"/>
      <p:bldP spid="9" grpId="1" animBg="1"/>
      <p:bldP spid="9" grpId="2"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8228" y="3978153"/>
            <a:ext cx="4916928" cy="2765773"/>
          </a:xfrm>
          <a:prstGeom prst="rect">
            <a:avLst/>
          </a:prstGeom>
        </p:spPr>
      </p:pic>
      <p:sp>
        <p:nvSpPr>
          <p:cNvPr id="6" name="Content Placeholder 2"/>
          <p:cNvSpPr txBox="1">
            <a:spLocks/>
          </p:cNvSpPr>
          <p:nvPr/>
        </p:nvSpPr>
        <p:spPr>
          <a:xfrm>
            <a:off x="-1" y="530942"/>
            <a:ext cx="12192001" cy="632705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1200"/>
              </a:spcAft>
              <a:buNone/>
            </a:pPr>
            <a:r>
              <a:rPr lang="en-US" sz="3200" dirty="0">
                <a:solidFill>
                  <a:schemeClr val="bg1"/>
                </a:solidFill>
                <a:latin typeface="+mj-lt"/>
              </a:rPr>
              <a:t>Alternative to traditional script based approach</a:t>
            </a:r>
          </a:p>
          <a:p>
            <a:pPr marL="252000" lvl="1" indent="0" defTabSz="914325">
              <a:spcBef>
                <a:spcPts val="0"/>
              </a:spcBef>
              <a:spcAft>
                <a:spcPts val="1200"/>
              </a:spcAft>
              <a:buNone/>
            </a:pPr>
            <a:r>
              <a:rPr lang="en-US" sz="3200" dirty="0">
                <a:solidFill>
                  <a:schemeClr val="bg1"/>
                </a:solidFill>
                <a:latin typeface="+mj-lt"/>
              </a:rPr>
              <a:t>Dramatically simplifies deployment, migration and versioning of databases</a:t>
            </a:r>
          </a:p>
          <a:p>
            <a:pPr marL="252000" lvl="1" indent="0" defTabSz="914325">
              <a:spcBef>
                <a:spcPts val="0"/>
              </a:spcBef>
              <a:spcAft>
                <a:spcPts val="1200"/>
              </a:spcAft>
              <a:buNone/>
            </a:pPr>
            <a:r>
              <a:rPr lang="en-US" sz="3200" dirty="0">
                <a:solidFill>
                  <a:schemeClr val="bg1"/>
                </a:solidFill>
                <a:latin typeface="+mj-lt"/>
              </a:rPr>
              <a:t>Provides a single unit of deployment for schema (dacpac) or for schema + data (bacpac)</a:t>
            </a:r>
          </a:p>
          <a:p>
            <a:pPr marL="252000" lvl="1" indent="0" defTabSz="914325">
              <a:spcBef>
                <a:spcPts val="0"/>
              </a:spcBef>
              <a:spcAft>
                <a:spcPts val="1200"/>
              </a:spcAft>
              <a:buNone/>
            </a:pPr>
            <a:r>
              <a:rPr lang="en-US" sz="3200" dirty="0">
                <a:solidFill>
                  <a:schemeClr val="bg1"/>
                </a:solidFill>
                <a:latin typeface="+mj-lt"/>
              </a:rPr>
              <a:t>Supports automatic versioning of</a:t>
            </a:r>
            <a:br>
              <a:rPr lang="en-US" sz="3200" dirty="0">
                <a:solidFill>
                  <a:schemeClr val="bg1"/>
                </a:solidFill>
                <a:latin typeface="+mj-lt"/>
              </a:rPr>
            </a:br>
            <a:r>
              <a:rPr lang="en-US" sz="3200" dirty="0">
                <a:solidFill>
                  <a:schemeClr val="bg1"/>
                </a:solidFill>
                <a:latin typeface="+mj-lt"/>
              </a:rPr>
              <a:t>database schemas</a:t>
            </a:r>
          </a:p>
          <a:p>
            <a:pPr marL="252000" lvl="1" indent="0" defTabSz="914325">
              <a:spcBef>
                <a:spcPts val="0"/>
              </a:spcBef>
              <a:spcAft>
                <a:spcPts val="1200"/>
              </a:spcAft>
              <a:buNone/>
            </a:pPr>
            <a:r>
              <a:rPr lang="en-US" sz="3200" dirty="0">
                <a:solidFill>
                  <a:schemeClr val="bg1"/>
                </a:solidFill>
                <a:latin typeface="+mj-lt"/>
              </a:rPr>
              <a:t>Supports platform targeting for both</a:t>
            </a:r>
            <a:br>
              <a:rPr lang="en-US" sz="3200" dirty="0">
                <a:solidFill>
                  <a:schemeClr val="bg1"/>
                </a:solidFill>
                <a:latin typeface="+mj-lt"/>
              </a:rPr>
            </a:br>
            <a:r>
              <a:rPr lang="en-US" sz="3200" dirty="0">
                <a:solidFill>
                  <a:schemeClr val="bg1"/>
                </a:solidFill>
                <a:latin typeface="+mj-lt"/>
              </a:rPr>
              <a:t>SQL Server (2005 and above)</a:t>
            </a:r>
            <a:br>
              <a:rPr lang="en-US" sz="3200" dirty="0">
                <a:solidFill>
                  <a:schemeClr val="bg1"/>
                </a:solidFill>
                <a:latin typeface="+mj-lt"/>
              </a:rPr>
            </a:br>
            <a:r>
              <a:rPr lang="en-US" sz="3200" dirty="0">
                <a:solidFill>
                  <a:schemeClr val="bg1"/>
                </a:solidFill>
                <a:latin typeface="+mj-lt"/>
              </a:rPr>
              <a:t>and SQL Database</a:t>
            </a:r>
          </a:p>
          <a:p>
            <a:pPr marL="252000" lvl="1" indent="0" defTabSz="914325">
              <a:spcBef>
                <a:spcPts val="0"/>
              </a:spcBef>
              <a:spcAft>
                <a:spcPts val="1200"/>
              </a:spcAft>
              <a:buNone/>
            </a:pPr>
            <a:r>
              <a:rPr lang="en-US" sz="3200" dirty="0">
                <a:solidFill>
                  <a:schemeClr val="bg1"/>
                </a:solidFill>
                <a:latin typeface="+mj-lt"/>
              </a:rPr>
              <a:t>Build from scratch</a:t>
            </a:r>
            <a:br>
              <a:rPr lang="en-US" sz="3200" dirty="0">
                <a:solidFill>
                  <a:schemeClr val="bg1"/>
                </a:solidFill>
                <a:latin typeface="+mj-lt"/>
              </a:rPr>
            </a:br>
            <a:r>
              <a:rPr lang="en-US" sz="3200" dirty="0">
                <a:solidFill>
                  <a:schemeClr val="bg1"/>
                </a:solidFill>
                <a:latin typeface="+mj-lt"/>
              </a:rPr>
              <a:t>or extract from existing </a:t>
            </a:r>
            <a:r>
              <a:rPr lang="en-US" sz="3200" dirty="0" err="1">
                <a:solidFill>
                  <a:schemeClr val="bg1"/>
                </a:solidFill>
                <a:latin typeface="+mj-lt"/>
              </a:rPr>
              <a:t>db</a:t>
            </a:r>
            <a:endParaRPr lang="en-US" sz="3200" dirty="0">
              <a:solidFill>
                <a:schemeClr val="bg1"/>
              </a:solidFill>
              <a:latin typeface="+mj-lt"/>
            </a:endParaRPr>
          </a:p>
        </p:txBody>
      </p:sp>
      <p:sp>
        <p:nvSpPr>
          <p:cNvPr id="5"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Database Deployment - Data-Tier Application Framework (DAC </a:t>
            </a:r>
            <a:r>
              <a:rPr lang="en-US" dirty="0" err="1"/>
              <a:t>Fx</a:t>
            </a:r>
            <a:r>
              <a:rPr lang="en-US" dirty="0"/>
              <a:t>)</a:t>
            </a:r>
          </a:p>
        </p:txBody>
      </p:sp>
      <p:pic>
        <p:nvPicPr>
          <p:cNvPr id="8" name="Picture 7"/>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76717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fade">
                                      <p:cBhvr>
                                        <p:cTn id="25"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530942"/>
            <a:ext cx="12192000" cy="632705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1200"/>
              </a:spcAft>
              <a:buNone/>
            </a:pPr>
            <a:r>
              <a:rPr lang="en-US" sz="4000" dirty="0">
                <a:solidFill>
                  <a:schemeClr val="bg1"/>
                </a:solidFill>
                <a:latin typeface="+mj-lt"/>
              </a:rPr>
              <a:t>SQL Server Data Tools</a:t>
            </a:r>
          </a:p>
          <a:p>
            <a:pPr marL="252000" lvl="1" indent="0" defTabSz="914325">
              <a:spcBef>
                <a:spcPts val="0"/>
              </a:spcBef>
              <a:spcAft>
                <a:spcPts val="1200"/>
              </a:spcAft>
              <a:buNone/>
            </a:pPr>
            <a:endParaRPr lang="en-US" sz="4000" dirty="0">
              <a:solidFill>
                <a:schemeClr val="bg1"/>
              </a:solidFill>
              <a:latin typeface="+mj-lt"/>
            </a:endParaRPr>
          </a:p>
          <a:p>
            <a:pPr marL="252000" lvl="1" indent="0" defTabSz="914325">
              <a:spcBef>
                <a:spcPts val="0"/>
              </a:spcBef>
              <a:spcAft>
                <a:spcPts val="1200"/>
              </a:spcAft>
              <a:buNone/>
            </a:pPr>
            <a:r>
              <a:rPr lang="en-US" sz="4000" dirty="0">
                <a:solidFill>
                  <a:schemeClr val="bg1"/>
                </a:solidFill>
                <a:latin typeface="+mj-lt"/>
              </a:rPr>
              <a:t>SQL Server 2012/2014 Management Studio</a:t>
            </a:r>
          </a:p>
          <a:p>
            <a:pPr marL="252000" lvl="1" indent="0" defTabSz="914325">
              <a:spcBef>
                <a:spcPts val="0"/>
              </a:spcBef>
              <a:spcAft>
                <a:spcPts val="1200"/>
              </a:spcAft>
              <a:buNone/>
            </a:pPr>
            <a:endParaRPr lang="en-US" sz="4000" dirty="0">
              <a:solidFill>
                <a:schemeClr val="bg1"/>
              </a:solidFill>
              <a:latin typeface="+mj-lt"/>
            </a:endParaRPr>
          </a:p>
          <a:p>
            <a:pPr marL="252000" lvl="1" indent="0" defTabSz="914325">
              <a:spcBef>
                <a:spcPts val="0"/>
              </a:spcBef>
              <a:spcAft>
                <a:spcPts val="1200"/>
              </a:spcAft>
              <a:buNone/>
            </a:pPr>
            <a:r>
              <a:rPr lang="en-US" sz="4000" dirty="0">
                <a:solidFill>
                  <a:schemeClr val="bg1"/>
                </a:solidFill>
                <a:latin typeface="+mj-lt"/>
              </a:rPr>
              <a:t>SQL Database Import/Export Service</a:t>
            </a:r>
          </a:p>
          <a:p>
            <a:pPr marL="252000" lvl="1" indent="0" defTabSz="914325">
              <a:spcBef>
                <a:spcPts val="0"/>
              </a:spcBef>
              <a:spcAft>
                <a:spcPts val="1200"/>
              </a:spcAft>
              <a:buNone/>
            </a:pPr>
            <a:endParaRPr lang="en-US" sz="4000" dirty="0">
              <a:solidFill>
                <a:schemeClr val="bg1"/>
              </a:solidFill>
              <a:latin typeface="+mj-lt"/>
            </a:endParaRPr>
          </a:p>
          <a:p>
            <a:pPr marL="252000" lvl="1" indent="0" defTabSz="914325">
              <a:spcBef>
                <a:spcPts val="0"/>
              </a:spcBef>
              <a:spcAft>
                <a:spcPts val="1200"/>
              </a:spcAft>
              <a:buNone/>
            </a:pPr>
            <a:r>
              <a:rPr lang="en-US" sz="4000" dirty="0">
                <a:solidFill>
                  <a:schemeClr val="bg1"/>
                </a:solidFill>
                <a:latin typeface="+mj-lt"/>
              </a:rPr>
              <a:t>http://sqldacexamples.codeplex.com</a:t>
            </a:r>
          </a:p>
        </p:txBody>
      </p:sp>
      <p:sp>
        <p:nvSpPr>
          <p:cNvPr id="5"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Database Deployment - How To Get The Latest DAC </a:t>
            </a:r>
            <a:r>
              <a:rPr lang="en-US" dirty="0" err="1"/>
              <a:t>Fx</a:t>
            </a:r>
            <a:endParaRPr lang="en-US" dirty="0"/>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0004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fade">
                                      <p:cBhvr>
                                        <p:cTn id="13" dur="500"/>
                                        <p:tgtEl>
                                          <p:spTgt spid="6">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6" end="6"/>
                                            </p:txEl>
                                          </p:spTgt>
                                        </p:tgtEl>
                                        <p:attrNameLst>
                                          <p:attrName>style.visibility</p:attrName>
                                        </p:attrNameLst>
                                      </p:cBhvr>
                                      <p:to>
                                        <p:strVal val="visible"/>
                                      </p:to>
                                    </p:set>
                                    <p:animEffect transition="in" filter="fade">
                                      <p:cBhvr>
                                        <p:cTn id="16"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3600" dirty="0" err="1">
                <a:solidFill>
                  <a:schemeClr val="bg1"/>
                </a:solidFill>
                <a:latin typeface="+mj-lt"/>
              </a:rPr>
              <a:t>loginmanager</a:t>
            </a:r>
            <a:r>
              <a:rPr lang="en-US" sz="3600" dirty="0">
                <a:solidFill>
                  <a:schemeClr val="bg1"/>
                </a:solidFill>
                <a:latin typeface="+mj-lt"/>
              </a:rPr>
              <a:t> role:</a:t>
            </a:r>
            <a:r>
              <a:rPr lang="en-US" sz="4400" dirty="0">
                <a:solidFill>
                  <a:schemeClr val="bg1"/>
                </a:solidFill>
                <a:latin typeface="+mj-lt"/>
              </a:rPr>
              <a:t/>
            </a:r>
            <a:br>
              <a:rPr lang="en-US" sz="4400" dirty="0">
                <a:solidFill>
                  <a:schemeClr val="bg1"/>
                </a:solidFill>
                <a:latin typeface="+mj-lt"/>
              </a:rPr>
            </a:br>
            <a:r>
              <a:rPr lang="en-US" sz="4400" dirty="0">
                <a:solidFill>
                  <a:schemeClr val="bg1"/>
                </a:solidFill>
                <a:latin typeface="+mj-lt"/>
              </a:rPr>
              <a:t>Server-Level security role for creating logins</a:t>
            </a:r>
          </a:p>
          <a:p>
            <a:pPr marL="252000" lvl="1" indent="0" defTabSz="914325">
              <a:spcBef>
                <a:spcPts val="1200"/>
              </a:spcBef>
              <a:buNone/>
            </a:pPr>
            <a:r>
              <a:rPr lang="en-US" sz="3600" dirty="0" err="1">
                <a:solidFill>
                  <a:schemeClr val="bg1"/>
                </a:solidFill>
                <a:latin typeface="+mj-lt"/>
              </a:rPr>
              <a:t>dbmanager</a:t>
            </a:r>
            <a:r>
              <a:rPr lang="en-US" sz="3600" dirty="0">
                <a:solidFill>
                  <a:schemeClr val="bg1"/>
                </a:solidFill>
                <a:latin typeface="+mj-lt"/>
              </a:rPr>
              <a:t> role:</a:t>
            </a:r>
            <a:r>
              <a:rPr lang="en-US" sz="4400" dirty="0">
                <a:solidFill>
                  <a:schemeClr val="bg1"/>
                </a:solidFill>
                <a:latin typeface="+mj-lt"/>
              </a:rPr>
              <a:t/>
            </a:r>
            <a:br>
              <a:rPr lang="en-US" sz="4400" dirty="0">
                <a:solidFill>
                  <a:schemeClr val="bg1"/>
                </a:solidFill>
                <a:latin typeface="+mj-lt"/>
              </a:rPr>
            </a:br>
            <a:r>
              <a:rPr lang="en-US" sz="4400" dirty="0">
                <a:solidFill>
                  <a:schemeClr val="bg1"/>
                </a:solidFill>
                <a:latin typeface="+mj-lt"/>
              </a:rPr>
              <a:t>Server-Level security role for creating databases</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Server Security</a:t>
            </a:r>
          </a:p>
        </p:txBody>
      </p:sp>
      <p:sp>
        <p:nvSpPr>
          <p:cNvPr id="8" name="Freeform 58"/>
          <p:cNvSpPr>
            <a:spLocks noEditPoints="1"/>
          </p:cNvSpPr>
          <p:nvPr/>
        </p:nvSpPr>
        <p:spPr bwMode="black">
          <a:xfrm>
            <a:off x="11426854" y="50800"/>
            <a:ext cx="663545" cy="7112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36122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Manage users with </a:t>
            </a:r>
            <a:br>
              <a:rPr lang="en-US" sz="4400" dirty="0">
                <a:solidFill>
                  <a:schemeClr val="bg1"/>
                </a:solidFill>
                <a:latin typeface="+mj-lt"/>
              </a:rPr>
            </a:br>
            <a:r>
              <a:rPr lang="en-US" sz="4400" dirty="0">
                <a:solidFill>
                  <a:schemeClr val="bg1"/>
                </a:solidFill>
                <a:latin typeface="+mj-lt"/>
              </a:rPr>
              <a:t>CREATE / ALTER / DROP USER commands</a:t>
            </a:r>
          </a:p>
          <a:p>
            <a:pPr marL="252000" lvl="1" indent="0" defTabSz="914325">
              <a:spcBef>
                <a:spcPts val="1200"/>
              </a:spcBef>
              <a:buNone/>
            </a:pPr>
            <a:r>
              <a:rPr lang="en-US" sz="4400" dirty="0">
                <a:solidFill>
                  <a:schemeClr val="bg1"/>
                </a:solidFill>
                <a:latin typeface="+mj-lt"/>
              </a:rPr>
              <a:t>Add users to roles via </a:t>
            </a:r>
            <a:r>
              <a:rPr lang="en-US" sz="4400" dirty="0" err="1">
                <a:solidFill>
                  <a:schemeClr val="bg1"/>
                </a:solidFill>
                <a:latin typeface="+mj-lt"/>
              </a:rPr>
              <a:t>sp_add_rolemember</a:t>
            </a:r>
            <a:r>
              <a:rPr lang="en-US" sz="4400" dirty="0">
                <a:solidFill>
                  <a:schemeClr val="bg1"/>
                </a:solidFill>
                <a:latin typeface="+mj-lt"/>
              </a:rPr>
              <a:t> to grant privileges</a:t>
            </a:r>
          </a:p>
          <a:p>
            <a:pPr marL="252000" lvl="1" indent="0" defTabSz="914325">
              <a:spcBef>
                <a:spcPts val="1200"/>
              </a:spcBef>
              <a:buNone/>
            </a:pPr>
            <a:r>
              <a:rPr lang="en-US" sz="4400" dirty="0">
                <a:solidFill>
                  <a:schemeClr val="bg1"/>
                </a:solidFill>
                <a:latin typeface="+mj-lt"/>
              </a:rPr>
              <a:t>Utilize schemas where appropriate</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Security</a:t>
            </a:r>
          </a:p>
        </p:txBody>
      </p:sp>
      <p:sp>
        <p:nvSpPr>
          <p:cNvPr id="8" name="Freeform 83"/>
          <p:cNvSpPr>
            <a:spLocks noEditPoints="1"/>
          </p:cNvSpPr>
          <p:nvPr/>
        </p:nvSpPr>
        <p:spPr bwMode="black">
          <a:xfrm>
            <a:off x="11426854" y="50800"/>
            <a:ext cx="663545" cy="7112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38467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a:prstGeom prst="rect">
            <a:avLst/>
          </a:prstGeom>
        </p:spPr>
        <p:txBody>
          <a:bodyPr>
            <a:normAutofit/>
          </a:bodyPr>
          <a:lstStyle/>
          <a:p>
            <a:r>
              <a:rPr lang="en-US" dirty="0"/>
              <a:t>Connecting To SQL Database</a:t>
            </a:r>
          </a:p>
        </p:txBody>
      </p:sp>
      <p:sp>
        <p:nvSpPr>
          <p:cNvPr id="5" name="Content Placeholder 4"/>
          <p:cNvSpPr>
            <a:spLocks noGrp="1"/>
          </p:cNvSpPr>
          <p:nvPr>
            <p:ph type="body" sz="quarter" idx="4294967295"/>
          </p:nvPr>
        </p:nvSpPr>
        <p:spPr>
          <a:xfrm>
            <a:off x="0" y="0"/>
            <a:ext cx="12192000" cy="6858000"/>
          </a:xfrm>
          <a:prstGeom prst="rect">
            <a:avLst/>
          </a:prstGeom>
        </p:spPr>
        <p:txBody>
          <a:bodyPr>
            <a:noAutofit/>
          </a:bodyPr>
          <a:lstStyle/>
          <a:p>
            <a:pPr marL="252000" algn="l">
              <a:spcBef>
                <a:spcPts val="1200"/>
              </a:spcBef>
            </a:pPr>
            <a:r>
              <a:rPr lang="en-US" sz="4400" dirty="0"/>
              <a:t>Tabular Data Stream (TDS) protocol over TCP/IP</a:t>
            </a:r>
          </a:p>
          <a:p>
            <a:pPr marL="252000" algn="l">
              <a:spcBef>
                <a:spcPts val="1200"/>
              </a:spcBef>
            </a:pPr>
            <a:r>
              <a:rPr lang="en-US" sz="4400" dirty="0"/>
              <a:t>SSL required</a:t>
            </a:r>
          </a:p>
        </p:txBody>
      </p:sp>
      <p:sp>
        <p:nvSpPr>
          <p:cNvPr id="6" name="TextBox 5"/>
          <p:cNvSpPr txBox="1"/>
          <p:nvPr/>
        </p:nvSpPr>
        <p:spPr>
          <a:xfrm>
            <a:off x="6203379" y="3644656"/>
            <a:ext cx="5153553" cy="3000821"/>
          </a:xfrm>
          <a:prstGeom prst="rect">
            <a:avLst/>
          </a:prstGeom>
          <a:solidFill>
            <a:schemeClr val="bg1">
              <a:alpha val="50000"/>
            </a:schemeClr>
          </a:solidFill>
          <a:ln>
            <a:solidFill>
              <a:schemeClr val="accent2">
                <a:alpha val="50000"/>
              </a:schemeClr>
            </a:solidFill>
          </a:ln>
        </p:spPr>
        <p:txBody>
          <a:bodyPr wrap="square" lIns="91440" tIns="0" rIns="0" bIns="0" rtlCol="0">
            <a:spAutoFit/>
          </a:bodyPr>
          <a:lstStyle/>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add</a:t>
            </a:r>
            <a:r>
              <a:rPr lang="en-US" sz="1600" dirty="0">
                <a:solidFill>
                  <a:srgbClr val="FF0000"/>
                </a:solidFill>
                <a:latin typeface="Consolas"/>
              </a:rPr>
              <a:t>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AdventureWorks</a:t>
            </a:r>
            <a:r>
              <a:rPr lang="en-US" sz="1600" dirty="0">
                <a:solidFill>
                  <a:srgbClr val="000000"/>
                </a:solidFill>
                <a:latin typeface="Consolas"/>
              </a:rPr>
              <a:t>"</a:t>
            </a:r>
            <a:r>
              <a:rPr lang="en-US" sz="1600" dirty="0">
                <a:solidFill>
                  <a:srgbClr val="FF0000"/>
                </a:solidFill>
                <a:latin typeface="Consolas"/>
              </a:rPr>
              <a:t>connectionString</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00"/>
                </a:solidFill>
                <a:latin typeface="Consolas"/>
              </a:rPr>
              <a:t>"</a:t>
            </a:r>
            <a:r>
              <a:rPr lang="en-US" sz="1600" dirty="0">
                <a:solidFill>
                  <a:srgbClr val="0000FF"/>
                </a:solidFill>
                <a:latin typeface="Consolas"/>
              </a:rPr>
              <a:t>Data Source=</a:t>
            </a:r>
            <a:r>
              <a:rPr lang="en-US" sz="1600" dirty="0">
                <a:solidFill>
                  <a:srgbClr val="0000FF"/>
                </a:solidFill>
                <a:highlight>
                  <a:srgbClr val="FFFF00"/>
                </a:highlight>
                <a:latin typeface="Consolas"/>
              </a:rPr>
              <a:t>[server].database.windows.net</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FF"/>
                </a:solidFill>
                <a:latin typeface="Consolas"/>
              </a:rPr>
              <a:t>Integrated Security=False;</a:t>
            </a:r>
            <a:endParaRPr lang="en-US" sz="800" dirty="0">
              <a:latin typeface="Segoe UI" pitchFamily="34" charset="0"/>
              <a:ea typeface="Segoe UI" pitchFamily="34" charset="0"/>
            </a:endParaRPr>
          </a:p>
          <a:p>
            <a:pPr marL="457120"/>
            <a:r>
              <a:rPr lang="en-US" sz="1600" dirty="0">
                <a:solidFill>
                  <a:srgbClr val="0000FF"/>
                </a:solidFill>
                <a:latin typeface="Consolas"/>
              </a:rPr>
              <a:t>Initial Catalog=ProductsDb;</a:t>
            </a:r>
            <a:endParaRPr lang="en-US" sz="800" dirty="0">
              <a:latin typeface="Segoe UI" pitchFamily="34" charset="0"/>
              <a:ea typeface="Segoe UI" pitchFamily="34" charset="0"/>
            </a:endParaRPr>
          </a:p>
          <a:p>
            <a:pPr marL="457120"/>
            <a:r>
              <a:rPr lang="en-US" sz="1600" dirty="0">
                <a:solidFill>
                  <a:srgbClr val="0000FF"/>
                </a:solidFill>
                <a:latin typeface="Consolas"/>
              </a:rPr>
              <a:t>User Id=[login]@[server];</a:t>
            </a:r>
            <a:endParaRPr lang="en-US" sz="800" dirty="0">
              <a:latin typeface="Segoe UI" pitchFamily="34" charset="0"/>
              <a:ea typeface="Segoe UI" pitchFamily="34" charset="0"/>
            </a:endParaRPr>
          </a:p>
          <a:p>
            <a:pPr marL="457120"/>
            <a:r>
              <a:rPr lang="en-US" sz="1600" dirty="0">
                <a:solidFill>
                  <a:srgbClr val="0000FF"/>
                </a:solidFill>
                <a:latin typeface="Consolas"/>
              </a:rPr>
              <a:t>Password=[password];</a:t>
            </a:r>
          </a:p>
          <a:p>
            <a:pPr marL="457120"/>
            <a:r>
              <a:rPr lang="en-US" sz="1600" dirty="0" err="1">
                <a:solidFill>
                  <a:srgbClr val="0000FF"/>
                </a:solidFill>
                <a:latin typeface="Consolas"/>
                <a:ea typeface="Segoe UI" pitchFamily="34" charset="0"/>
              </a:rPr>
              <a:t>Trusted_Connection</a:t>
            </a:r>
            <a:r>
              <a:rPr lang="en-US" sz="1600" dirty="0">
                <a:solidFill>
                  <a:srgbClr val="0000FF"/>
                </a:solidFill>
                <a:latin typeface="Consolas"/>
                <a:ea typeface="Segoe UI" pitchFamily="34" charset="0"/>
              </a:rPr>
              <a:t>=False;</a:t>
            </a:r>
            <a:endParaRPr lang="en-US" sz="800" dirty="0">
              <a:latin typeface="Segoe UI" pitchFamily="34" charset="0"/>
              <a:ea typeface="Segoe UI" pitchFamily="34" charset="0"/>
            </a:endParaRPr>
          </a:p>
          <a:p>
            <a:pPr marL="457120"/>
            <a:r>
              <a:rPr lang="en-US" sz="1600" dirty="0">
                <a:solidFill>
                  <a:srgbClr val="0000FF"/>
                </a:solidFill>
                <a:highlight>
                  <a:srgbClr val="FFFF00"/>
                </a:highlight>
                <a:latin typeface="Consolas"/>
              </a:rPr>
              <a:t>Encrypt=true</a:t>
            </a:r>
            <a:r>
              <a:rPr lang="en-US" sz="1600" dirty="0">
                <a:solidFill>
                  <a:srgbClr val="0000FF"/>
                </a:solidFill>
                <a:latin typeface="Consolas"/>
              </a:rPr>
              <a:t>;</a:t>
            </a:r>
            <a:r>
              <a:rPr lang="en-US" sz="1600" dirty="0">
                <a:solidFill>
                  <a:srgbClr val="000000"/>
                </a:solidFill>
                <a:latin typeface="Consolas"/>
              </a:rPr>
              <a:t>"</a:t>
            </a:r>
            <a:endParaRPr lang="en-US" sz="800" dirty="0">
              <a:latin typeface="Segoe UI" pitchFamily="34" charset="0"/>
              <a:ea typeface="Segoe UI" pitchFamily="34" charset="0"/>
            </a:endParaRPr>
          </a:p>
          <a:p>
            <a:r>
              <a:rPr lang="en-US" sz="1600" dirty="0">
                <a:solidFill>
                  <a:srgbClr val="FF0000"/>
                </a:solidFill>
                <a:latin typeface="Consolas"/>
              </a:rPr>
              <a:t>providerName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System.Data.SqlClient</a:t>
            </a:r>
            <a:r>
              <a:rPr lang="en-US" sz="1600" dirty="0">
                <a:solidFill>
                  <a:srgbClr val="000000"/>
                </a:solidFill>
                <a:latin typeface="Consolas"/>
              </a:rPr>
              <a:t>"</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1600" dirty="0">
              <a:solidFill>
                <a:prstClr val="black"/>
              </a:solidFill>
              <a:latin typeface="Consolas"/>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90216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518405" y="2165837"/>
            <a:ext cx="7155190" cy="2526327"/>
            <a:chOff x="3461476" y="1728692"/>
            <a:chExt cx="7155190" cy="2526327"/>
          </a:xfrm>
        </p:grpSpPr>
        <p:grpSp>
          <p:nvGrpSpPr>
            <p:cNvPr id="6" name="Group 5"/>
            <p:cNvGrpSpPr/>
            <p:nvPr/>
          </p:nvGrpSpPr>
          <p:grpSpPr>
            <a:xfrm>
              <a:off x="3461476" y="1728692"/>
              <a:ext cx="7107833" cy="923330"/>
              <a:chOff x="3472289" y="1728692"/>
              <a:chExt cx="7107833" cy="923330"/>
            </a:xfrm>
          </p:grpSpPr>
          <p:sp>
            <p:nvSpPr>
              <p:cNvPr id="10" name="TextBox 9"/>
              <p:cNvSpPr txBox="1"/>
              <p:nvPr/>
            </p:nvSpPr>
            <p:spPr>
              <a:xfrm>
                <a:off x="4421095" y="1728692"/>
                <a:ext cx="6159027" cy="923330"/>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5400" dirty="0">
                    <a:latin typeface="+mj-lt"/>
                  </a:rPr>
                  <a:t>On The Server</a:t>
                </a:r>
              </a:p>
            </p:txBody>
          </p:sp>
          <p:sp>
            <p:nvSpPr>
              <p:cNvPr id="12" name="Freeform 58"/>
              <p:cNvSpPr>
                <a:spLocks noEditPoints="1"/>
              </p:cNvSpPr>
              <p:nvPr/>
            </p:nvSpPr>
            <p:spPr bwMode="black">
              <a:xfrm>
                <a:off x="3472289" y="1812501"/>
                <a:ext cx="705075" cy="7557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nvGrpSpPr>
            <p:cNvPr id="3" name="Group 2"/>
            <p:cNvGrpSpPr/>
            <p:nvPr/>
          </p:nvGrpSpPr>
          <p:grpSpPr>
            <a:xfrm>
              <a:off x="3461476" y="3331689"/>
              <a:ext cx="7155190" cy="923330"/>
              <a:chOff x="3461476" y="4428969"/>
              <a:chExt cx="7155190" cy="923330"/>
            </a:xfrm>
          </p:grpSpPr>
          <p:sp>
            <p:nvSpPr>
              <p:cNvPr id="7" name="TextBox 6"/>
              <p:cNvSpPr txBox="1"/>
              <p:nvPr/>
            </p:nvSpPr>
            <p:spPr>
              <a:xfrm>
                <a:off x="4339816" y="4428969"/>
                <a:ext cx="6276850" cy="923330"/>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5400" dirty="0">
                    <a:latin typeface="+mj-lt"/>
                  </a:rPr>
                  <a:t>Within The Database</a:t>
                </a:r>
              </a:p>
            </p:txBody>
          </p:sp>
          <p:sp>
            <p:nvSpPr>
              <p:cNvPr id="13" name="Freeform 83"/>
              <p:cNvSpPr>
                <a:spLocks noEditPoints="1"/>
              </p:cNvSpPr>
              <p:nvPr/>
            </p:nvSpPr>
            <p:spPr bwMode="black">
              <a:xfrm>
                <a:off x="3461476" y="4541652"/>
                <a:ext cx="715888" cy="755713"/>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sp>
        <p:nvSpPr>
          <p:cNvPr id="11"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There are two ways to Secure a database</a:t>
            </a:r>
          </a:p>
        </p:txBody>
      </p:sp>
      <p:pic>
        <p:nvPicPr>
          <p:cNvPr id="14" name="Picture 1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6520388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SQL authentication supported</a:t>
            </a:r>
          </a:p>
          <a:p>
            <a:pPr marL="252000" lvl="1" indent="0" defTabSz="914325">
              <a:spcBef>
                <a:spcPts val="1200"/>
              </a:spcBef>
              <a:buNone/>
            </a:pPr>
            <a:r>
              <a:rPr lang="en-US" sz="4400" dirty="0">
                <a:solidFill>
                  <a:schemeClr val="bg1"/>
                </a:solidFill>
                <a:latin typeface="+mj-lt"/>
              </a:rPr>
              <a:t>No Integrated authentication</a:t>
            </a:r>
          </a:p>
          <a:p>
            <a:pPr marL="252000" lvl="1" indent="0" defTabSz="914325">
              <a:spcBef>
                <a:spcPts val="1200"/>
              </a:spcBef>
              <a:buNone/>
            </a:pPr>
            <a:r>
              <a:rPr lang="en-US" sz="4400" dirty="0">
                <a:solidFill>
                  <a:schemeClr val="bg1"/>
                </a:solidFill>
                <a:latin typeface="+mj-lt"/>
              </a:rPr>
              <a:t>The Admin login is similar to </a:t>
            </a:r>
            <a:r>
              <a:rPr lang="en-US" sz="4400" dirty="0" err="1">
                <a:solidFill>
                  <a:schemeClr val="bg1"/>
                </a:solidFill>
                <a:latin typeface="+mj-lt"/>
              </a:rPr>
              <a:t>sa</a:t>
            </a:r>
            <a:endParaRPr lang="en-US" sz="4400" dirty="0">
              <a:solidFill>
                <a:schemeClr val="bg1"/>
              </a:solidFill>
              <a:latin typeface="+mj-lt"/>
            </a:endParaRPr>
          </a:p>
          <a:p>
            <a:pPr marL="252000" lvl="1" indent="0" defTabSz="914325">
              <a:spcBef>
                <a:spcPts val="1200"/>
              </a:spcBef>
              <a:buNone/>
            </a:pPr>
            <a:r>
              <a:rPr lang="en-US" sz="4400" dirty="0">
                <a:solidFill>
                  <a:schemeClr val="bg1"/>
                </a:solidFill>
                <a:latin typeface="+mj-lt"/>
              </a:rPr>
              <a:t>Connect to master to administer logins</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altLang="zh-CN" dirty="0"/>
              <a:t>On The Server</a:t>
            </a:r>
          </a:p>
        </p:txBody>
      </p:sp>
      <p:sp>
        <p:nvSpPr>
          <p:cNvPr id="8" name="Freeform 58"/>
          <p:cNvSpPr>
            <a:spLocks noEditPoints="1"/>
          </p:cNvSpPr>
          <p:nvPr/>
        </p:nvSpPr>
        <p:spPr bwMode="black">
          <a:xfrm>
            <a:off x="11426854" y="50800"/>
            <a:ext cx="663545" cy="7112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759759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Logins require an associated user account</a:t>
            </a:r>
          </a:p>
          <a:p>
            <a:pPr marL="252000" lvl="1" indent="0" defTabSz="914325">
              <a:spcBef>
                <a:spcPts val="1200"/>
              </a:spcBef>
              <a:buNone/>
            </a:pPr>
            <a:r>
              <a:rPr lang="en-US" sz="4400" dirty="0">
                <a:solidFill>
                  <a:schemeClr val="bg1"/>
                </a:solidFill>
                <a:latin typeface="+mj-lt"/>
              </a:rPr>
              <a:t>Admin login is automatically associated with </a:t>
            </a:r>
            <a:r>
              <a:rPr lang="en-US" sz="4400" dirty="0" err="1">
                <a:solidFill>
                  <a:schemeClr val="bg1"/>
                </a:solidFill>
                <a:latin typeface="+mj-lt"/>
              </a:rPr>
              <a:t>dbo</a:t>
            </a:r>
            <a:endParaRPr lang="en-US" sz="4400" dirty="0">
              <a:solidFill>
                <a:schemeClr val="bg1"/>
              </a:solidFill>
              <a:latin typeface="+mj-lt"/>
            </a:endParaRPr>
          </a:p>
          <a:p>
            <a:pPr marL="252000" lvl="1" indent="0" defTabSz="914325">
              <a:spcBef>
                <a:spcPts val="1200"/>
              </a:spcBef>
              <a:buNone/>
            </a:pPr>
            <a:r>
              <a:rPr lang="en-US" sz="4400" dirty="0">
                <a:solidFill>
                  <a:schemeClr val="bg1"/>
                </a:solidFill>
                <a:latin typeface="+mj-lt"/>
              </a:rPr>
              <a:t>The </a:t>
            </a:r>
            <a:r>
              <a:rPr lang="en-US" sz="4400" dirty="0" err="1">
                <a:solidFill>
                  <a:schemeClr val="bg1"/>
                </a:solidFill>
                <a:latin typeface="+mj-lt"/>
              </a:rPr>
              <a:t>dbo</a:t>
            </a:r>
            <a:r>
              <a:rPr lang="en-US" sz="4400" dirty="0">
                <a:solidFill>
                  <a:schemeClr val="bg1"/>
                </a:solidFill>
                <a:latin typeface="+mj-lt"/>
              </a:rPr>
              <a:t> has full rights in the database</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altLang="zh-CN" dirty="0"/>
              <a:t>Within The Database</a:t>
            </a:r>
          </a:p>
        </p:txBody>
      </p:sp>
      <p:sp>
        <p:nvSpPr>
          <p:cNvPr id="10" name="Freeform 83"/>
          <p:cNvSpPr>
            <a:spLocks noEditPoints="1"/>
          </p:cNvSpPr>
          <p:nvPr/>
        </p:nvSpPr>
        <p:spPr bwMode="black">
          <a:xfrm>
            <a:off x="11426854" y="50800"/>
            <a:ext cx="663545" cy="7112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12987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a:prstGeom prst="rect">
            <a:avLst/>
          </a:prstGeom>
        </p:spPr>
        <p:txBody>
          <a:bodyPr>
            <a:normAutofit/>
          </a:bodyPr>
          <a:lstStyle/>
          <a:p>
            <a:r>
              <a:rPr lang="en-US" dirty="0"/>
              <a:t>SQL Database Security with the Firewall</a:t>
            </a:r>
          </a:p>
        </p:txBody>
      </p:sp>
      <p:sp>
        <p:nvSpPr>
          <p:cNvPr id="5" name="Content Placeholder 4"/>
          <p:cNvSpPr>
            <a:spLocks noGrp="1"/>
          </p:cNvSpPr>
          <p:nvPr>
            <p:ph type="body" sz="quarter" idx="4294967295"/>
          </p:nvPr>
        </p:nvSpPr>
        <p:spPr>
          <a:xfrm>
            <a:off x="0" y="574675"/>
            <a:ext cx="12192000" cy="4073525"/>
          </a:xfrm>
          <a:prstGeom prst="rect">
            <a:avLst/>
          </a:prstGeom>
        </p:spPr>
        <p:txBody>
          <a:bodyPr>
            <a:noAutofit/>
          </a:bodyPr>
          <a:lstStyle/>
          <a:p>
            <a:pPr marL="252000" algn="l"/>
            <a:r>
              <a:rPr lang="en-US" sz="3600" dirty="0"/>
              <a:t>IP Address-based access control for SQL Database</a:t>
            </a:r>
          </a:p>
          <a:p>
            <a:pPr marL="252000" algn="l"/>
            <a:r>
              <a:rPr lang="en-US" sz="3600" dirty="0"/>
              <a:t>Rules can be defined at the server and database</a:t>
            </a:r>
          </a:p>
          <a:p>
            <a:pPr marL="252000" algn="l"/>
            <a:r>
              <a:rPr lang="en-US" sz="3600" dirty="0"/>
              <a:t>No IP authorized by default</a:t>
            </a:r>
          </a:p>
          <a:p>
            <a:pPr marL="252000" algn="l"/>
            <a:r>
              <a:rPr lang="en-US" sz="3600" dirty="0"/>
              <a:t>Configurable using the SQL Database Portal and REST API</a:t>
            </a:r>
          </a:p>
          <a:p>
            <a:pPr marL="252000" algn="l"/>
            <a:r>
              <a:rPr lang="en-US" sz="3600" dirty="0"/>
              <a:t>Option to disable/enable access from applications hosted in Microsoft Azure</a:t>
            </a:r>
          </a:p>
        </p:txBody>
      </p:sp>
      <p:pic>
        <p:nvPicPr>
          <p:cNvPr id="1026" name="Picture 2" descr="C:\Users\Magnus\AppData\Local\Temp\SNAGHTMLd37186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026" y="4395019"/>
            <a:ext cx="9163948" cy="23413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49918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86224" y="3873501"/>
            <a:ext cx="11019553" cy="950913"/>
          </a:xfrm>
        </p:spPr>
        <p:txBody>
          <a:bodyPr/>
          <a:lstStyle/>
          <a:p>
            <a:pPr defTabSz="914400">
              <a:tabLst>
                <a:tab pos="10804525" algn="r"/>
              </a:tabLst>
            </a:pPr>
            <a:r>
              <a:rPr lang="en-US" dirty="0"/>
              <a:t>Block Blob	Page Blob</a:t>
            </a:r>
          </a:p>
          <a:p>
            <a:endParaRPr lang="en-US" dirty="0"/>
          </a:p>
        </p:txBody>
      </p:sp>
      <p:sp>
        <p:nvSpPr>
          <p:cNvPr id="3" name="Title 2"/>
          <p:cNvSpPr>
            <a:spLocks noGrp="1"/>
          </p:cNvSpPr>
          <p:nvPr>
            <p:ph type="title"/>
          </p:nvPr>
        </p:nvSpPr>
        <p:spPr>
          <a:prstGeom prst="rect">
            <a:avLst/>
          </a:prstGeom>
        </p:spPr>
        <p:txBody>
          <a:bodyPr/>
          <a:lstStyle/>
          <a:p>
            <a:r>
              <a:rPr lang="en-US" dirty="0"/>
              <a:t>Two Types of Blobs Under the Hood</a:t>
            </a:r>
          </a:p>
        </p:txBody>
      </p:sp>
    </p:spTree>
    <p:extLst>
      <p:ext uri="{BB962C8B-B14F-4D97-AF65-F5344CB8AC3E}">
        <p14:creationId xmlns:p14="http://schemas.microsoft.com/office/powerpoint/2010/main" val="414606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a:prstGeom prst="rect">
            <a:avLst/>
          </a:prstGeom>
        </p:spPr>
        <p:txBody>
          <a:bodyPr>
            <a:normAutofit/>
          </a:bodyPr>
          <a:lstStyle/>
          <a:p>
            <a:r>
              <a:rPr lang="en-US" dirty="0"/>
              <a:t>Connecting To SQL Database</a:t>
            </a:r>
          </a:p>
        </p:txBody>
      </p:sp>
      <p:sp>
        <p:nvSpPr>
          <p:cNvPr id="5" name="Content Placeholder 4"/>
          <p:cNvSpPr>
            <a:spLocks noGrp="1"/>
          </p:cNvSpPr>
          <p:nvPr>
            <p:ph type="body" sz="quarter" idx="4294967295"/>
          </p:nvPr>
        </p:nvSpPr>
        <p:spPr>
          <a:xfrm>
            <a:off x="0" y="0"/>
            <a:ext cx="12192000" cy="4616450"/>
          </a:xfrm>
          <a:prstGeom prst="rect">
            <a:avLst/>
          </a:prstGeom>
        </p:spPr>
        <p:txBody>
          <a:bodyPr>
            <a:noAutofit/>
          </a:bodyPr>
          <a:lstStyle/>
          <a:p>
            <a:pPr marL="252000">
              <a:spcBef>
                <a:spcPts val="1200"/>
              </a:spcBef>
            </a:pPr>
            <a:r>
              <a:rPr lang="en-US" sz="4400" dirty="0"/>
              <a:t>The same way you’ve always done it!</a:t>
            </a:r>
          </a:p>
        </p:txBody>
      </p:sp>
      <p:sp>
        <p:nvSpPr>
          <p:cNvPr id="6" name="TextBox 5"/>
          <p:cNvSpPr txBox="1"/>
          <p:nvPr/>
        </p:nvSpPr>
        <p:spPr>
          <a:xfrm>
            <a:off x="3519224" y="3198608"/>
            <a:ext cx="5153553" cy="2954655"/>
          </a:xfrm>
          <a:prstGeom prst="rect">
            <a:avLst/>
          </a:prstGeom>
          <a:solidFill>
            <a:schemeClr val="bg1">
              <a:alpha val="50000"/>
            </a:schemeClr>
          </a:solidFill>
          <a:ln>
            <a:solidFill>
              <a:schemeClr val="accent2">
                <a:alpha val="50000"/>
              </a:schemeClr>
            </a:solidFill>
          </a:ln>
        </p:spPr>
        <p:txBody>
          <a:bodyPr wrap="square" lIns="91440" tIns="0" rIns="0" bIns="0" rtlCol="0">
            <a:spAutoFit/>
          </a:bodyPr>
          <a:lstStyle/>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  &lt;</a:t>
            </a:r>
            <a:r>
              <a:rPr lang="en-US" sz="1600" dirty="0">
                <a:solidFill>
                  <a:srgbClr val="A31515"/>
                </a:solidFill>
                <a:latin typeface="Consolas"/>
              </a:rPr>
              <a:t>add </a:t>
            </a:r>
            <a:r>
              <a:rPr lang="en-US" sz="1600" dirty="0">
                <a:solidFill>
                  <a:srgbClr val="FF0000"/>
                </a:solidFill>
                <a:latin typeface="Consolas"/>
              </a:rPr>
              <a:t>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AdventureWorks</a:t>
            </a:r>
            <a:r>
              <a:rPr lang="en-US" sz="1600" dirty="0">
                <a:solidFill>
                  <a:srgbClr val="000000"/>
                </a:solidFill>
                <a:latin typeface="Consolas"/>
              </a:rPr>
              <a:t>"</a:t>
            </a:r>
            <a:r>
              <a:rPr lang="en-US" sz="1600" dirty="0">
                <a:solidFill>
                  <a:srgbClr val="FF0000"/>
                </a:solidFill>
                <a:latin typeface="Consolas"/>
              </a:rPr>
              <a:t>connectionString</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00"/>
                </a:solidFill>
                <a:latin typeface="Consolas"/>
              </a:rPr>
              <a:t>"</a:t>
            </a:r>
            <a:r>
              <a:rPr lang="en-US" sz="1600" dirty="0">
                <a:solidFill>
                  <a:srgbClr val="0000FF"/>
                </a:solidFill>
                <a:latin typeface="Consolas"/>
              </a:rPr>
              <a:t>Data Source= </a:t>
            </a:r>
            <a:r>
              <a:rPr lang="en-US" sz="1600" dirty="0">
                <a:solidFill>
                  <a:srgbClr val="0000FF"/>
                </a:solidFill>
                <a:highlight>
                  <a:srgbClr val="FFFF00"/>
                </a:highlight>
                <a:latin typeface="Consolas"/>
              </a:rPr>
              <a:t>[server].database.windows.net</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FF"/>
                </a:solidFill>
                <a:latin typeface="Consolas"/>
              </a:rPr>
              <a:t>Integrated Security=False;</a:t>
            </a:r>
            <a:endParaRPr lang="en-US" sz="800" dirty="0">
              <a:latin typeface="Segoe UI" pitchFamily="34" charset="0"/>
              <a:ea typeface="Segoe UI" pitchFamily="34" charset="0"/>
            </a:endParaRPr>
          </a:p>
          <a:p>
            <a:pPr marL="457120"/>
            <a:r>
              <a:rPr lang="en-US" sz="1600" dirty="0">
                <a:solidFill>
                  <a:srgbClr val="0000FF"/>
                </a:solidFill>
                <a:latin typeface="Consolas"/>
              </a:rPr>
              <a:t>Initial Catalog=ProductsDb;</a:t>
            </a:r>
            <a:endParaRPr lang="en-US" sz="800" dirty="0">
              <a:latin typeface="Segoe UI" pitchFamily="34" charset="0"/>
              <a:ea typeface="Segoe UI" pitchFamily="34" charset="0"/>
            </a:endParaRPr>
          </a:p>
          <a:p>
            <a:pPr marL="457120"/>
            <a:r>
              <a:rPr lang="en-US" sz="1600" dirty="0">
                <a:solidFill>
                  <a:srgbClr val="0000FF"/>
                </a:solidFill>
                <a:latin typeface="Consolas"/>
              </a:rPr>
              <a:t>User Id=[login]@[server];</a:t>
            </a:r>
            <a:endParaRPr lang="en-US" sz="800" dirty="0">
              <a:latin typeface="Segoe UI" pitchFamily="34" charset="0"/>
              <a:ea typeface="Segoe UI" pitchFamily="34" charset="0"/>
            </a:endParaRPr>
          </a:p>
          <a:p>
            <a:pPr marL="457120"/>
            <a:r>
              <a:rPr lang="en-US" sz="1600" dirty="0">
                <a:solidFill>
                  <a:srgbClr val="0000FF"/>
                </a:solidFill>
                <a:latin typeface="Consolas"/>
              </a:rPr>
              <a:t>Password=[password];</a:t>
            </a:r>
          </a:p>
          <a:p>
            <a:pPr marL="457120"/>
            <a:r>
              <a:rPr lang="en-US" sz="1600" dirty="0" err="1">
                <a:solidFill>
                  <a:srgbClr val="0000FF"/>
                </a:solidFill>
                <a:latin typeface="Consolas"/>
                <a:ea typeface="Segoe UI" pitchFamily="34" charset="0"/>
              </a:rPr>
              <a:t>Trusted_Connection</a:t>
            </a:r>
            <a:r>
              <a:rPr lang="en-US" sz="1600" dirty="0">
                <a:solidFill>
                  <a:srgbClr val="0000FF"/>
                </a:solidFill>
                <a:latin typeface="Consolas"/>
                <a:ea typeface="Segoe UI" pitchFamily="34" charset="0"/>
              </a:rPr>
              <a:t>=False;</a:t>
            </a:r>
            <a:endParaRPr lang="en-US" sz="800" dirty="0">
              <a:latin typeface="Segoe UI" pitchFamily="34" charset="0"/>
              <a:ea typeface="Segoe UI" pitchFamily="34" charset="0"/>
            </a:endParaRPr>
          </a:p>
          <a:p>
            <a:pPr marL="457120"/>
            <a:r>
              <a:rPr lang="en-US" sz="1600" dirty="0">
                <a:solidFill>
                  <a:srgbClr val="0000FF"/>
                </a:solidFill>
                <a:highlight>
                  <a:srgbClr val="FFFF00"/>
                </a:highlight>
                <a:latin typeface="Consolas"/>
              </a:rPr>
              <a:t>Encrypt=true</a:t>
            </a:r>
            <a:r>
              <a:rPr lang="en-US" sz="1600" dirty="0">
                <a:solidFill>
                  <a:srgbClr val="0000FF"/>
                </a:solidFill>
                <a:latin typeface="Consolas"/>
              </a:rPr>
              <a:t>;</a:t>
            </a:r>
            <a:r>
              <a:rPr lang="en-US" sz="1600" dirty="0">
                <a:solidFill>
                  <a:srgbClr val="000000"/>
                </a:solidFill>
                <a:latin typeface="Consolas"/>
              </a:rPr>
              <a:t>"</a:t>
            </a:r>
            <a:endParaRPr lang="en-US" sz="800" dirty="0">
              <a:latin typeface="Segoe UI" pitchFamily="34" charset="0"/>
              <a:ea typeface="Segoe UI" pitchFamily="34" charset="0"/>
            </a:endParaRPr>
          </a:p>
          <a:p>
            <a:r>
              <a:rPr lang="en-US" sz="1600" dirty="0">
                <a:solidFill>
                  <a:srgbClr val="FF0000"/>
                </a:solidFill>
                <a:latin typeface="Consolas"/>
              </a:rPr>
              <a:t>    </a:t>
            </a:r>
            <a:r>
              <a:rPr lang="en-US" sz="1600" dirty="0" err="1">
                <a:solidFill>
                  <a:srgbClr val="FF0000"/>
                </a:solidFill>
                <a:latin typeface="Consolas"/>
              </a:rPr>
              <a:t>providerName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System.Data.SqlClient</a:t>
            </a:r>
            <a:r>
              <a:rPr lang="en-US" sz="1600" dirty="0">
                <a:solidFill>
                  <a:srgbClr val="000000"/>
                </a:solidFill>
                <a:latin typeface="Consolas"/>
              </a:rPr>
              <a:t>"</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1600" dirty="0">
              <a:solidFill>
                <a:prstClr val="black"/>
              </a:solidFill>
              <a:latin typeface="Consolas"/>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88127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a:prstGeom prst="rect">
            <a:avLst/>
          </a:prstGeo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0" y="530225"/>
            <a:ext cx="6588125" cy="6327775"/>
          </a:xfrm>
          <a:prstGeom prst="rect">
            <a:avLst/>
          </a:prstGeom>
        </p:spPr>
        <p:txBody>
          <a:bodyPr>
            <a:noAutofit/>
          </a:bodyPr>
          <a:lstStyle/>
          <a:p>
            <a:pPr marL="252000" algn="l">
              <a:spcBef>
                <a:spcPts val="2400"/>
              </a:spcBef>
            </a:pPr>
            <a:r>
              <a:rPr lang="en-US" sz="4400" dirty="0"/>
              <a:t>login: [login]@[server]</a:t>
            </a:r>
          </a:p>
          <a:p>
            <a:pPr marL="252000" algn="l">
              <a:spcBef>
                <a:spcPts val="2400"/>
              </a:spcBef>
            </a:pPr>
            <a:r>
              <a:rPr lang="en-US" sz="4400" dirty="0"/>
              <a:t>Idle connections</a:t>
            </a:r>
          </a:p>
          <a:p>
            <a:pPr marL="252000" algn="l">
              <a:spcBef>
                <a:spcPts val="2400"/>
              </a:spcBef>
            </a:pPr>
            <a:r>
              <a:rPr lang="en-US" sz="4400" dirty="0"/>
              <a:t>Long running transactions</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39910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a:prstGeom prst="rect">
            <a:avLst/>
          </a:prstGeo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0" y="530225"/>
            <a:ext cx="3873500" cy="6327775"/>
          </a:xfrm>
          <a:prstGeom prst="rect">
            <a:avLst/>
          </a:prstGeom>
        </p:spPr>
        <p:txBody>
          <a:bodyPr>
            <a:noAutofit/>
          </a:bodyPr>
          <a:lstStyle/>
          <a:p>
            <a:pPr marL="252000" algn="l">
              <a:spcBef>
                <a:spcPts val="1200"/>
              </a:spcBef>
            </a:pPr>
            <a:r>
              <a:rPr lang="en-US" sz="4400" dirty="0"/>
              <a:t>DoS guard</a:t>
            </a:r>
          </a:p>
          <a:p>
            <a:pPr marL="252000" algn="l">
              <a:spcBef>
                <a:spcPts val="1200"/>
              </a:spcBef>
            </a:pPr>
            <a:r>
              <a:rPr lang="en-US" sz="4400" dirty="0"/>
              <a:t>Failover events</a:t>
            </a:r>
          </a:p>
          <a:p>
            <a:pPr marL="252000" algn="l">
              <a:spcBef>
                <a:spcPts val="1200"/>
              </a:spcBef>
            </a:pPr>
            <a:r>
              <a:rPr lang="en-US" sz="4400" dirty="0"/>
              <a:t>Throttling</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06393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a:prstGeom prst="rect">
            <a:avLst/>
          </a:prstGeo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0" y="530225"/>
            <a:ext cx="8477250" cy="6327775"/>
          </a:xfrm>
          <a:prstGeom prst="rect">
            <a:avLst/>
          </a:prstGeom>
        </p:spPr>
        <p:txBody>
          <a:bodyPr>
            <a:noAutofit/>
          </a:bodyPr>
          <a:lstStyle/>
          <a:p>
            <a:pPr algn="l">
              <a:spcBef>
                <a:spcPts val="1200"/>
              </a:spcBef>
            </a:pPr>
            <a:r>
              <a:rPr lang="en-US" sz="4400" dirty="0"/>
              <a:t>Connection pooling and Retry logic</a:t>
            </a:r>
          </a:p>
          <a:p>
            <a:pPr algn="l">
              <a:spcBef>
                <a:spcPts val="1200"/>
              </a:spcBef>
            </a:pPr>
            <a:r>
              <a:rPr lang="en-US" sz="4400" dirty="0"/>
              <a:t>Latency introduced for updates</a:t>
            </a:r>
          </a:p>
          <a:p>
            <a:pPr algn="l">
              <a:spcBef>
                <a:spcPts val="1200"/>
              </a:spcBef>
            </a:pPr>
            <a:r>
              <a:rPr lang="en-US" sz="4400" dirty="0"/>
              <a:t>No cross-database dependencies</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0342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138"/>
          </a:xfrm>
          <a:prstGeom prst="rect">
            <a:avLst/>
          </a:prstGeom>
        </p:spPr>
        <p:txBody>
          <a:bodyPr>
            <a:normAutofit/>
          </a:bodyPr>
          <a:lstStyle/>
          <a:p>
            <a:pPr marL="0" algn="ctr"/>
            <a:r>
              <a:rPr lang="en-US" sz="6000" dirty="0"/>
              <a:t>Elastic Scale</a:t>
            </a:r>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31763055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06475" y="365125"/>
            <a:ext cx="11185525" cy="1325563"/>
          </a:xfrm>
          <a:prstGeom prst="rect">
            <a:avLst/>
          </a:prstGeom>
        </p:spPr>
        <p:txBody>
          <a:bodyPr/>
          <a:lstStyle/>
          <a:p>
            <a:r>
              <a:rPr lang="en-US" dirty="0">
                <a:latin typeface="Segoe UI Light" panose="020B0502040204020203" pitchFamily="34" charset="0"/>
                <a:cs typeface="Segoe UI Light" panose="020B0502040204020203" pitchFamily="34" charset="0"/>
              </a:rPr>
              <a:t>When is Elastic Scale the right consideration?</a:t>
            </a:r>
          </a:p>
        </p:txBody>
      </p:sp>
      <p:sp>
        <p:nvSpPr>
          <p:cNvPr id="3" name="Content Placeholder 2"/>
          <p:cNvSpPr>
            <a:spLocks noGrp="1"/>
          </p:cNvSpPr>
          <p:nvPr>
            <p:ph idx="4294967295"/>
          </p:nvPr>
        </p:nvSpPr>
        <p:spPr>
          <a:xfrm>
            <a:off x="0" y="0"/>
            <a:ext cx="12192000" cy="6858000"/>
          </a:xfrm>
          <a:prstGeom prst="rect">
            <a:avLst/>
          </a:prstGeom>
        </p:spPr>
        <p:txBody>
          <a:bodyPr>
            <a:normAutofit fontScale="70000" lnSpcReduction="20000"/>
          </a:bodyPr>
          <a:lstStyle/>
          <a:p>
            <a:r>
              <a:rPr lang="en-US" dirty="0">
                <a:latin typeface="Segoe UI Light" panose="020B0502040204020203" pitchFamily="34" charset="0"/>
                <a:cs typeface="Segoe UI Light" panose="020B0502040204020203" pitchFamily="34" charset="0"/>
              </a:rPr>
              <a:t>Application workload can be partitioned across a number of scale units, and workload directed to each partition can fit into the biggest scale unit available</a:t>
            </a:r>
          </a:p>
          <a:p>
            <a:r>
              <a:rPr lang="en-US" dirty="0">
                <a:latin typeface="Segoe UI Light" panose="020B0502040204020203" pitchFamily="34" charset="0"/>
                <a:cs typeface="Segoe UI Light" panose="020B0502040204020203" pitchFamily="34" charset="0"/>
              </a:rPr>
              <a:t>Application workload doesn’t contain large scans or aggregations that need to touch the entire data set</a:t>
            </a:r>
          </a:p>
          <a:p>
            <a:r>
              <a:rPr lang="en-US" dirty="0">
                <a:latin typeface="Segoe UI Light" panose="020B0502040204020203" pitchFamily="34" charset="0"/>
                <a:cs typeface="Segoe UI Light" panose="020B0502040204020203" pitchFamily="34" charset="0"/>
              </a:rPr>
              <a:t>Total capacity demands (CPU, IO, memory, storage) of the application exceed the hard limits of a single Azure SQL Database scale unit</a:t>
            </a:r>
          </a:p>
          <a:p>
            <a:r>
              <a:rPr lang="en-US" dirty="0">
                <a:latin typeface="Segoe UI Light" panose="020B0502040204020203" pitchFamily="34" charset="0"/>
                <a:cs typeface="Segoe UI Light" panose="020B0502040204020203" pitchFamily="34" charset="0"/>
              </a:rPr>
              <a:t>Application requires on-demand or automatic policy-driven scale out or scale in</a:t>
            </a:r>
          </a:p>
          <a:p>
            <a:endParaRPr lang="en-US"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Caveat</a:t>
            </a:r>
            <a:r>
              <a:rPr lang="en-US" dirty="0">
                <a:latin typeface="Segoe UI Light" panose="020B0502040204020203" pitchFamily="34" charset="0"/>
                <a:cs typeface="Segoe UI Light" panose="020B0502040204020203" pitchFamily="34" charset="0"/>
              </a:rPr>
              <a:t>: Typical data warehousing does not</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easily fit the patterns for Elastic Scale</a:t>
            </a:r>
          </a:p>
          <a:p>
            <a:pPr marL="0" indent="0">
              <a:buNone/>
            </a:pPr>
            <a:endParaRPr lang="en-US" dirty="0">
              <a:latin typeface="Segoe UI Light" panose="020B0502040204020203" pitchFamily="34" charset="0"/>
              <a:cs typeface="Segoe UI Light" panose="020B0502040204020203" pitchFamily="34" charset="0"/>
            </a:endParaRPr>
          </a:p>
        </p:txBody>
      </p:sp>
      <p:grpSp>
        <p:nvGrpSpPr>
          <p:cNvPr id="4" name="Group 2"/>
          <p:cNvGrpSpPr/>
          <p:nvPr/>
        </p:nvGrpSpPr>
        <p:grpSpPr>
          <a:xfrm>
            <a:off x="-2044" y="6513076"/>
            <a:ext cx="12194043" cy="354000"/>
            <a:chOff x="2577137" y="4571778"/>
            <a:chExt cx="9101124" cy="1390560"/>
          </a:xfrm>
        </p:grpSpPr>
        <p:sp>
          <p:nvSpPr>
            <p:cNvPr id="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7" name="Group 6"/>
          <p:cNvGrpSpPr/>
          <p:nvPr/>
        </p:nvGrpSpPr>
        <p:grpSpPr>
          <a:xfrm>
            <a:off x="7002683" y="4872942"/>
            <a:ext cx="5189315" cy="1640203"/>
            <a:chOff x="4700587" y="4611688"/>
            <a:chExt cx="7735889" cy="2382837"/>
          </a:xfrm>
        </p:grpSpPr>
        <p:grpSp>
          <p:nvGrpSpPr>
            <p:cNvPr id="8" name="Group 7"/>
            <p:cNvGrpSpPr/>
            <p:nvPr/>
          </p:nvGrpSpPr>
          <p:grpSpPr>
            <a:xfrm>
              <a:off x="9883858" y="5181881"/>
              <a:ext cx="320511" cy="621225"/>
              <a:chOff x="6229350" y="5232400"/>
              <a:chExt cx="539750" cy="1046162"/>
            </a:xfrm>
          </p:grpSpPr>
          <p:sp>
            <p:nvSpPr>
              <p:cNvPr id="6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6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6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sp>
          <p:nvSpPr>
            <p:cNvPr id="9"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0"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1"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2"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3"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4"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5"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6"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7"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8"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nvGrpSpPr>
            <p:cNvPr id="19" name="Group 18"/>
            <p:cNvGrpSpPr/>
            <p:nvPr/>
          </p:nvGrpSpPr>
          <p:grpSpPr>
            <a:xfrm>
              <a:off x="6274046" y="5741988"/>
              <a:ext cx="320511" cy="621225"/>
              <a:chOff x="6229350" y="5232400"/>
              <a:chExt cx="539750" cy="1046162"/>
            </a:xfrm>
          </p:grpSpPr>
          <p:sp>
            <p:nvSpPr>
              <p:cNvPr id="62"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63"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64"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sp>
          <p:nvSpPr>
            <p:cNvPr id="20"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21"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22"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23"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24"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25"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26"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27"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28"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29"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30"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31"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32"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33"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34"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35"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nvGrpSpPr>
            <p:cNvPr id="36" name="Group 35"/>
            <p:cNvGrpSpPr/>
            <p:nvPr/>
          </p:nvGrpSpPr>
          <p:grpSpPr>
            <a:xfrm>
              <a:off x="7259638" y="6021388"/>
              <a:ext cx="384175" cy="385762"/>
              <a:chOff x="7259638" y="6021388"/>
              <a:chExt cx="384175" cy="385762"/>
            </a:xfrm>
          </p:grpSpPr>
          <p:sp>
            <p:nvSpPr>
              <p:cNvPr id="53"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54"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55"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56"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57"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58"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59"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60"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61"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grpSp>
          <p:nvGrpSpPr>
            <p:cNvPr id="37" name="Group 36"/>
            <p:cNvGrpSpPr/>
            <p:nvPr/>
          </p:nvGrpSpPr>
          <p:grpSpPr>
            <a:xfrm>
              <a:off x="10231438" y="5472548"/>
              <a:ext cx="1392237" cy="1452416"/>
              <a:chOff x="10231438" y="5472548"/>
              <a:chExt cx="1392237" cy="1452416"/>
            </a:xfrm>
          </p:grpSpPr>
          <p:sp>
            <p:nvSpPr>
              <p:cNvPr id="42"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nvGrpSpPr>
              <p:cNvPr id="43" name="Group 42"/>
              <p:cNvGrpSpPr/>
              <p:nvPr/>
            </p:nvGrpSpPr>
            <p:grpSpPr>
              <a:xfrm>
                <a:off x="10231438" y="5472548"/>
                <a:ext cx="1072986" cy="1452127"/>
                <a:chOff x="13103226" y="2775830"/>
                <a:chExt cx="1039812" cy="1407232"/>
              </a:xfrm>
            </p:grpSpPr>
            <p:sp>
              <p:nvSpPr>
                <p:cNvPr id="44"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4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4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4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4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49"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50"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51"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52"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grpSp>
        <p:grpSp>
          <p:nvGrpSpPr>
            <p:cNvPr id="38" name="Group 37"/>
            <p:cNvGrpSpPr/>
            <p:nvPr/>
          </p:nvGrpSpPr>
          <p:grpSpPr>
            <a:xfrm>
              <a:off x="6654965" y="5630069"/>
              <a:ext cx="320511" cy="621225"/>
              <a:chOff x="6229350" y="5232400"/>
              <a:chExt cx="539750" cy="1046162"/>
            </a:xfrm>
          </p:grpSpPr>
          <p:sp>
            <p:nvSpPr>
              <p:cNvPr id="3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4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4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grpSp>
    </p:spTree>
    <p:extLst>
      <p:ext uri="{BB962C8B-B14F-4D97-AF65-F5344CB8AC3E}">
        <p14:creationId xmlns:p14="http://schemas.microsoft.com/office/powerpoint/2010/main" val="42919244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4294967295"/>
          </p:nvPr>
        </p:nvSpPr>
        <p:spPr>
          <a:xfrm>
            <a:off x="0" y="1609725"/>
            <a:ext cx="5157788" cy="561975"/>
          </a:xfrm>
          <a:prstGeom prst="rect">
            <a:avLst/>
          </a:prstGeom>
        </p:spPr>
        <p:txBody>
          <a:bodyPr/>
          <a:lstStyle/>
          <a:p>
            <a:r>
              <a:rPr lang="en-US" sz="2745" dirty="0">
                <a:latin typeface="Segoe UI Light" panose="020B0502040204020203" pitchFamily="34" charset="0"/>
                <a:cs typeface="Segoe UI Light" panose="020B0502040204020203" pitchFamily="34" charset="0"/>
              </a:rPr>
              <a:t>Adding more Capacity</a:t>
            </a:r>
          </a:p>
        </p:txBody>
      </p:sp>
      <p:sp>
        <p:nvSpPr>
          <p:cNvPr id="3" name="Content Placeholder 2"/>
          <p:cNvSpPr>
            <a:spLocks noGrp="1"/>
          </p:cNvSpPr>
          <p:nvPr>
            <p:ph sz="half" idx="4294967295"/>
          </p:nvPr>
        </p:nvSpPr>
        <p:spPr>
          <a:xfrm>
            <a:off x="0" y="2171700"/>
            <a:ext cx="5157788" cy="3330575"/>
          </a:xfrm>
          <a:prstGeom prst="rect">
            <a:avLst/>
          </a:prstGeom>
        </p:spPr>
        <p:txBody>
          <a:bodyPr>
            <a:normAutofit fontScale="62500" lnSpcReduction="20000"/>
          </a:bodyPr>
          <a:lstStyle/>
          <a:p>
            <a:pPr lvl="0"/>
            <a:r>
              <a:rPr lang="en-US" dirty="0">
                <a:latin typeface="Segoe UI Light" panose="020B0502040204020203" pitchFamily="34" charset="0"/>
                <a:cs typeface="Segoe UI Light" panose="020B0502040204020203" pitchFamily="34" charset="0"/>
              </a:rPr>
              <a:t>Identifying and breaking contention and choke points </a:t>
            </a:r>
          </a:p>
          <a:p>
            <a:pPr lvl="0"/>
            <a:r>
              <a:rPr lang="en-US" dirty="0">
                <a:latin typeface="Segoe UI Light" panose="020B0502040204020203" pitchFamily="34" charset="0"/>
                <a:cs typeface="Segoe UI Light" panose="020B0502040204020203" pitchFamily="34" charset="0"/>
              </a:rPr>
              <a:t>How to add additional capacity to a solution?</a:t>
            </a:r>
          </a:p>
          <a:p>
            <a:r>
              <a:rPr lang="en-US" dirty="0">
                <a:latin typeface="Segoe UI Light" panose="020B0502040204020203" pitchFamily="34" charset="0"/>
                <a:cs typeface="Segoe UI Light" panose="020B0502040204020203" pitchFamily="34" charset="0"/>
              </a:rPr>
              <a:t>There are subtle constraints to consider...</a:t>
            </a:r>
          </a:p>
        </p:txBody>
      </p:sp>
      <p:sp>
        <p:nvSpPr>
          <p:cNvPr id="5" name="Text Placeholder 4"/>
          <p:cNvSpPr>
            <a:spLocks noGrp="1"/>
          </p:cNvSpPr>
          <p:nvPr>
            <p:ph type="body" sz="quarter" idx="4294967295"/>
          </p:nvPr>
        </p:nvSpPr>
        <p:spPr>
          <a:xfrm>
            <a:off x="7008813" y="1609725"/>
            <a:ext cx="5183187" cy="561975"/>
          </a:xfrm>
          <a:prstGeom prst="rect">
            <a:avLst/>
          </a:prstGeom>
        </p:spPr>
        <p:txBody>
          <a:bodyPr/>
          <a:lstStyle/>
          <a:p>
            <a:r>
              <a:rPr lang="en-US" sz="2745" dirty="0">
                <a:latin typeface="Segoe UI Light" panose="020B0502040204020203" pitchFamily="34" charset="0"/>
                <a:cs typeface="Segoe UI Light" panose="020B0502040204020203" pitchFamily="34" charset="0"/>
              </a:rPr>
              <a:t>Using Capacity more Efficiently</a:t>
            </a:r>
          </a:p>
        </p:txBody>
      </p:sp>
      <p:sp>
        <p:nvSpPr>
          <p:cNvPr id="12" name="Content Placeholder 11"/>
          <p:cNvSpPr>
            <a:spLocks noGrp="1"/>
          </p:cNvSpPr>
          <p:nvPr>
            <p:ph sz="quarter" idx="4294967295"/>
          </p:nvPr>
        </p:nvSpPr>
        <p:spPr>
          <a:xfrm>
            <a:off x="7008813" y="2171700"/>
            <a:ext cx="5183187" cy="3330575"/>
          </a:xfrm>
          <a:prstGeom prst="rect">
            <a:avLst/>
          </a:prstGeom>
        </p:spPr>
        <p:txBody>
          <a:bodyPr>
            <a:normAutofit fontScale="62500" lnSpcReduction="20000"/>
          </a:bodyPr>
          <a:lstStyle/>
          <a:p>
            <a:r>
              <a:rPr lang="en-US" dirty="0">
                <a:latin typeface="Segoe UI Light" panose="020B0502040204020203" pitchFamily="34" charset="0"/>
                <a:cs typeface="Segoe UI Light" panose="020B0502040204020203" pitchFamily="34" charset="0"/>
              </a:rPr>
              <a:t>Traditional performance tuning</a:t>
            </a:r>
          </a:p>
          <a:p>
            <a:r>
              <a:rPr lang="en-US" dirty="0">
                <a:latin typeface="Segoe UI Light" panose="020B0502040204020203" pitchFamily="34" charset="0"/>
                <a:cs typeface="Segoe UI Light" panose="020B0502040204020203" pitchFamily="34" charset="0"/>
              </a:rPr>
              <a:t>Maximize application throughput (</a:t>
            </a:r>
            <a:r>
              <a:rPr lang="en-US" dirty="0" err="1">
                <a:latin typeface="Segoe UI Light" panose="020B0502040204020203" pitchFamily="34" charset="0"/>
                <a:cs typeface="Segoe UI Light" panose="020B0502040204020203" pitchFamily="34" charset="0"/>
              </a:rPr>
              <a:t>e.g</a:t>
            </a:r>
            <a:r>
              <a:rPr lang="en-US" dirty="0">
                <a:latin typeface="Segoe UI Light" panose="020B0502040204020203" pitchFamily="34" charset="0"/>
                <a:cs typeface="Segoe UI Light" panose="020B0502040204020203" pitchFamily="34" charset="0"/>
              </a:rPr>
              <a:t> leveraging batching)</a:t>
            </a:r>
          </a:p>
          <a:p>
            <a:r>
              <a:rPr lang="en-US" dirty="0">
                <a:latin typeface="Segoe UI Light" panose="020B0502040204020203" pitchFamily="34" charset="0"/>
                <a:cs typeface="Segoe UI Light" panose="020B0502040204020203" pitchFamily="34" charset="0"/>
              </a:rPr>
              <a:t>Improving network performance</a:t>
            </a:r>
          </a:p>
        </p:txBody>
      </p:sp>
      <p:sp>
        <p:nvSpPr>
          <p:cNvPr id="7" name="Content Placeholder 3"/>
          <p:cNvSpPr txBox="1">
            <a:spLocks/>
          </p:cNvSpPr>
          <p:nvPr/>
        </p:nvSpPr>
        <p:spPr>
          <a:xfrm>
            <a:off x="0" y="449201"/>
            <a:ext cx="12192000" cy="999701"/>
          </a:xfrm>
          <a:prstGeom prst="rect">
            <a:avLst/>
          </a:prstGeom>
          <a:solidFill>
            <a:srgbClr val="0070C0"/>
          </a:solidFill>
        </p:spPr>
        <p:style>
          <a:lnRef idx="1">
            <a:schemeClr val="accent1"/>
          </a:lnRef>
          <a:fillRef idx="2">
            <a:schemeClr val="accent1"/>
          </a:fillRef>
          <a:effectRef idx="1">
            <a:schemeClr val="accent1"/>
          </a:effectRef>
          <a:fontRef idx="minor">
            <a:schemeClr val="dk1"/>
          </a:fontRef>
        </p:style>
        <p:txBody>
          <a:bodyPr vert="horz" lIns="91427" tIns="45713" rIns="91427" bIns="457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Font typeface="Arial" panose="020B0604020202020204" pitchFamily="34" charset="0"/>
              <a:buNone/>
            </a:pPr>
            <a:r>
              <a:rPr lang="en-US" sz="4400" dirty="0">
                <a:solidFill>
                  <a:prstClr val="white"/>
                </a:solidFill>
                <a:latin typeface="Segoe UI Light" panose="020B0502040204020203" pitchFamily="34" charset="0"/>
                <a:cs typeface="Segoe UI Light" panose="020B0502040204020203" pitchFamily="34" charset="0"/>
              </a:rPr>
              <a:t>Scalability = Capacity * Density</a:t>
            </a:r>
          </a:p>
        </p:txBody>
      </p:sp>
      <p:grpSp>
        <p:nvGrpSpPr>
          <p:cNvPr id="74" name="Group 2"/>
          <p:cNvGrpSpPr/>
          <p:nvPr/>
        </p:nvGrpSpPr>
        <p:grpSpPr>
          <a:xfrm>
            <a:off x="-2044" y="6513076"/>
            <a:ext cx="12194043" cy="354000"/>
            <a:chOff x="2577137" y="4571778"/>
            <a:chExt cx="9101124" cy="1390560"/>
          </a:xfrm>
        </p:grpSpPr>
        <p:sp>
          <p:nvSpPr>
            <p:cNvPr id="7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7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77" name="Group 76"/>
          <p:cNvGrpSpPr/>
          <p:nvPr/>
        </p:nvGrpSpPr>
        <p:grpSpPr>
          <a:xfrm>
            <a:off x="6502011" y="4760494"/>
            <a:ext cx="5689988" cy="1752651"/>
            <a:chOff x="4700587" y="4611688"/>
            <a:chExt cx="7735889" cy="2382837"/>
          </a:xfrm>
        </p:grpSpPr>
        <p:grpSp>
          <p:nvGrpSpPr>
            <p:cNvPr id="78" name="Group 77"/>
            <p:cNvGrpSpPr/>
            <p:nvPr/>
          </p:nvGrpSpPr>
          <p:grpSpPr>
            <a:xfrm>
              <a:off x="9883858" y="5181881"/>
              <a:ext cx="320511" cy="621225"/>
              <a:chOff x="6229350" y="5232400"/>
              <a:chExt cx="539750" cy="1046162"/>
            </a:xfrm>
          </p:grpSpPr>
          <p:sp>
            <p:nvSpPr>
              <p:cNvPr id="13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3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3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sp>
          <p:nvSpPr>
            <p:cNvPr id="79"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80"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81"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82"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83"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84"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85"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86"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87"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88"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nvGrpSpPr>
            <p:cNvPr id="89" name="Group 88"/>
            <p:cNvGrpSpPr/>
            <p:nvPr/>
          </p:nvGrpSpPr>
          <p:grpSpPr>
            <a:xfrm>
              <a:off x="6274046" y="5741988"/>
              <a:ext cx="320511" cy="621225"/>
              <a:chOff x="6229350" y="5232400"/>
              <a:chExt cx="539750" cy="1046162"/>
            </a:xfrm>
          </p:grpSpPr>
          <p:sp>
            <p:nvSpPr>
              <p:cNvPr id="132"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33"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34"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sp>
          <p:nvSpPr>
            <p:cNvPr id="90"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91"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92"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93"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94"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95"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96"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97"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98"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99"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00"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01"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02"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03"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04"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05"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nvGrpSpPr>
            <p:cNvPr id="106" name="Group 105"/>
            <p:cNvGrpSpPr/>
            <p:nvPr/>
          </p:nvGrpSpPr>
          <p:grpSpPr>
            <a:xfrm>
              <a:off x="7259638" y="6021388"/>
              <a:ext cx="384175" cy="385762"/>
              <a:chOff x="7259638" y="6021388"/>
              <a:chExt cx="384175" cy="385762"/>
            </a:xfrm>
          </p:grpSpPr>
          <p:sp>
            <p:nvSpPr>
              <p:cNvPr id="123"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24"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25"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26"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27"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28"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29"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30"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31"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grpSp>
          <p:nvGrpSpPr>
            <p:cNvPr id="107" name="Group 106"/>
            <p:cNvGrpSpPr/>
            <p:nvPr/>
          </p:nvGrpSpPr>
          <p:grpSpPr>
            <a:xfrm>
              <a:off x="10231438" y="5472548"/>
              <a:ext cx="1392237" cy="1452416"/>
              <a:chOff x="10231438" y="5472548"/>
              <a:chExt cx="1392237" cy="1452416"/>
            </a:xfrm>
          </p:grpSpPr>
          <p:sp>
            <p:nvSpPr>
              <p:cNvPr id="112"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nvGrpSpPr>
              <p:cNvPr id="113" name="Group 112"/>
              <p:cNvGrpSpPr/>
              <p:nvPr/>
            </p:nvGrpSpPr>
            <p:grpSpPr>
              <a:xfrm>
                <a:off x="10231438" y="5472548"/>
                <a:ext cx="1072986" cy="1452127"/>
                <a:chOff x="13103226" y="2775830"/>
                <a:chExt cx="1039812" cy="1407232"/>
              </a:xfrm>
            </p:grpSpPr>
            <p:sp>
              <p:nvSpPr>
                <p:cNvPr id="114"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1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1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1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1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19"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20"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21"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22"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grpSp>
        <p:grpSp>
          <p:nvGrpSpPr>
            <p:cNvPr id="108" name="Group 107"/>
            <p:cNvGrpSpPr/>
            <p:nvPr/>
          </p:nvGrpSpPr>
          <p:grpSpPr>
            <a:xfrm>
              <a:off x="6654965" y="5630069"/>
              <a:ext cx="320511" cy="621225"/>
              <a:chOff x="6229350" y="5232400"/>
              <a:chExt cx="539750" cy="1046162"/>
            </a:xfrm>
          </p:grpSpPr>
          <p:sp>
            <p:nvSpPr>
              <p:cNvPr id="10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1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1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grpSp>
    </p:spTree>
    <p:extLst>
      <p:ext uri="{BB962C8B-B14F-4D97-AF65-F5344CB8AC3E}">
        <p14:creationId xmlns:p14="http://schemas.microsoft.com/office/powerpoint/2010/main" val="31027338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85750"/>
            <a:ext cx="11653838" cy="928688"/>
          </a:xfrm>
          <a:prstGeom prst="rect">
            <a:avLst/>
          </a:prstGeom>
        </p:spPr>
        <p:txBody>
          <a:bodyPr/>
          <a:lstStyle/>
          <a:p>
            <a:r>
              <a:rPr lang="en-US" sz="4400" dirty="0">
                <a:solidFill>
                  <a:schemeClr val="tx1"/>
                </a:solidFill>
              </a:rPr>
              <a:t>Common database scalability patterns</a:t>
            </a:r>
          </a:p>
        </p:txBody>
      </p:sp>
      <p:sp>
        <p:nvSpPr>
          <p:cNvPr id="12" name="Can 11"/>
          <p:cNvSpPr/>
          <p:nvPr/>
        </p:nvSpPr>
        <p:spPr>
          <a:xfrm>
            <a:off x="10670925" y="4148349"/>
            <a:ext cx="1351575" cy="780725"/>
          </a:xfrm>
          <a:prstGeom prst="ca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#n</a:t>
            </a:r>
          </a:p>
        </p:txBody>
      </p:sp>
      <p:sp>
        <p:nvSpPr>
          <p:cNvPr id="19" name="Can 18"/>
          <p:cNvSpPr/>
          <p:nvPr/>
        </p:nvSpPr>
        <p:spPr>
          <a:xfrm>
            <a:off x="10671870" y="5395113"/>
            <a:ext cx="1351575" cy="780725"/>
          </a:xfrm>
          <a:prstGeom prst="ca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Shard #n</a:t>
            </a:r>
          </a:p>
        </p:txBody>
      </p:sp>
      <p:grpSp>
        <p:nvGrpSpPr>
          <p:cNvPr id="34" name="Group 33"/>
          <p:cNvGrpSpPr/>
          <p:nvPr/>
        </p:nvGrpSpPr>
        <p:grpSpPr>
          <a:xfrm>
            <a:off x="6162338" y="1296486"/>
            <a:ext cx="4361067" cy="4888458"/>
            <a:chOff x="5672958" y="1650946"/>
            <a:chExt cx="4448515" cy="4986486"/>
          </a:xfrm>
        </p:grpSpPr>
        <p:sp>
          <p:nvSpPr>
            <p:cNvPr id="24" name="Can 23"/>
            <p:cNvSpPr/>
            <p:nvPr/>
          </p:nvSpPr>
          <p:spPr>
            <a:xfrm>
              <a:off x="7206916" y="4789517"/>
              <a:ext cx="1378677" cy="5794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#1</a:t>
              </a:r>
            </a:p>
          </p:txBody>
        </p:sp>
        <p:sp>
          <p:nvSpPr>
            <p:cNvPr id="25" name="Can 24"/>
            <p:cNvSpPr/>
            <p:nvPr/>
          </p:nvSpPr>
          <p:spPr>
            <a:xfrm>
              <a:off x="8739914" y="4376980"/>
              <a:ext cx="1378677" cy="992018"/>
            </a:xfrm>
            <a:prstGeom prst="can">
              <a:avLst/>
            </a:prstGeom>
            <a:solidFill>
              <a:srgbClr val="00B05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#2</a:t>
              </a:r>
            </a:p>
          </p:txBody>
        </p:sp>
        <p:sp>
          <p:nvSpPr>
            <p:cNvPr id="26" name="Can 25"/>
            <p:cNvSpPr/>
            <p:nvPr/>
          </p:nvSpPr>
          <p:spPr>
            <a:xfrm>
              <a:off x="5674879" y="4321213"/>
              <a:ext cx="1378677" cy="1047785"/>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Root</a:t>
              </a:r>
            </a:p>
          </p:txBody>
        </p:sp>
        <p:sp>
          <p:nvSpPr>
            <p:cNvPr id="27" name="Can 26"/>
            <p:cNvSpPr/>
            <p:nvPr/>
          </p:nvSpPr>
          <p:spPr>
            <a:xfrm>
              <a:off x="5684837" y="1650946"/>
              <a:ext cx="1378677" cy="1204491"/>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Fabrikam</a:t>
              </a:r>
              <a:endParaRPr lang="en-US" dirty="0">
                <a:solidFill>
                  <a:srgbClr val="FFFFFF"/>
                </a:solidFill>
                <a:latin typeface="Segoe UI Light" panose="020B0502040204020203" pitchFamily="34" charset="0"/>
                <a:cs typeface="Segoe UI Light" panose="020B0502040204020203" pitchFamily="34" charset="0"/>
              </a:endParaRPr>
            </a:p>
          </p:txBody>
        </p:sp>
        <p:sp>
          <p:nvSpPr>
            <p:cNvPr id="28" name="Can 27"/>
            <p:cNvSpPr/>
            <p:nvPr/>
          </p:nvSpPr>
          <p:spPr>
            <a:xfrm>
              <a:off x="5674878" y="3251793"/>
              <a:ext cx="1378677" cy="7963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Invoice</a:t>
              </a:r>
            </a:p>
          </p:txBody>
        </p:sp>
        <p:sp>
          <p:nvSpPr>
            <p:cNvPr id="29" name="Can 28"/>
            <p:cNvSpPr/>
            <p:nvPr/>
          </p:nvSpPr>
          <p:spPr>
            <a:xfrm>
              <a:off x="7205955" y="2833207"/>
              <a:ext cx="1378677" cy="1220987"/>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Order</a:t>
              </a:r>
            </a:p>
          </p:txBody>
        </p:sp>
        <p:sp>
          <p:nvSpPr>
            <p:cNvPr id="30" name="Can 29"/>
            <p:cNvSpPr/>
            <p:nvPr/>
          </p:nvSpPr>
          <p:spPr>
            <a:xfrm>
              <a:off x="8742796" y="2451693"/>
              <a:ext cx="1378677" cy="1618626"/>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Inventory</a:t>
              </a:r>
            </a:p>
          </p:txBody>
        </p:sp>
        <p:sp>
          <p:nvSpPr>
            <p:cNvPr id="31" name="Can 30"/>
            <p:cNvSpPr/>
            <p:nvPr/>
          </p:nvSpPr>
          <p:spPr>
            <a:xfrm>
              <a:off x="7204995" y="5836957"/>
              <a:ext cx="1378677" cy="796380"/>
            </a:xfrm>
            <a:prstGeom prst="can">
              <a:avLst/>
            </a:prstGeom>
            <a:solidFill>
              <a:srgbClr val="00B05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Shard #1</a:t>
              </a:r>
            </a:p>
          </p:txBody>
        </p:sp>
        <p:sp>
          <p:nvSpPr>
            <p:cNvPr id="32" name="Can 31"/>
            <p:cNvSpPr/>
            <p:nvPr/>
          </p:nvSpPr>
          <p:spPr>
            <a:xfrm>
              <a:off x="8737033" y="5841052"/>
              <a:ext cx="1378677" cy="796380"/>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Shard #2</a:t>
              </a:r>
            </a:p>
          </p:txBody>
        </p:sp>
        <p:sp>
          <p:nvSpPr>
            <p:cNvPr id="33" name="Can 32"/>
            <p:cNvSpPr/>
            <p:nvPr/>
          </p:nvSpPr>
          <p:spPr>
            <a:xfrm>
              <a:off x="5672958" y="5831764"/>
              <a:ext cx="1378677" cy="7963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Root</a:t>
              </a:r>
            </a:p>
          </p:txBody>
        </p:sp>
      </p:grpSp>
      <p:grpSp>
        <p:nvGrpSpPr>
          <p:cNvPr id="38" name="Group 2"/>
          <p:cNvGrpSpPr/>
          <p:nvPr/>
        </p:nvGrpSpPr>
        <p:grpSpPr>
          <a:xfrm>
            <a:off x="-2044" y="6513076"/>
            <a:ext cx="12194043" cy="354000"/>
            <a:chOff x="2577137" y="4571778"/>
            <a:chExt cx="9101124" cy="1390560"/>
          </a:xfrm>
        </p:grpSpPr>
        <p:sp>
          <p:nvSpPr>
            <p:cNvPr id="3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4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5" name="Group 4"/>
          <p:cNvGrpSpPr/>
          <p:nvPr/>
        </p:nvGrpSpPr>
        <p:grpSpPr>
          <a:xfrm>
            <a:off x="-2044" y="1396960"/>
            <a:ext cx="5710057" cy="966115"/>
            <a:chOff x="-2044" y="1396960"/>
            <a:chExt cx="5710057" cy="966115"/>
          </a:xfrm>
          <a:solidFill>
            <a:schemeClr val="accent1">
              <a:lumMod val="50000"/>
            </a:schemeClr>
          </a:solidFill>
        </p:grpSpPr>
        <p:sp>
          <p:nvSpPr>
            <p:cNvPr id="41" name="Rectangle 40"/>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a:gradFill>
                    <a:gsLst>
                      <a:gs pos="6299">
                        <a:srgbClr val="FFFFFF"/>
                      </a:gs>
                      <a:gs pos="28000">
                        <a:srgbClr val="FFFFFF"/>
                      </a:gs>
                    </a:gsLst>
                    <a:lin ang="5400000" scaled="0"/>
                  </a:gradFill>
                  <a:latin typeface="Segoe UI Light"/>
                </a:rPr>
                <a:t>Single large database</a:t>
              </a:r>
            </a:p>
          </p:txBody>
        </p:sp>
        <p:sp>
          <p:nvSpPr>
            <p:cNvPr id="2" name="Isosceles Triangle 1"/>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rgbClr val="FFFFFF"/>
                </a:solidFill>
                <a:latin typeface="Segoe UI Light"/>
                <a:ea typeface="Segoe UI" pitchFamily="34" charset="0"/>
                <a:cs typeface="Segoe UI" pitchFamily="34" charset="0"/>
              </a:endParaRPr>
            </a:p>
          </p:txBody>
        </p:sp>
      </p:grpSp>
      <p:grpSp>
        <p:nvGrpSpPr>
          <p:cNvPr id="42" name="Group 41"/>
          <p:cNvGrpSpPr/>
          <p:nvPr/>
        </p:nvGrpSpPr>
        <p:grpSpPr>
          <a:xfrm>
            <a:off x="-2044" y="2661148"/>
            <a:ext cx="5710057" cy="966115"/>
            <a:chOff x="-2044" y="1396960"/>
            <a:chExt cx="5710057" cy="966115"/>
          </a:xfrm>
          <a:solidFill>
            <a:schemeClr val="accent1">
              <a:lumMod val="50000"/>
            </a:schemeClr>
          </a:solidFill>
        </p:grpSpPr>
        <p:sp>
          <p:nvSpPr>
            <p:cNvPr id="43" name="Rectangle 42"/>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a:gradFill>
                    <a:gsLst>
                      <a:gs pos="6299">
                        <a:srgbClr val="FFFFFF"/>
                      </a:gs>
                      <a:gs pos="28000">
                        <a:srgbClr val="FFFFFF"/>
                      </a:gs>
                    </a:gsLst>
                    <a:lin ang="5400000" scaled="0"/>
                  </a:gradFill>
                  <a:latin typeface="Segoe UI Light"/>
                </a:rPr>
                <a:t>Vertically partitioned</a:t>
              </a:r>
            </a:p>
          </p:txBody>
        </p:sp>
        <p:sp>
          <p:nvSpPr>
            <p:cNvPr id="44" name="Isosceles Triangle 43"/>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rgbClr val="FFFFFF"/>
                </a:solidFill>
                <a:latin typeface="Segoe UI Light"/>
                <a:ea typeface="Segoe UI" pitchFamily="34" charset="0"/>
                <a:cs typeface="Segoe UI" pitchFamily="34" charset="0"/>
              </a:endParaRPr>
            </a:p>
          </p:txBody>
        </p:sp>
      </p:grpSp>
      <p:grpSp>
        <p:nvGrpSpPr>
          <p:cNvPr id="45" name="Group 44"/>
          <p:cNvGrpSpPr/>
          <p:nvPr/>
        </p:nvGrpSpPr>
        <p:grpSpPr>
          <a:xfrm>
            <a:off x="-2044" y="3925336"/>
            <a:ext cx="5710057" cy="966115"/>
            <a:chOff x="-2044" y="1396960"/>
            <a:chExt cx="5710057" cy="966115"/>
          </a:xfrm>
          <a:solidFill>
            <a:schemeClr val="accent1">
              <a:lumMod val="50000"/>
            </a:schemeClr>
          </a:solidFill>
        </p:grpSpPr>
        <p:sp>
          <p:nvSpPr>
            <p:cNvPr id="46" name="Rectangle 45"/>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a:gradFill>
                    <a:gsLst>
                      <a:gs pos="6299">
                        <a:srgbClr val="FFFFFF"/>
                      </a:gs>
                      <a:gs pos="28000">
                        <a:srgbClr val="FFFFFF"/>
                      </a:gs>
                    </a:gsLst>
                    <a:lin ang="5400000" scaled="0"/>
                  </a:gradFill>
                  <a:latin typeface="Segoe UI Light"/>
                </a:rPr>
                <a:t>1 tenant: 1 DB (ISV/CSV)</a:t>
              </a:r>
            </a:p>
          </p:txBody>
        </p:sp>
        <p:sp>
          <p:nvSpPr>
            <p:cNvPr id="47" name="Isosceles Triangle 46"/>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rgbClr val="FFFFFF"/>
                </a:solidFill>
                <a:latin typeface="Segoe UI Light"/>
                <a:ea typeface="Segoe UI" pitchFamily="34" charset="0"/>
                <a:cs typeface="Segoe UI" pitchFamily="34" charset="0"/>
              </a:endParaRPr>
            </a:p>
          </p:txBody>
        </p:sp>
      </p:grpSp>
      <p:grpSp>
        <p:nvGrpSpPr>
          <p:cNvPr id="48" name="Group 47"/>
          <p:cNvGrpSpPr/>
          <p:nvPr/>
        </p:nvGrpSpPr>
        <p:grpSpPr>
          <a:xfrm>
            <a:off x="-2044" y="5159134"/>
            <a:ext cx="5710057" cy="966115"/>
            <a:chOff x="-2044" y="1396960"/>
            <a:chExt cx="5710057" cy="966115"/>
          </a:xfrm>
          <a:solidFill>
            <a:schemeClr val="accent1">
              <a:lumMod val="50000"/>
            </a:schemeClr>
          </a:solidFill>
        </p:grpSpPr>
        <p:sp>
          <p:nvSpPr>
            <p:cNvPr id="49" name="Rectangle 48"/>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a:gradFill>
                    <a:gsLst>
                      <a:gs pos="6299">
                        <a:srgbClr val="FFFFFF"/>
                      </a:gs>
                      <a:gs pos="28000">
                        <a:srgbClr val="FFFFFF"/>
                      </a:gs>
                    </a:gsLst>
                    <a:lin ang="5400000" scaled="0"/>
                  </a:gradFill>
                  <a:latin typeface="Segoe UI Light"/>
                </a:rPr>
                <a:t>Other partitioning scheme</a:t>
              </a:r>
            </a:p>
          </p:txBody>
        </p:sp>
        <p:sp>
          <p:nvSpPr>
            <p:cNvPr id="50" name="Isosceles Triangle 49"/>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rgbClr val="FFFFFF"/>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95667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85750"/>
            <a:ext cx="11653838" cy="928688"/>
          </a:xfrm>
          <a:prstGeom prst="rect">
            <a:avLst/>
          </a:prstGeom>
        </p:spPr>
        <p:txBody>
          <a:bodyPr>
            <a:normAutofit/>
          </a:bodyPr>
          <a:lstStyle/>
          <a:p>
            <a:r>
              <a:rPr lang="en-US" dirty="0"/>
              <a:t>How to peel apart customer requirements</a:t>
            </a:r>
          </a:p>
        </p:txBody>
      </p:sp>
      <p:sp>
        <p:nvSpPr>
          <p:cNvPr id="18" name="Rectangle 17"/>
          <p:cNvSpPr/>
          <p:nvPr/>
        </p:nvSpPr>
        <p:spPr>
          <a:xfrm>
            <a:off x="4265022" y="3006482"/>
            <a:ext cx="7696200" cy="1625073"/>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a:solidFill>
                  <a:srgbClr val="FFFFFF"/>
                </a:solidFill>
                <a:latin typeface="Segoe UI Light"/>
              </a:rPr>
              <a:t>Pure max data size</a:t>
            </a:r>
          </a:p>
          <a:p>
            <a:pPr defTabSz="932742">
              <a:lnSpc>
                <a:spcPts val="2400"/>
              </a:lnSpc>
              <a:defRPr/>
            </a:pPr>
            <a:r>
              <a:rPr lang="en-US" sz="2000" kern="0" dirty="0">
                <a:solidFill>
                  <a:srgbClr val="FFFFFF"/>
                </a:solidFill>
                <a:latin typeface="Segoe UI Light"/>
              </a:rPr>
              <a:t>Active portion of total data </a:t>
            </a:r>
          </a:p>
          <a:p>
            <a:pPr defTabSz="932742">
              <a:lnSpc>
                <a:spcPts val="2400"/>
              </a:lnSpc>
              <a:defRPr/>
            </a:pPr>
            <a:r>
              <a:rPr lang="en-US" sz="2000" kern="0" dirty="0">
                <a:solidFill>
                  <a:srgbClr val="FFFFFF"/>
                </a:solidFill>
                <a:latin typeface="Segoe UI Light"/>
              </a:rPr>
              <a:t>Amount of transactional workload the app will generate</a:t>
            </a:r>
          </a:p>
          <a:p>
            <a:pPr defTabSz="932742">
              <a:lnSpc>
                <a:spcPts val="2400"/>
              </a:lnSpc>
              <a:defRPr/>
            </a:pPr>
            <a:r>
              <a:rPr lang="en-US" sz="2000" kern="0" dirty="0">
                <a:solidFill>
                  <a:srgbClr val="FFFFFF"/>
                </a:solidFill>
                <a:latin typeface="Segoe UI Light"/>
              </a:rPr>
              <a:t>Largest amount of data that needs to live in the same transactional space (i.e. database)</a:t>
            </a:r>
          </a:p>
        </p:txBody>
      </p:sp>
      <p:sp>
        <p:nvSpPr>
          <p:cNvPr id="19" name="Rectangle 18"/>
          <p:cNvSpPr/>
          <p:nvPr/>
        </p:nvSpPr>
        <p:spPr>
          <a:xfrm>
            <a:off x="4278085" y="1888355"/>
            <a:ext cx="7696200" cy="1033272"/>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a:solidFill>
                  <a:srgbClr val="FFFFFF"/>
                </a:solidFill>
                <a:latin typeface="Segoe UI Light"/>
              </a:rPr>
              <a:t>DTU (throughput) currently up to 800 DTU or ~735 </a:t>
            </a:r>
            <a:r>
              <a:rPr lang="en-US" sz="2000" kern="0" dirty="0" err="1">
                <a:solidFill>
                  <a:srgbClr val="FFFFFF"/>
                </a:solidFill>
                <a:latin typeface="Segoe UI Light"/>
              </a:rPr>
              <a:t>tx</a:t>
            </a:r>
            <a:r>
              <a:rPr lang="en-US" sz="2000" kern="0" dirty="0">
                <a:solidFill>
                  <a:srgbClr val="FFFFFF"/>
                </a:solidFill>
                <a:latin typeface="Segoe UI Light"/>
              </a:rPr>
              <a:t>/second*</a:t>
            </a:r>
          </a:p>
          <a:p>
            <a:pPr defTabSz="932742">
              <a:lnSpc>
                <a:spcPts val="2400"/>
              </a:lnSpc>
              <a:defRPr/>
            </a:pPr>
            <a:r>
              <a:rPr lang="en-US" sz="2000" kern="0" dirty="0">
                <a:solidFill>
                  <a:srgbClr val="FFFFFF"/>
                </a:solidFill>
                <a:latin typeface="Segoe UI Light"/>
              </a:rPr>
              <a:t>Max DB size (up to 500GB)</a:t>
            </a:r>
          </a:p>
        </p:txBody>
      </p:sp>
      <p:sp>
        <p:nvSpPr>
          <p:cNvPr id="20" name="Rectangle 19"/>
          <p:cNvSpPr/>
          <p:nvPr/>
        </p:nvSpPr>
        <p:spPr>
          <a:xfrm>
            <a:off x="-1" y="3006483"/>
            <a:ext cx="4267201" cy="16250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a:solidFill>
                  <a:srgbClr val="FFFFFF"/>
                </a:solidFill>
                <a:latin typeface="Segoe UI Light"/>
              </a:rPr>
              <a:t>Customer dimensions to consider</a:t>
            </a:r>
          </a:p>
        </p:txBody>
      </p:sp>
      <p:sp>
        <p:nvSpPr>
          <p:cNvPr id="21" name="Rectangle 20"/>
          <p:cNvSpPr/>
          <p:nvPr/>
        </p:nvSpPr>
        <p:spPr>
          <a:xfrm>
            <a:off x="-1" y="1888355"/>
            <a:ext cx="4267201" cy="10332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a:solidFill>
                  <a:srgbClr val="FFFFFF"/>
                </a:solidFill>
                <a:latin typeface="Segoe UI Light"/>
              </a:rPr>
              <a:t>SQL Database </a:t>
            </a:r>
          </a:p>
          <a:p>
            <a:pPr marL="685800" defTabSz="932742">
              <a:defRPr/>
            </a:pPr>
            <a:r>
              <a:rPr lang="en-US" sz="2800" kern="0" dirty="0">
                <a:solidFill>
                  <a:srgbClr val="FFFFFF"/>
                </a:solidFill>
                <a:latin typeface="Segoe UI Light"/>
              </a:rPr>
              <a:t>scale up limits</a:t>
            </a:r>
          </a:p>
        </p:txBody>
      </p:sp>
      <p:grpSp>
        <p:nvGrpSpPr>
          <p:cNvPr id="22" name="Group 38"/>
          <p:cNvGrpSpPr>
            <a:grpSpLocks/>
          </p:cNvGrpSpPr>
          <p:nvPr/>
        </p:nvGrpSpPr>
        <p:grpSpPr bwMode="auto">
          <a:xfrm>
            <a:off x="104504" y="3522327"/>
            <a:ext cx="593381" cy="593381"/>
            <a:chOff x="-3781305" y="3065460"/>
            <a:chExt cx="1777999" cy="1777999"/>
          </a:xfrm>
          <a:solidFill>
            <a:srgbClr val="FFFFFF"/>
          </a:solidFill>
        </p:grpSpPr>
        <p:sp>
          <p:nvSpPr>
            <p:cNvPr id="2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24"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grpSp>
        <p:nvGrpSpPr>
          <p:cNvPr id="25" name="Group 38"/>
          <p:cNvGrpSpPr>
            <a:grpSpLocks/>
          </p:cNvGrpSpPr>
          <p:nvPr/>
        </p:nvGrpSpPr>
        <p:grpSpPr bwMode="auto">
          <a:xfrm>
            <a:off x="104504" y="2112456"/>
            <a:ext cx="593381" cy="593381"/>
            <a:chOff x="-3781305" y="3065460"/>
            <a:chExt cx="1777999" cy="1777999"/>
          </a:xfrm>
          <a:solidFill>
            <a:srgbClr val="FFFFFF"/>
          </a:solidFill>
        </p:grpSpPr>
        <p:sp>
          <p:nvSpPr>
            <p:cNvPr id="2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2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sp>
        <p:nvSpPr>
          <p:cNvPr id="28" name="Rectangle 27"/>
          <p:cNvSpPr/>
          <p:nvPr/>
        </p:nvSpPr>
        <p:spPr>
          <a:xfrm>
            <a:off x="4278085" y="4716410"/>
            <a:ext cx="7696200" cy="1033272"/>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a:solidFill>
                  <a:srgbClr val="FFFFFF"/>
                </a:solidFill>
                <a:latin typeface="Segoe UI Light"/>
              </a:rPr>
              <a:t>100 S2 for 5000 DTUs (max </a:t>
            </a:r>
            <a:r>
              <a:rPr lang="en-US" sz="2000" kern="0" dirty="0" err="1">
                <a:solidFill>
                  <a:srgbClr val="FFFFFF"/>
                </a:solidFill>
                <a:latin typeface="Segoe UI Light"/>
              </a:rPr>
              <a:t>db</a:t>
            </a:r>
            <a:r>
              <a:rPr lang="en-US" sz="2000" kern="0" dirty="0">
                <a:solidFill>
                  <a:srgbClr val="FFFFFF"/>
                </a:solidFill>
                <a:latin typeface="Segoe UI Light"/>
              </a:rPr>
              <a:t> size 25TB) </a:t>
            </a:r>
            <a:r>
              <a:rPr lang="en-US" sz="2000" i="1" kern="0" dirty="0">
                <a:solidFill>
                  <a:srgbClr val="FFFFFF"/>
                </a:solidFill>
                <a:latin typeface="Segoe UI Light"/>
              </a:rPr>
              <a:t>($90,000/12 months)</a:t>
            </a:r>
          </a:p>
          <a:p>
            <a:pPr defTabSz="932742">
              <a:lnSpc>
                <a:spcPts val="2400"/>
              </a:lnSpc>
              <a:defRPr/>
            </a:pPr>
            <a:r>
              <a:rPr lang="en-US" sz="2000" kern="0" dirty="0">
                <a:solidFill>
                  <a:srgbClr val="FFFFFF"/>
                </a:solidFill>
                <a:latin typeface="Segoe UI Light"/>
              </a:rPr>
              <a:t>25 P2 for 5000 DTUs (max </a:t>
            </a:r>
            <a:r>
              <a:rPr lang="en-US" sz="2000" kern="0" dirty="0" err="1">
                <a:solidFill>
                  <a:srgbClr val="FFFFFF"/>
                </a:solidFill>
                <a:latin typeface="Segoe UI Light"/>
              </a:rPr>
              <a:t>db</a:t>
            </a:r>
            <a:r>
              <a:rPr lang="en-US" sz="2000" kern="0" dirty="0">
                <a:solidFill>
                  <a:srgbClr val="FFFFFF"/>
                </a:solidFill>
                <a:latin typeface="Segoe UI Light"/>
              </a:rPr>
              <a:t> size 12.5TB) </a:t>
            </a:r>
            <a:r>
              <a:rPr lang="en-US" sz="2000" i="1" kern="0" dirty="0">
                <a:solidFill>
                  <a:srgbClr val="FFFFFF"/>
                </a:solidFill>
                <a:latin typeface="Segoe UI Light"/>
              </a:rPr>
              <a:t>($279,000/12 months)**</a:t>
            </a:r>
          </a:p>
        </p:txBody>
      </p:sp>
      <p:sp>
        <p:nvSpPr>
          <p:cNvPr id="29" name="Rectangle 28"/>
          <p:cNvSpPr/>
          <p:nvPr/>
        </p:nvSpPr>
        <p:spPr>
          <a:xfrm>
            <a:off x="1" y="4716410"/>
            <a:ext cx="4267200" cy="10332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a:solidFill>
                  <a:srgbClr val="FFFFFF"/>
                </a:solidFill>
                <a:latin typeface="Segoe UI Light"/>
              </a:rPr>
              <a:t>Scale out options</a:t>
            </a:r>
          </a:p>
        </p:txBody>
      </p:sp>
      <p:grpSp>
        <p:nvGrpSpPr>
          <p:cNvPr id="30" name="Group 38"/>
          <p:cNvGrpSpPr>
            <a:grpSpLocks/>
          </p:cNvGrpSpPr>
          <p:nvPr/>
        </p:nvGrpSpPr>
        <p:grpSpPr bwMode="auto">
          <a:xfrm>
            <a:off x="104504" y="4936355"/>
            <a:ext cx="593381" cy="593381"/>
            <a:chOff x="-3781305" y="3065460"/>
            <a:chExt cx="1777999" cy="1777999"/>
          </a:xfrm>
          <a:solidFill>
            <a:srgbClr val="FFFFFF"/>
          </a:solidFill>
        </p:grpSpPr>
        <p:sp>
          <p:nvSpPr>
            <p:cNvPr id="3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32"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sp>
        <p:nvSpPr>
          <p:cNvPr id="36" name="TextBox 35"/>
          <p:cNvSpPr txBox="1"/>
          <p:nvPr/>
        </p:nvSpPr>
        <p:spPr>
          <a:xfrm>
            <a:off x="91440" y="5852650"/>
            <a:ext cx="4302396" cy="307777"/>
          </a:xfrm>
          <a:prstGeom prst="rect">
            <a:avLst/>
          </a:prstGeom>
          <a:noFill/>
        </p:spPr>
        <p:txBody>
          <a:bodyPr wrap="none" rtlCol="0">
            <a:spAutoFit/>
          </a:bodyPr>
          <a:lstStyle/>
          <a:p>
            <a:r>
              <a:rPr lang="en-US" sz="1400" dirty="0">
                <a:solidFill>
                  <a:srgbClr val="000000"/>
                </a:solidFill>
                <a:latin typeface="Segoe UI Light" panose="020B0502040204020203" pitchFamily="34" charset="0"/>
                <a:cs typeface="Segoe UI Light" panose="020B0502040204020203" pitchFamily="34" charset="0"/>
              </a:rPr>
              <a:t>* Based on </a:t>
            </a:r>
            <a:r>
              <a:rPr lang="en-US" sz="1400" dirty="0">
                <a:solidFill>
                  <a:srgbClr val="000000"/>
                </a:solidFill>
                <a:latin typeface="Segoe UI Light" panose="020B0502040204020203" pitchFamily="34" charset="0"/>
                <a:cs typeface="Segoe UI Light" panose="020B0502040204020203" pitchFamily="34" charset="0"/>
                <a:hlinkClick r:id="rId2"/>
              </a:rPr>
              <a:t>Azure SQL Database Benchmark </a:t>
            </a:r>
            <a:r>
              <a:rPr lang="en-US" sz="1400" dirty="0">
                <a:solidFill>
                  <a:srgbClr val="000000"/>
                </a:solidFill>
                <a:latin typeface="Segoe UI Light" panose="020B0502040204020203" pitchFamily="34" charset="0"/>
                <a:cs typeface="Segoe UI Light" panose="020B0502040204020203" pitchFamily="34" charset="0"/>
              </a:rPr>
              <a:t>estimation</a:t>
            </a:r>
          </a:p>
        </p:txBody>
      </p:sp>
      <p:sp>
        <p:nvSpPr>
          <p:cNvPr id="38" name="TextBox 37"/>
          <p:cNvSpPr txBox="1"/>
          <p:nvPr/>
        </p:nvSpPr>
        <p:spPr>
          <a:xfrm>
            <a:off x="268927" y="1168537"/>
            <a:ext cx="9528216" cy="914400"/>
          </a:xfrm>
          <a:prstGeom prst="rect">
            <a:avLst/>
          </a:prstGeom>
          <a:noFill/>
        </p:spPr>
        <p:txBody>
          <a:bodyPr wrap="none" lIns="182880" tIns="146304" rIns="182880" bIns="146304" rtlCol="0">
            <a:noAutofit/>
          </a:bodyPr>
          <a:lstStyle/>
          <a:p>
            <a:pPr>
              <a:lnSpc>
                <a:spcPct val="90000"/>
              </a:lnSpc>
              <a:spcAft>
                <a:spcPts val="600"/>
              </a:spcAft>
            </a:pPr>
            <a:r>
              <a:rPr lang="en-US" sz="2400" i="1" dirty="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Customer example: 9 TB data | 5000 </a:t>
            </a:r>
            <a:r>
              <a:rPr lang="en-US" sz="2400" i="1" dirty="0" err="1">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tx</a:t>
            </a:r>
            <a:r>
              <a:rPr lang="en-US" sz="2400" i="1" dirty="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*/sec | 100GB largest shard</a:t>
            </a:r>
          </a:p>
        </p:txBody>
      </p:sp>
      <p:grpSp>
        <p:nvGrpSpPr>
          <p:cNvPr id="39" name="Group 2"/>
          <p:cNvGrpSpPr/>
          <p:nvPr/>
        </p:nvGrpSpPr>
        <p:grpSpPr>
          <a:xfrm>
            <a:off x="-2044" y="6513076"/>
            <a:ext cx="12194043" cy="354000"/>
            <a:chOff x="2577137" y="4571778"/>
            <a:chExt cx="9101124" cy="1390560"/>
          </a:xfrm>
        </p:grpSpPr>
        <p:sp>
          <p:nvSpPr>
            <p:cNvPr id="40"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41"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42" name="TextBox 41"/>
          <p:cNvSpPr txBox="1"/>
          <p:nvPr/>
        </p:nvSpPr>
        <p:spPr>
          <a:xfrm>
            <a:off x="13708" y="6123853"/>
            <a:ext cx="4188198" cy="307777"/>
          </a:xfrm>
          <a:prstGeom prst="rect">
            <a:avLst/>
          </a:prstGeom>
          <a:noFill/>
        </p:spPr>
        <p:txBody>
          <a:bodyPr wrap="none" rtlCol="0">
            <a:spAutoFit/>
          </a:bodyPr>
          <a:lstStyle/>
          <a:p>
            <a:r>
              <a:rPr lang="en-US" sz="1400" dirty="0">
                <a:solidFill>
                  <a:srgbClr val="000000"/>
                </a:solidFill>
                <a:latin typeface="Segoe UI Light" panose="020B0502040204020203" pitchFamily="34" charset="0"/>
                <a:cs typeface="Segoe UI Light" panose="020B0502040204020203" pitchFamily="34" charset="0"/>
              </a:rPr>
              <a:t>** Will provide additional Business Continuity features</a:t>
            </a:r>
          </a:p>
        </p:txBody>
      </p:sp>
    </p:spTree>
    <p:extLst>
      <p:ext uri="{BB962C8B-B14F-4D97-AF65-F5344CB8AC3E}">
        <p14:creationId xmlns:p14="http://schemas.microsoft.com/office/powerpoint/2010/main" val="3471393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750" fill="hold"/>
                                        <p:tgtEl>
                                          <p:spTgt spid="18"/>
                                        </p:tgtEl>
                                        <p:attrNameLst>
                                          <p:attrName>ppt_x</p:attrName>
                                        </p:attrNameLst>
                                      </p:cBhvr>
                                      <p:tavLst>
                                        <p:tav tm="0">
                                          <p:val>
                                            <p:strVal val="0-#ppt_w/2"/>
                                          </p:val>
                                        </p:tav>
                                        <p:tav tm="100000">
                                          <p:val>
                                            <p:strVal val="#ppt_x"/>
                                          </p:val>
                                        </p:tav>
                                      </p:tavLst>
                                    </p:anim>
                                    <p:anim calcmode="lin" valueType="num">
                                      <p:cBhvr additive="base">
                                        <p:cTn id="17" dur="750" fill="hold"/>
                                        <p:tgtEl>
                                          <p:spTgt spid="18"/>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250"/>
                                        <p:tgtEl>
                                          <p:spTgt spid="22"/>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2"/>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750" fill="hold"/>
                                        <p:tgtEl>
                                          <p:spTgt spid="19"/>
                                        </p:tgtEl>
                                        <p:attrNameLst>
                                          <p:attrName>ppt_x</p:attrName>
                                        </p:attrNameLst>
                                      </p:cBhvr>
                                      <p:tavLst>
                                        <p:tav tm="0">
                                          <p:val>
                                            <p:strVal val="0-#ppt_w/2"/>
                                          </p:val>
                                        </p:tav>
                                        <p:tav tm="100000">
                                          <p:val>
                                            <p:strVal val="#ppt_x"/>
                                          </p:val>
                                        </p:tav>
                                      </p:tavLst>
                                    </p:anim>
                                    <p:anim calcmode="lin" valueType="num">
                                      <p:cBhvr additive="base">
                                        <p:cTn id="28" dur="750" fill="hold"/>
                                        <p:tgtEl>
                                          <p:spTgt spid="1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250"/>
                                        <p:tgtEl>
                                          <p:spTgt spid="25"/>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25"/>
                                        </p:tgtEl>
                                        <p:attrNameLst>
                                          <p:attrName>ppt_x</p:attrName>
                                          <p:attrName>ppt_y</p:attrName>
                                        </p:attrNameLst>
                                      </p:cBhvr>
                                      <p:rCtr x="-1851" y="0"/>
                                    </p:animMotion>
                                  </p:childTnLst>
                                </p:cTn>
                              </p:par>
                              <p:par>
                                <p:cTn id="35" presetID="2" presetClass="entr" presetSubtype="8" decel="10000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0-#ppt_w/2"/>
                                          </p:val>
                                        </p:tav>
                                        <p:tav tm="100000">
                                          <p:val>
                                            <p:strVal val="#ppt_x"/>
                                          </p:val>
                                        </p:tav>
                                      </p:tavLst>
                                    </p:anim>
                                    <p:anim calcmode="lin" valueType="num">
                                      <p:cBhvr additive="base">
                                        <p:cTn id="38" dur="500" fill="hold"/>
                                        <p:tgtEl>
                                          <p:spTgt spid="29"/>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8" decel="10000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750" fill="hold"/>
                                        <p:tgtEl>
                                          <p:spTgt spid="28"/>
                                        </p:tgtEl>
                                        <p:attrNameLst>
                                          <p:attrName>ppt_x</p:attrName>
                                        </p:attrNameLst>
                                      </p:cBhvr>
                                      <p:tavLst>
                                        <p:tav tm="0">
                                          <p:val>
                                            <p:strVal val="0-#ppt_w/2"/>
                                          </p:val>
                                        </p:tav>
                                        <p:tav tm="100000">
                                          <p:val>
                                            <p:strVal val="#ppt_x"/>
                                          </p:val>
                                        </p:tav>
                                      </p:tavLst>
                                    </p:anim>
                                    <p:anim calcmode="lin" valueType="num">
                                      <p:cBhvr additive="base">
                                        <p:cTn id="43" dur="750" fill="hold"/>
                                        <p:tgtEl>
                                          <p:spTgt spid="28"/>
                                        </p:tgtEl>
                                        <p:attrNameLst>
                                          <p:attrName>ppt_y</p:attrName>
                                        </p:attrNameLst>
                                      </p:cBhvr>
                                      <p:tavLst>
                                        <p:tav tm="0">
                                          <p:val>
                                            <p:strVal val="#ppt_y"/>
                                          </p:val>
                                        </p:tav>
                                        <p:tav tm="100000">
                                          <p:val>
                                            <p:strVal val="#ppt_y"/>
                                          </p:val>
                                        </p:tav>
                                      </p:tavLst>
                                    </p:anim>
                                  </p:childTnLst>
                                </p:cTn>
                              </p:par>
                            </p:childTnLst>
                          </p:cTn>
                        </p:par>
                        <p:par>
                          <p:cTn id="44" fill="hold">
                            <p:stCondLst>
                              <p:cond delay="3750"/>
                            </p:stCondLst>
                            <p:childTnLst>
                              <p:par>
                                <p:cTn id="45" presetID="10" presetClass="entr" presetSubtype="0"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250"/>
                                        <p:tgtEl>
                                          <p:spTgt spid="30"/>
                                        </p:tgtEl>
                                      </p:cBhvr>
                                    </p:animEffect>
                                  </p:childTnLst>
                                </p:cTn>
                              </p:par>
                              <p:par>
                                <p:cTn id="48" presetID="35" presetClass="path" presetSubtype="0" decel="100000" fill="hold" nodeType="withEffect">
                                  <p:stCondLst>
                                    <p:cond delay="0"/>
                                  </p:stCondLst>
                                  <p:childTnLst>
                                    <p:animMotion origin="layout" path="M -3.10186E-6 -3.44984E-6 L -0.03689 -3.44984E-6 " pathEditMode="relative" rAng="0" ptsTypes="AA">
                                      <p:cBhvr>
                                        <p:cTn id="49" dur="500" spd="-100000" fill="hold"/>
                                        <p:tgtEl>
                                          <p:spTgt spid="30"/>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Multi-Tenant SaaS</a:t>
            </a:r>
          </a:p>
        </p:txBody>
      </p:sp>
      <p:sp>
        <p:nvSpPr>
          <p:cNvPr id="3" name="Content Placeholder 2"/>
          <p:cNvSpPr>
            <a:spLocks noGrp="1"/>
          </p:cNvSpPr>
          <p:nvPr>
            <p:ph idx="4294967295"/>
          </p:nvPr>
        </p:nvSpPr>
        <p:spPr>
          <a:xfrm>
            <a:off x="0" y="1189038"/>
            <a:ext cx="11652250" cy="5211762"/>
          </a:xfrm>
          <a:prstGeom prst="rect">
            <a:avLst/>
          </a:prstGeom>
        </p:spPr>
        <p:txBody>
          <a:bodyPr>
            <a:normAutofit fontScale="55000" lnSpcReduction="20000"/>
          </a:bodyPr>
          <a:lstStyle/>
          <a:p>
            <a:r>
              <a:rPr lang="en-US" dirty="0">
                <a:latin typeface="Segoe UI Light" panose="020B0502040204020203" pitchFamily="34" charset="0"/>
                <a:cs typeface="Segoe UI Light" panose="020B0502040204020203" pitchFamily="34" charset="0"/>
              </a:rPr>
              <a:t>Central directory where customer profiles are stored</a:t>
            </a:r>
          </a:p>
          <a:p>
            <a:r>
              <a:rPr lang="en-US" dirty="0">
                <a:latin typeface="Segoe UI Light" panose="020B0502040204020203" pitchFamily="34" charset="0"/>
                <a:cs typeface="Segoe UI Light" panose="020B0502040204020203" pitchFamily="34" charset="0"/>
              </a:rPr>
              <a:t>One database per end customer (tenant)</a:t>
            </a:r>
          </a:p>
          <a:p>
            <a:pPr lvl="1"/>
            <a:r>
              <a:rPr lang="en-US" dirty="0">
                <a:latin typeface="Segoe UI Light" panose="020B0502040204020203" pitchFamily="34" charset="0"/>
                <a:cs typeface="Segoe UI Light" panose="020B0502040204020203" pitchFamily="34" charset="0"/>
              </a:rPr>
              <a:t>Often for security and isolation</a:t>
            </a:r>
          </a:p>
          <a:p>
            <a:pPr lvl="1"/>
            <a:r>
              <a:rPr lang="en-US" dirty="0">
                <a:latin typeface="Segoe UI Light" panose="020B0502040204020203" pitchFamily="34" charset="0"/>
                <a:cs typeface="Segoe UI Light" panose="020B0502040204020203" pitchFamily="34" charset="0"/>
              </a:rPr>
              <a:t>Some rely on schema customization</a:t>
            </a:r>
          </a:p>
          <a:p>
            <a:r>
              <a:rPr lang="en-US" dirty="0">
                <a:latin typeface="Segoe UI Light" panose="020B0502040204020203" pitchFamily="34" charset="0"/>
                <a:cs typeface="Segoe UI Light" panose="020B0502040204020203" pitchFamily="34" charset="0"/>
              </a:rPr>
              <a:t>Data dependent routing is common data access path</a:t>
            </a:r>
          </a:p>
          <a:p>
            <a:pPr lvl="1"/>
            <a:r>
              <a:rPr lang="en-US" dirty="0">
                <a:latin typeface="Segoe UI Light" panose="020B0502040204020203" pitchFamily="34" charset="0"/>
                <a:cs typeface="Segoe UI Light" panose="020B0502040204020203" pitchFamily="34" charset="0"/>
              </a:rPr>
              <a:t>Highly selective key lookup queries, multi-joins, etc.</a:t>
            </a:r>
          </a:p>
          <a:p>
            <a:pPr lvl="1"/>
            <a:r>
              <a:rPr lang="en-US" dirty="0">
                <a:latin typeface="Segoe UI Light" panose="020B0502040204020203" pitchFamily="34" charset="0"/>
                <a:cs typeface="Segoe UI Light" panose="020B0502040204020203" pitchFamily="34" charset="0"/>
              </a:rPr>
              <a:t>Mid to low data entry rate </a:t>
            </a:r>
          </a:p>
          <a:p>
            <a:pPr lvl="1"/>
            <a:r>
              <a:rPr lang="en-US" dirty="0">
                <a:latin typeface="Segoe UI Light" panose="020B0502040204020203" pitchFamily="34" charset="0"/>
                <a:cs typeface="Segoe UI Light" panose="020B0502040204020203" pitchFamily="34" charset="0"/>
              </a:rPr>
              <a:t>No need for cross-customers (fan-out) queries</a:t>
            </a:r>
          </a:p>
          <a:p>
            <a:r>
              <a:rPr lang="en-US" dirty="0">
                <a:latin typeface="Segoe UI Light" panose="020B0502040204020203" pitchFamily="34" charset="0"/>
                <a:cs typeface="Segoe UI Light" panose="020B0502040204020203" pitchFamily="34" charset="0"/>
              </a:rPr>
              <a:t>Most tenants are small and “cold”, some may have hot spots</a:t>
            </a:r>
          </a:p>
          <a:p>
            <a:pPr lvl="1"/>
            <a:r>
              <a:rPr lang="en-US" dirty="0">
                <a:latin typeface="Segoe UI Light" panose="020B0502040204020203" pitchFamily="34" charset="0"/>
                <a:cs typeface="Segoe UI Light" panose="020B0502040204020203" pitchFamily="34" charset="0"/>
              </a:rPr>
              <a:t>Optimizing COGS by picking the right Service Tier for the customer (mostly Basic)</a:t>
            </a:r>
          </a:p>
          <a:p>
            <a:r>
              <a:rPr lang="en-US" dirty="0">
                <a:latin typeface="Segoe UI Light" panose="020B0502040204020203" pitchFamily="34" charset="0"/>
                <a:cs typeface="Segoe UI Light" panose="020B0502040204020203" pitchFamily="34" charset="0"/>
              </a:rPr>
              <a:t>Example</a:t>
            </a:r>
          </a:p>
          <a:p>
            <a:pPr lvl="1"/>
            <a:r>
              <a:rPr lang="en-US" dirty="0">
                <a:latin typeface="Segoe UI Light" panose="020B0502040204020203" pitchFamily="34" charset="0"/>
                <a:cs typeface="Segoe UI Light" panose="020B0502040204020203" pitchFamily="34" charset="0"/>
              </a:rPr>
              <a:t>MYOB </a:t>
            </a:r>
          </a:p>
          <a:p>
            <a:pPr lvl="1"/>
            <a:r>
              <a:rPr lang="en-US" dirty="0">
                <a:latin typeface="Segoe UI Light" panose="020B0502040204020203" pitchFamily="34" charset="0"/>
                <a:cs typeface="Segoe UI Light" panose="020B0502040204020203" pitchFamily="34" charset="0"/>
              </a:rPr>
              <a:t>Sage</a:t>
            </a:r>
          </a:p>
        </p:txBody>
      </p:sp>
      <p:grpSp>
        <p:nvGrpSpPr>
          <p:cNvPr id="172" name="Group 2"/>
          <p:cNvGrpSpPr/>
          <p:nvPr/>
        </p:nvGrpSpPr>
        <p:grpSpPr>
          <a:xfrm>
            <a:off x="-2044" y="6513076"/>
            <a:ext cx="12194043" cy="354000"/>
            <a:chOff x="2577137" y="4571778"/>
            <a:chExt cx="9101124" cy="1390560"/>
          </a:xfrm>
        </p:grpSpPr>
        <p:sp>
          <p:nvSpPr>
            <p:cNvPr id="173"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174"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91810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a:t>Block Blob</a:t>
            </a:r>
          </a:p>
        </p:txBody>
      </p:sp>
      <p:sp>
        <p:nvSpPr>
          <p:cNvPr id="2" name="Content Placeholder 1"/>
          <p:cNvSpPr>
            <a:spLocks noGrp="1"/>
          </p:cNvSpPr>
          <p:nvPr>
            <p:ph sz="quarter" idx="10"/>
          </p:nvPr>
        </p:nvSpPr>
        <p:spPr/>
        <p:txBody>
          <a:bodyPr/>
          <a:lstStyle/>
          <a:p>
            <a:pPr marL="0" indent="0" defTabSz="914099" fontAlgn="base">
              <a:spcAft>
                <a:spcPts val="1200"/>
              </a:spcAft>
              <a:buNone/>
            </a:pPr>
            <a:r>
              <a:rPr lang="en-US" sz="3200" dirty="0"/>
              <a:t>Targeted at streaming workloads</a:t>
            </a:r>
          </a:p>
          <a:p>
            <a:pPr marL="0" indent="0" defTabSz="914099" fontAlgn="base">
              <a:spcAft>
                <a:spcPts val="1200"/>
              </a:spcAft>
              <a:buNone/>
            </a:pPr>
            <a:r>
              <a:rPr lang="en-US" sz="3200" dirty="0"/>
              <a:t>Each blob consists of a sequence of blocks</a:t>
            </a:r>
          </a:p>
          <a:p>
            <a:pPr marL="0" indent="0" defTabSz="914099" fontAlgn="base">
              <a:spcAft>
                <a:spcPts val="1200"/>
              </a:spcAft>
              <a:buNone/>
            </a:pPr>
            <a:r>
              <a:rPr lang="en-US" sz="3200" dirty="0"/>
              <a:t>Each block is identified by a Block ID</a:t>
            </a:r>
          </a:p>
          <a:p>
            <a:pPr marL="0" indent="0" defTabSz="914099" fontAlgn="base">
              <a:spcAft>
                <a:spcPts val="1200"/>
              </a:spcAft>
              <a:buNone/>
            </a:pPr>
            <a:r>
              <a:rPr lang="en-US" sz="3200" dirty="0"/>
              <a:t>Size limit 200GB per blob</a:t>
            </a:r>
          </a:p>
          <a:p>
            <a:pPr marL="0" indent="0" defTabSz="914099" fontAlgn="base">
              <a:spcAft>
                <a:spcPts val="1200"/>
              </a:spcAft>
              <a:buNone/>
            </a:pPr>
            <a:r>
              <a:rPr lang="en-US" sz="3200" dirty="0"/>
              <a:t>Optimistic Concurrency via </a:t>
            </a:r>
            <a:r>
              <a:rPr lang="en-US" sz="3200" dirty="0" err="1"/>
              <a:t>Etags</a:t>
            </a:r>
            <a:endParaRPr lang="en-US" sz="3200" dirty="0"/>
          </a:p>
        </p:txBody>
      </p:sp>
    </p:spTree>
    <p:extLst>
      <p:ext uri="{BB962C8B-B14F-4D97-AF65-F5344CB8AC3E}">
        <p14:creationId xmlns:p14="http://schemas.microsoft.com/office/powerpoint/2010/main" val="123175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813"/>
            <a:ext cx="10515600" cy="1325562"/>
          </a:xfrm>
          <a:prstGeom prst="rect">
            <a:avLst/>
          </a:prstGeom>
        </p:spPr>
        <p:txBody>
          <a:bodyPr/>
          <a:lstStyle/>
          <a:p>
            <a:r>
              <a:rPr lang="en-US" dirty="0">
                <a:latin typeface="Segoe UI Light" panose="020B0502040204020203" pitchFamily="34" charset="0"/>
                <a:cs typeface="Segoe UI Light" panose="020B0502040204020203" pitchFamily="34" charset="0"/>
              </a:rPr>
              <a:t>Continuous data collection</a:t>
            </a:r>
          </a:p>
        </p:txBody>
      </p:sp>
      <p:sp>
        <p:nvSpPr>
          <p:cNvPr id="3" name="Content Placeholder 2"/>
          <p:cNvSpPr>
            <a:spLocks noGrp="1"/>
          </p:cNvSpPr>
          <p:nvPr>
            <p:ph idx="4294967295"/>
          </p:nvPr>
        </p:nvSpPr>
        <p:spPr>
          <a:xfrm>
            <a:off x="1676400" y="1584325"/>
            <a:ext cx="10515600" cy="4441825"/>
          </a:xfrm>
          <a:prstGeom prst="rect">
            <a:avLst/>
          </a:prstGeom>
        </p:spPr>
        <p:txBody>
          <a:bodyPr>
            <a:normAutofit/>
          </a:bodyPr>
          <a:lstStyle/>
          <a:p>
            <a:r>
              <a:rPr lang="en-US" sz="2400" dirty="0">
                <a:latin typeface="Segoe UI Light" panose="020B0502040204020203" pitchFamily="34" charset="0"/>
                <a:cs typeface="Segoe UI Light" panose="020B0502040204020203" pitchFamily="34" charset="0"/>
              </a:rPr>
              <a:t>Large data ingestion workloads</a:t>
            </a:r>
          </a:p>
          <a:p>
            <a:pPr lvl="1"/>
            <a:r>
              <a:rPr lang="en-US" sz="2000" dirty="0">
                <a:latin typeface="Segoe UI Light" panose="020B0502040204020203" pitchFamily="34" charset="0"/>
                <a:cs typeface="Segoe UI Light" panose="020B0502040204020203" pitchFamily="34" charset="0"/>
              </a:rPr>
              <a:t>Mostly append only (Cola bottling analogy)</a:t>
            </a:r>
          </a:p>
          <a:p>
            <a:r>
              <a:rPr lang="en-US" sz="2400" dirty="0">
                <a:latin typeface="Segoe UI Light" panose="020B0502040204020203" pitchFamily="34" charset="0"/>
                <a:cs typeface="Segoe UI Light" panose="020B0502040204020203" pitchFamily="34" charset="0"/>
              </a:rPr>
              <a:t>Two options, depending on application query patterns</a:t>
            </a:r>
          </a:p>
          <a:p>
            <a:pPr lvl="1"/>
            <a:r>
              <a:rPr lang="en-US" sz="2000" dirty="0">
                <a:latin typeface="Segoe UI Light" panose="020B0502040204020203" pitchFamily="34" charset="0"/>
                <a:cs typeface="Segoe UI Light" panose="020B0502040204020203" pitchFamily="34" charset="0"/>
              </a:rPr>
              <a:t>Querying ranges of last X days of data (e.g. trend analysis)</a:t>
            </a:r>
          </a:p>
          <a:p>
            <a:pPr lvl="1"/>
            <a:r>
              <a:rPr lang="en-US" sz="2000" dirty="0">
                <a:latin typeface="Segoe UI Light" panose="020B0502040204020203" pitchFamily="34" charset="0"/>
                <a:cs typeface="Segoe UI Light" panose="020B0502040204020203" pitchFamily="34" charset="0"/>
              </a:rPr>
              <a:t>Randomly extracting data from the entire database (e.g. lookup a certain </a:t>
            </a:r>
            <a:r>
              <a:rPr lang="en-US" sz="2000" dirty="0">
                <a:solidFill>
                  <a:srgbClr val="000000"/>
                </a:solidFill>
                <a:latin typeface="Segoe UI Light" panose="020B0502040204020203" pitchFamily="34" charset="0"/>
                <a:cs typeface="Segoe UI Light" panose="020B0502040204020203" pitchFamily="34" charset="0"/>
              </a:rPr>
              <a:t>Jan</a:t>
            </a:r>
            <a:r>
              <a:rPr lang="en-US" sz="2000" baseline="-25000" dirty="0">
                <a:solidFill>
                  <a:srgbClr val="000000"/>
                </a:solidFill>
                <a:latin typeface="Segoe UI Light" panose="020B0502040204020203" pitchFamily="34" charset="0"/>
                <a:cs typeface="Segoe UI Light" panose="020B0502040204020203" pitchFamily="34" charset="0"/>
              </a:rPr>
              <a:t> </a:t>
            </a:r>
            <a:r>
              <a:rPr lang="en-US" sz="2000" dirty="0">
                <a:latin typeface="Segoe UI Light" panose="020B0502040204020203" pitchFamily="34" charset="0"/>
                <a:cs typeface="Segoe UI Light" panose="020B0502040204020203" pitchFamily="34" charset="0"/>
              </a:rPr>
              <a:t>event)</a:t>
            </a:r>
          </a:p>
          <a:p>
            <a:r>
              <a:rPr lang="en-US" sz="2400" dirty="0">
                <a:latin typeface="Segoe UI Light" panose="020B0502040204020203" pitchFamily="34" charset="0"/>
                <a:cs typeface="Segoe UI Light" panose="020B0502040204020203" pitchFamily="34" charset="0"/>
              </a:rPr>
              <a:t>Typically requires fan-out queries</a:t>
            </a:r>
          </a:p>
        </p:txBody>
      </p:sp>
      <p:sp>
        <p:nvSpPr>
          <p:cNvPr id="4" name="Can 3"/>
          <p:cNvSpPr/>
          <p:nvPr/>
        </p:nvSpPr>
        <p:spPr bwMode="auto">
          <a:xfrm>
            <a:off x="1356588" y="537292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Jan</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2938396" y="537292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Mar</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3963677" y="5372921"/>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Oct</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8" name="Can 7"/>
          <p:cNvSpPr/>
          <p:nvPr/>
        </p:nvSpPr>
        <p:spPr bwMode="auto">
          <a:xfrm>
            <a:off x="2144286" y="5362849"/>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Feb</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9" name="TextBox 8"/>
          <p:cNvSpPr txBox="1"/>
          <p:nvPr/>
        </p:nvSpPr>
        <p:spPr>
          <a:xfrm>
            <a:off x="3612414" y="5472300"/>
            <a:ext cx="495412" cy="461665"/>
          </a:xfrm>
          <a:prstGeom prst="rect">
            <a:avLst/>
          </a:prstGeom>
          <a:noFill/>
        </p:spPr>
        <p:txBody>
          <a:bodyPr wrap="square" rtlCol="0">
            <a:spAutoFit/>
          </a:bodyPr>
          <a:lstStyle/>
          <a:p>
            <a:r>
              <a:rPr lang="en-US" sz="2400" dirty="0">
                <a:solidFill>
                  <a:srgbClr val="000000"/>
                </a:solidFill>
              </a:rPr>
              <a:t>…</a:t>
            </a:r>
          </a:p>
        </p:txBody>
      </p:sp>
      <p:sp>
        <p:nvSpPr>
          <p:cNvPr id="10" name="Rectangle 9"/>
          <p:cNvSpPr/>
          <p:nvPr/>
        </p:nvSpPr>
        <p:spPr>
          <a:xfrm>
            <a:off x="2302225" y="4022904"/>
            <a:ext cx="1271459" cy="48084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App</a:t>
            </a:r>
          </a:p>
        </p:txBody>
      </p:sp>
      <p:cxnSp>
        <p:nvCxnSpPr>
          <p:cNvPr id="12" name="Straight Arrow Connector 11"/>
          <p:cNvCxnSpPr/>
          <p:nvPr/>
        </p:nvCxnSpPr>
        <p:spPr>
          <a:xfrm>
            <a:off x="3477957" y="4551049"/>
            <a:ext cx="1456614" cy="763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2233591">
            <a:off x="3862658" y="4706528"/>
            <a:ext cx="495412" cy="230832"/>
          </a:xfrm>
          <a:prstGeom prst="rect">
            <a:avLst/>
          </a:prstGeom>
          <a:noFill/>
        </p:spPr>
        <p:txBody>
          <a:bodyPr wrap="square" rtlCol="0">
            <a:spAutoFit/>
          </a:bodyPr>
          <a:lstStyle/>
          <a:p>
            <a:r>
              <a:rPr lang="en-US" sz="900" dirty="0">
                <a:solidFill>
                  <a:srgbClr val="000000"/>
                </a:solidFill>
              </a:rPr>
              <a:t>writes</a:t>
            </a:r>
          </a:p>
        </p:txBody>
      </p:sp>
      <p:cxnSp>
        <p:nvCxnSpPr>
          <p:cNvPr id="14" name="Straight Arrow Connector 13"/>
          <p:cNvCxnSpPr/>
          <p:nvPr/>
        </p:nvCxnSpPr>
        <p:spPr>
          <a:xfrm>
            <a:off x="3234424" y="4561122"/>
            <a:ext cx="884728" cy="73353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2060419">
            <a:off x="3497310" y="4890590"/>
            <a:ext cx="495412" cy="230832"/>
          </a:xfrm>
          <a:prstGeom prst="rect">
            <a:avLst/>
          </a:prstGeom>
          <a:noFill/>
        </p:spPr>
        <p:txBody>
          <a:bodyPr wrap="square" rtlCol="0">
            <a:spAutoFit/>
          </a:bodyPr>
          <a:lstStyle/>
          <a:p>
            <a:r>
              <a:rPr lang="en-US" sz="900" dirty="0">
                <a:solidFill>
                  <a:srgbClr val="000000"/>
                </a:solidFill>
              </a:rPr>
              <a:t>reads</a:t>
            </a:r>
          </a:p>
        </p:txBody>
      </p:sp>
      <p:cxnSp>
        <p:nvCxnSpPr>
          <p:cNvPr id="16" name="Straight Arrow Connector 15"/>
          <p:cNvCxnSpPr/>
          <p:nvPr/>
        </p:nvCxnSpPr>
        <p:spPr>
          <a:xfrm>
            <a:off x="2917321" y="4570727"/>
            <a:ext cx="310273" cy="779802"/>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4016914">
            <a:off x="2959885" y="4788696"/>
            <a:ext cx="495412" cy="230832"/>
          </a:xfrm>
          <a:prstGeom prst="rect">
            <a:avLst/>
          </a:prstGeom>
          <a:noFill/>
        </p:spPr>
        <p:txBody>
          <a:bodyPr wrap="square" rtlCol="0">
            <a:spAutoFit/>
          </a:bodyPr>
          <a:lstStyle/>
          <a:p>
            <a:r>
              <a:rPr lang="en-US" sz="900" dirty="0">
                <a:solidFill>
                  <a:srgbClr val="000000"/>
                </a:solidFill>
              </a:rPr>
              <a:t>reads</a:t>
            </a:r>
          </a:p>
        </p:txBody>
      </p:sp>
      <p:cxnSp>
        <p:nvCxnSpPr>
          <p:cNvPr id="19" name="Straight Arrow Connector 18"/>
          <p:cNvCxnSpPr/>
          <p:nvPr/>
        </p:nvCxnSpPr>
        <p:spPr>
          <a:xfrm flipH="1">
            <a:off x="2483988" y="4561122"/>
            <a:ext cx="250363" cy="78288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rot="17297506">
            <a:off x="2248095" y="4824443"/>
            <a:ext cx="495412" cy="230832"/>
          </a:xfrm>
          <a:prstGeom prst="rect">
            <a:avLst/>
          </a:prstGeom>
          <a:noFill/>
        </p:spPr>
        <p:txBody>
          <a:bodyPr wrap="square" rtlCol="0">
            <a:spAutoFit/>
          </a:bodyPr>
          <a:lstStyle/>
          <a:p>
            <a:r>
              <a:rPr lang="en-US" sz="900" dirty="0">
                <a:solidFill>
                  <a:srgbClr val="000000"/>
                </a:solidFill>
              </a:rPr>
              <a:t>reads</a:t>
            </a:r>
          </a:p>
        </p:txBody>
      </p:sp>
      <p:cxnSp>
        <p:nvCxnSpPr>
          <p:cNvPr id="22" name="Straight Arrow Connector 21"/>
          <p:cNvCxnSpPr/>
          <p:nvPr/>
        </p:nvCxnSpPr>
        <p:spPr>
          <a:xfrm flipH="1">
            <a:off x="1745526" y="4551049"/>
            <a:ext cx="671288" cy="79364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rot="18609501">
            <a:off x="1730212" y="4794294"/>
            <a:ext cx="495412" cy="230832"/>
          </a:xfrm>
          <a:prstGeom prst="rect">
            <a:avLst/>
          </a:prstGeom>
          <a:noFill/>
        </p:spPr>
        <p:txBody>
          <a:bodyPr wrap="square" rtlCol="0">
            <a:spAutoFit/>
          </a:bodyPr>
          <a:lstStyle/>
          <a:p>
            <a:r>
              <a:rPr lang="en-US" sz="900" dirty="0">
                <a:solidFill>
                  <a:srgbClr val="000000"/>
                </a:solidFill>
              </a:rPr>
              <a:t>reads</a:t>
            </a:r>
          </a:p>
        </p:txBody>
      </p:sp>
      <p:sp>
        <p:nvSpPr>
          <p:cNvPr id="25" name="Can 24"/>
          <p:cNvSpPr/>
          <p:nvPr/>
        </p:nvSpPr>
        <p:spPr bwMode="auto">
          <a:xfrm>
            <a:off x="4957180" y="5384864"/>
            <a:ext cx="635288" cy="667545"/>
          </a:xfrm>
          <a:prstGeom prst="can">
            <a:avLst/>
          </a:prstGeom>
          <a:noFill/>
          <a:ln w="28575">
            <a:solidFill>
              <a:schemeClr val="accent1">
                <a:lumMod val="75000"/>
              </a:schemeClr>
            </a:solidFill>
            <a:prstDash val="dash"/>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Nov</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6" name="Rectangle 25"/>
          <p:cNvSpPr/>
          <p:nvPr/>
        </p:nvSpPr>
        <p:spPr>
          <a:xfrm>
            <a:off x="8122329" y="4049030"/>
            <a:ext cx="1271459" cy="48084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App</a:t>
            </a:r>
          </a:p>
        </p:txBody>
      </p:sp>
      <p:sp>
        <p:nvSpPr>
          <p:cNvPr id="27" name="Can 26"/>
          <p:cNvSpPr/>
          <p:nvPr/>
        </p:nvSpPr>
        <p:spPr bwMode="auto">
          <a:xfrm>
            <a:off x="7152194" y="5327513"/>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#1</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8" name="Can 27"/>
          <p:cNvSpPr/>
          <p:nvPr/>
        </p:nvSpPr>
        <p:spPr bwMode="auto">
          <a:xfrm>
            <a:off x="8734002" y="5327513"/>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#3</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9" name="Can 28"/>
          <p:cNvSpPr/>
          <p:nvPr/>
        </p:nvSpPr>
        <p:spPr bwMode="auto">
          <a:xfrm>
            <a:off x="10098918" y="532751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#N</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0" name="Can 29"/>
          <p:cNvSpPr/>
          <p:nvPr/>
        </p:nvSpPr>
        <p:spPr bwMode="auto">
          <a:xfrm>
            <a:off x="7939892" y="5317440"/>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#2</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1" name="TextBox 30"/>
          <p:cNvSpPr txBox="1"/>
          <p:nvPr/>
        </p:nvSpPr>
        <p:spPr>
          <a:xfrm>
            <a:off x="9486398" y="5416016"/>
            <a:ext cx="495412" cy="369332"/>
          </a:xfrm>
          <a:prstGeom prst="rect">
            <a:avLst/>
          </a:prstGeom>
          <a:noFill/>
        </p:spPr>
        <p:txBody>
          <a:bodyPr wrap="square" rtlCol="0">
            <a:spAutoFit/>
          </a:bodyPr>
          <a:lstStyle/>
          <a:p>
            <a:r>
              <a:rPr lang="en-US" dirty="0">
                <a:solidFill>
                  <a:srgbClr val="000000"/>
                </a:solidFill>
              </a:rPr>
              <a:t>…..</a:t>
            </a:r>
          </a:p>
        </p:txBody>
      </p:sp>
      <p:cxnSp>
        <p:nvCxnSpPr>
          <p:cNvPr id="32" name="Straight Arrow Connector 31"/>
          <p:cNvCxnSpPr/>
          <p:nvPr/>
        </p:nvCxnSpPr>
        <p:spPr>
          <a:xfrm>
            <a:off x="9124640" y="4552222"/>
            <a:ext cx="1142999" cy="764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2078314">
            <a:off x="9460035" y="4854097"/>
            <a:ext cx="979392" cy="230832"/>
          </a:xfrm>
          <a:prstGeom prst="rect">
            <a:avLst/>
          </a:prstGeom>
          <a:noFill/>
        </p:spPr>
        <p:txBody>
          <a:bodyPr wrap="square" rtlCol="0">
            <a:spAutoFit/>
          </a:bodyPr>
          <a:lstStyle/>
          <a:p>
            <a:r>
              <a:rPr lang="en-US" sz="900" dirty="0">
                <a:solidFill>
                  <a:srgbClr val="000000"/>
                </a:solidFill>
              </a:rPr>
              <a:t>reads/writes</a:t>
            </a:r>
          </a:p>
        </p:txBody>
      </p:sp>
      <p:cxnSp>
        <p:nvCxnSpPr>
          <p:cNvPr id="35" name="Straight Arrow Connector 34"/>
          <p:cNvCxnSpPr/>
          <p:nvPr/>
        </p:nvCxnSpPr>
        <p:spPr>
          <a:xfrm>
            <a:off x="8834433" y="4606315"/>
            <a:ext cx="212405" cy="691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4345264">
            <a:off x="8583015" y="4916150"/>
            <a:ext cx="979392" cy="230832"/>
          </a:xfrm>
          <a:prstGeom prst="rect">
            <a:avLst/>
          </a:prstGeom>
          <a:noFill/>
        </p:spPr>
        <p:txBody>
          <a:bodyPr wrap="square" rtlCol="0">
            <a:spAutoFit/>
          </a:bodyPr>
          <a:lstStyle/>
          <a:p>
            <a:r>
              <a:rPr lang="en-US" sz="900" dirty="0">
                <a:solidFill>
                  <a:srgbClr val="000000"/>
                </a:solidFill>
              </a:rPr>
              <a:t>reads/writes</a:t>
            </a:r>
          </a:p>
        </p:txBody>
      </p:sp>
      <p:cxnSp>
        <p:nvCxnSpPr>
          <p:cNvPr id="39" name="Straight Arrow Connector 38"/>
          <p:cNvCxnSpPr/>
          <p:nvPr/>
        </p:nvCxnSpPr>
        <p:spPr>
          <a:xfrm flipH="1">
            <a:off x="8242141" y="4606315"/>
            <a:ext cx="231379" cy="666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rot="17459611">
            <a:off x="7827469" y="4692870"/>
            <a:ext cx="979392" cy="230832"/>
          </a:xfrm>
          <a:prstGeom prst="rect">
            <a:avLst/>
          </a:prstGeom>
          <a:noFill/>
        </p:spPr>
        <p:txBody>
          <a:bodyPr wrap="square" rtlCol="0">
            <a:spAutoFit/>
          </a:bodyPr>
          <a:lstStyle/>
          <a:p>
            <a:r>
              <a:rPr lang="en-US" sz="900" dirty="0">
                <a:solidFill>
                  <a:srgbClr val="000000"/>
                </a:solidFill>
              </a:rPr>
              <a:t>reads/writes</a:t>
            </a:r>
          </a:p>
        </p:txBody>
      </p:sp>
      <p:cxnSp>
        <p:nvCxnSpPr>
          <p:cNvPr id="42" name="Straight Arrow Connector 41"/>
          <p:cNvCxnSpPr/>
          <p:nvPr/>
        </p:nvCxnSpPr>
        <p:spPr>
          <a:xfrm flipH="1">
            <a:off x="7461323" y="4606315"/>
            <a:ext cx="748516" cy="688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rot="19040029">
            <a:off x="7274207" y="4753299"/>
            <a:ext cx="979392" cy="230832"/>
          </a:xfrm>
          <a:prstGeom prst="rect">
            <a:avLst/>
          </a:prstGeom>
          <a:noFill/>
        </p:spPr>
        <p:txBody>
          <a:bodyPr wrap="square" rtlCol="0">
            <a:spAutoFit/>
          </a:bodyPr>
          <a:lstStyle/>
          <a:p>
            <a:r>
              <a:rPr lang="en-US" sz="900" dirty="0">
                <a:solidFill>
                  <a:srgbClr val="000000"/>
                </a:solidFill>
              </a:rPr>
              <a:t>reads/writes</a:t>
            </a:r>
          </a:p>
        </p:txBody>
      </p:sp>
      <p:sp>
        <p:nvSpPr>
          <p:cNvPr id="45" name="TextBox 44"/>
          <p:cNvSpPr txBox="1"/>
          <p:nvPr/>
        </p:nvSpPr>
        <p:spPr>
          <a:xfrm>
            <a:off x="4578237" y="5472300"/>
            <a:ext cx="495412" cy="461665"/>
          </a:xfrm>
          <a:prstGeom prst="rect">
            <a:avLst/>
          </a:prstGeom>
          <a:noFill/>
        </p:spPr>
        <p:txBody>
          <a:bodyPr wrap="square" rtlCol="0">
            <a:spAutoFit/>
          </a:bodyPr>
          <a:lstStyle/>
          <a:p>
            <a:r>
              <a:rPr lang="en-US" sz="2400" dirty="0">
                <a:solidFill>
                  <a:srgbClr val="000000"/>
                </a:solidFill>
              </a:rPr>
              <a:t>…</a:t>
            </a:r>
          </a:p>
        </p:txBody>
      </p:sp>
      <p:sp>
        <p:nvSpPr>
          <p:cNvPr id="46" name="Right Arrow 45"/>
          <p:cNvSpPr/>
          <p:nvPr/>
        </p:nvSpPr>
        <p:spPr>
          <a:xfrm>
            <a:off x="1352559" y="6050541"/>
            <a:ext cx="3859526" cy="354376"/>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latin typeface="Segoe UI Light" panose="020B0502040204020203" pitchFamily="34" charset="0"/>
                <a:cs typeface="Segoe UI Light" panose="020B0502040204020203" pitchFamily="34" charset="0"/>
              </a:rPr>
              <a:t>Time</a:t>
            </a:r>
          </a:p>
        </p:txBody>
      </p:sp>
      <p:sp>
        <p:nvSpPr>
          <p:cNvPr id="48" name="Left-Right Arrow 47"/>
          <p:cNvSpPr/>
          <p:nvPr/>
        </p:nvSpPr>
        <p:spPr>
          <a:xfrm>
            <a:off x="7109621" y="6058186"/>
            <a:ext cx="3662027" cy="346730"/>
          </a:xfrm>
          <a:prstGeom prst="lef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latin typeface="Segoe UI Light" panose="020B0502040204020203" pitchFamily="34" charset="0"/>
                <a:cs typeface="Segoe UI Light" panose="020B0502040204020203" pitchFamily="34" charset="0"/>
              </a:rPr>
              <a:t>Scale</a:t>
            </a:r>
          </a:p>
        </p:txBody>
      </p:sp>
      <p:sp>
        <p:nvSpPr>
          <p:cNvPr id="5" name="Rectangle 4"/>
          <p:cNvSpPr/>
          <p:nvPr/>
        </p:nvSpPr>
        <p:spPr>
          <a:xfrm>
            <a:off x="916578" y="958220"/>
            <a:ext cx="4406463" cy="461665"/>
          </a:xfrm>
          <a:prstGeom prst="rect">
            <a:avLst/>
          </a:prstGeom>
        </p:spPr>
        <p:txBody>
          <a:bodyPr wrap="none">
            <a:spAutoFit/>
          </a:bodyPr>
          <a:lstStyle/>
          <a:p>
            <a:r>
              <a:rPr lang="en-US" sz="2400" i="1" dirty="0">
                <a:solidFill>
                  <a:srgbClr val="000000"/>
                </a:solidFill>
                <a:latin typeface="Segoe UI Light" panose="020B0502040204020203" pitchFamily="34" charset="0"/>
                <a:cs typeface="Segoe UI Light" panose="020B0502040204020203" pitchFamily="34" charset="0"/>
              </a:rPr>
              <a:t>Sensor and Telemetry Processing</a:t>
            </a:r>
            <a:endParaRPr lang="en-US" sz="2400" i="1" dirty="0">
              <a:solidFill>
                <a:srgbClr val="000000"/>
              </a:solidFill>
            </a:endParaRPr>
          </a:p>
        </p:txBody>
      </p:sp>
      <p:grpSp>
        <p:nvGrpSpPr>
          <p:cNvPr id="50" name="Group 2"/>
          <p:cNvGrpSpPr/>
          <p:nvPr/>
        </p:nvGrpSpPr>
        <p:grpSpPr>
          <a:xfrm>
            <a:off x="-2044" y="6513076"/>
            <a:ext cx="12194043" cy="354000"/>
            <a:chOff x="2577137" y="4571778"/>
            <a:chExt cx="9101124" cy="1390560"/>
          </a:xfrm>
        </p:grpSpPr>
        <p:sp>
          <p:nvSpPr>
            <p:cNvPr id="51"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52"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8617225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vert="horz" lIns="91440" tIns="45720" rIns="91440" bIns="45720" rtlCol="0" anchor="ctr">
            <a:noAutofit/>
          </a:bodyPr>
          <a:lstStyle/>
          <a:p>
            <a:r>
              <a:rPr lang="en-US" dirty="0">
                <a:latin typeface="Segoe UI Light" panose="020B0502040204020203" pitchFamily="34" charset="0"/>
                <a:cs typeface="Segoe UI Light" panose="020B0502040204020203" pitchFamily="34" charset="0"/>
              </a:rPr>
              <a:t>High Scale OLTP</a:t>
            </a:r>
          </a:p>
        </p:txBody>
      </p:sp>
      <p:sp>
        <p:nvSpPr>
          <p:cNvPr id="3" name="Content Placeholder 2"/>
          <p:cNvSpPr>
            <a:spLocks noGrp="1"/>
          </p:cNvSpPr>
          <p:nvPr>
            <p:ph idx="4294967295"/>
          </p:nvPr>
        </p:nvSpPr>
        <p:spPr>
          <a:xfrm>
            <a:off x="1768475" y="1189038"/>
            <a:ext cx="10423525" cy="4987925"/>
          </a:xfrm>
          <a:prstGeom prst="rect">
            <a:avLst/>
          </a:prstGeom>
        </p:spPr>
        <p:txBody>
          <a:bodyPr>
            <a:normAutofit fontScale="55000" lnSpcReduction="20000"/>
          </a:bodyPr>
          <a:lstStyle/>
          <a:p>
            <a:r>
              <a:rPr lang="en-US" dirty="0">
                <a:latin typeface="Segoe UI Light" panose="020B0502040204020203" pitchFamily="34" charset="0"/>
                <a:cs typeface="Segoe UI Light" panose="020B0502040204020203" pitchFamily="34" charset="0"/>
              </a:rPr>
              <a:t>Large, (mostly) uniform, active data set</a:t>
            </a:r>
          </a:p>
          <a:p>
            <a:r>
              <a:rPr lang="en-US" dirty="0">
                <a:latin typeface="Segoe UI Light" panose="020B0502040204020203" pitchFamily="34" charset="0"/>
                <a:cs typeface="Segoe UI Light" panose="020B0502040204020203" pitchFamily="34" charset="0"/>
              </a:rPr>
              <a:t>Distribute partition-able tables across as many shards as necessary</a:t>
            </a:r>
          </a:p>
          <a:p>
            <a:pPr lvl="1"/>
            <a:r>
              <a:rPr lang="en-US" dirty="0">
                <a:latin typeface="Segoe UI Light" panose="020B0502040204020203" pitchFamily="34" charset="0"/>
                <a:cs typeface="Segoe UI Light" panose="020B0502040204020203" pitchFamily="34" charset="0"/>
              </a:rPr>
              <a:t>See Appendix for shards (scale units) capacity planning</a:t>
            </a:r>
          </a:p>
          <a:p>
            <a:r>
              <a:rPr lang="en-US" dirty="0">
                <a:latin typeface="Segoe UI Light" panose="020B0502040204020203" pitchFamily="34" charset="0"/>
                <a:cs typeface="Segoe UI Light" panose="020B0502040204020203" pitchFamily="34" charset="0"/>
              </a:rPr>
              <a:t>Some shards can become way more active than others</a:t>
            </a:r>
          </a:p>
          <a:p>
            <a:pPr lvl="1"/>
            <a:r>
              <a:rPr lang="en-US" dirty="0">
                <a:latin typeface="Segoe UI Light" panose="020B0502040204020203" pitchFamily="34" charset="0"/>
                <a:cs typeface="Segoe UI Light" panose="020B0502040204020203" pitchFamily="34" charset="0"/>
              </a:rPr>
              <a:t>Pinning hot users to dedicated databases</a:t>
            </a:r>
          </a:p>
          <a:p>
            <a:pPr lvl="1"/>
            <a:r>
              <a:rPr lang="en-US" dirty="0">
                <a:latin typeface="Segoe UI Light" panose="020B0502040204020203" pitchFamily="34" charset="0"/>
                <a:cs typeface="Segoe UI Light" panose="020B0502040204020203" pitchFamily="34" charset="0"/>
              </a:rPr>
              <a:t>Move users to balance workload between databases</a:t>
            </a:r>
          </a:p>
          <a:p>
            <a:pPr lvl="1"/>
            <a:r>
              <a:rPr lang="en-US" dirty="0">
                <a:latin typeface="Segoe UI Light" panose="020B0502040204020203" pitchFamily="34" charset="0"/>
                <a:cs typeface="Segoe UI Light" panose="020B0502040204020203" pitchFamily="34" charset="0"/>
              </a:rPr>
              <a:t>Scale to the proper Service Tier (Premium) to deal with increased workload</a:t>
            </a:r>
          </a:p>
          <a:p>
            <a:r>
              <a:rPr lang="en-US" dirty="0">
                <a:latin typeface="Segoe UI Light" panose="020B0502040204020203" pitchFamily="34" charset="0"/>
                <a:cs typeface="Segoe UI Light" panose="020B0502040204020203" pitchFamily="34" charset="0"/>
              </a:rPr>
              <a:t>Split-merge actions are required to fully exploit elasticity</a:t>
            </a:r>
          </a:p>
          <a:p>
            <a:r>
              <a:rPr lang="en-US" dirty="0">
                <a:latin typeface="Segoe UI Light" panose="020B0502040204020203" pitchFamily="34" charset="0"/>
                <a:cs typeface="Segoe UI Light" panose="020B0502040204020203" pitchFamily="34" charset="0"/>
              </a:rPr>
              <a:t>Mostly data dependent routing with key lookup queries</a:t>
            </a:r>
          </a:p>
          <a:p>
            <a:pPr lvl="1"/>
            <a:r>
              <a:rPr lang="en-US" dirty="0">
                <a:latin typeface="Segoe UI Light" panose="020B0502040204020203" pitchFamily="34" charset="0"/>
                <a:cs typeface="Segoe UI Light" panose="020B0502040204020203" pitchFamily="34" charset="0"/>
              </a:rPr>
              <a:t>Few fan-out queries may be required (e.g. leaderboards, inventory management, etc.)</a:t>
            </a:r>
          </a:p>
          <a:p>
            <a:r>
              <a:rPr lang="en-US" dirty="0">
                <a:latin typeface="Segoe UI Light" panose="020B0502040204020203" pitchFamily="34" charset="0"/>
                <a:cs typeface="Segoe UI Light" panose="020B0502040204020203" pitchFamily="34" charset="0"/>
              </a:rPr>
              <a:t>Examples</a:t>
            </a:r>
          </a:p>
          <a:p>
            <a:pPr lvl="1"/>
            <a:r>
              <a:rPr lang="en-US" dirty="0" err="1">
                <a:latin typeface="Segoe UI Light" panose="020B0502040204020203" pitchFamily="34" charset="0"/>
                <a:cs typeface="Segoe UI Light" panose="020B0502040204020203" pitchFamily="34" charset="0"/>
              </a:rPr>
              <a:t>Pottermore</a:t>
            </a:r>
            <a:endParaRPr lang="en-US" dirty="0">
              <a:latin typeface="Segoe UI Light" panose="020B0502040204020203" pitchFamily="34" charset="0"/>
              <a:cs typeface="Segoe UI Light" panose="020B0502040204020203" pitchFamily="34" charset="0"/>
            </a:endParaRPr>
          </a:p>
        </p:txBody>
      </p:sp>
      <p:grpSp>
        <p:nvGrpSpPr>
          <p:cNvPr id="5" name="Group 2"/>
          <p:cNvGrpSpPr/>
          <p:nvPr/>
        </p:nvGrpSpPr>
        <p:grpSpPr>
          <a:xfrm>
            <a:off x="-2044" y="6513076"/>
            <a:ext cx="12194043" cy="354000"/>
            <a:chOff x="2577137" y="4571778"/>
            <a:chExt cx="9101124" cy="1390560"/>
          </a:xfrm>
        </p:grpSpPr>
        <p:sp>
          <p:nvSpPr>
            <p:cNvPr id="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573388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Sharding and Tenancy Models</a:t>
            </a:r>
          </a:p>
        </p:txBody>
      </p:sp>
      <p:sp>
        <p:nvSpPr>
          <p:cNvPr id="3" name="Content Placeholder 2"/>
          <p:cNvSpPr>
            <a:spLocks noGrp="1"/>
          </p:cNvSpPr>
          <p:nvPr>
            <p:ph idx="4294967295"/>
          </p:nvPr>
        </p:nvSpPr>
        <p:spPr>
          <a:xfrm>
            <a:off x="0" y="0"/>
            <a:ext cx="12192000" cy="6858000"/>
          </a:xfrm>
          <a:prstGeom prst="rect">
            <a:avLst/>
          </a:prstGeom>
        </p:spPr>
        <p:txBody>
          <a:bodyPr>
            <a:normAutofit fontScale="85000" lnSpcReduction="20000"/>
          </a:bodyPr>
          <a:lstStyle/>
          <a:p>
            <a:pPr marL="0" indent="0">
              <a:buNone/>
            </a:pPr>
            <a:r>
              <a:rPr lang="en-US" dirty="0">
                <a:solidFill>
                  <a:srgbClr val="00B0F0"/>
                </a:solidFill>
                <a:latin typeface="Segoe UI Light" panose="020B0502040204020203" pitchFamily="34" charset="0"/>
                <a:cs typeface="Segoe UI Light" panose="020B0502040204020203" pitchFamily="34" charset="0"/>
              </a:rPr>
              <a:t>Single tenant per database</a:t>
            </a:r>
          </a:p>
          <a:p>
            <a:pPr lvl="1"/>
            <a:r>
              <a:rPr lang="en-US" dirty="0">
                <a:latin typeface="Segoe UI Light" panose="020B0502040204020203" pitchFamily="34" charset="0"/>
                <a:cs typeface="Segoe UI Light" panose="020B0502040204020203" pitchFamily="34" charset="0"/>
              </a:rPr>
              <a:t>Each tenant’s data is stored in a different database</a:t>
            </a:r>
          </a:p>
          <a:p>
            <a:pPr lvl="1"/>
            <a:r>
              <a:rPr lang="en-US" dirty="0">
                <a:latin typeface="Segoe UI Light" panose="020B0502040204020203" pitchFamily="34" charset="0"/>
                <a:cs typeface="Segoe UI Light" panose="020B0502040204020203" pitchFamily="34" charset="0"/>
              </a:rPr>
              <a:t>Better isolation of tenants as compared to multi-tenant model</a:t>
            </a:r>
          </a:p>
          <a:p>
            <a:pPr marL="0" indent="0">
              <a:buNone/>
            </a:pPr>
            <a:r>
              <a:rPr lang="en-US" dirty="0">
                <a:solidFill>
                  <a:srgbClr val="00B0F0"/>
                </a:solidFill>
                <a:latin typeface="Segoe UI Light" panose="020B0502040204020203" pitchFamily="34" charset="0"/>
                <a:cs typeface="Segoe UI Light" panose="020B0502040204020203" pitchFamily="34" charset="0"/>
              </a:rPr>
              <a:t>Multiple tenants per database</a:t>
            </a:r>
          </a:p>
          <a:p>
            <a:pPr lvl="1"/>
            <a:r>
              <a:rPr lang="en-US" dirty="0">
                <a:latin typeface="Segoe UI Light" panose="020B0502040204020203" pitchFamily="34" charset="0"/>
                <a:cs typeface="Segoe UI Light" panose="020B0502040204020203" pitchFamily="34" charset="0"/>
              </a:rPr>
              <a:t>Multiple tenants share the same database</a:t>
            </a:r>
          </a:p>
          <a:p>
            <a:pPr lvl="1"/>
            <a:r>
              <a:rPr lang="en-US" dirty="0">
                <a:latin typeface="Segoe UI Light" panose="020B0502040204020203" pitchFamily="34" charset="0"/>
                <a:cs typeface="Segoe UI Light" panose="020B0502040204020203" pitchFamily="34" charset="0"/>
              </a:rPr>
              <a:t>Less isolation of tenants as compared to single tenant model</a:t>
            </a:r>
          </a:p>
          <a:p>
            <a:pPr lvl="1"/>
            <a:r>
              <a:rPr lang="en-US" dirty="0">
                <a:latin typeface="Segoe UI Light" panose="020B0502040204020203" pitchFamily="34" charset="0"/>
                <a:cs typeface="Segoe UI Light" panose="020B0502040204020203" pitchFamily="34" charset="0"/>
              </a:rPr>
              <a:t>Typically more cost-effective than the single tenant model</a:t>
            </a:r>
          </a:p>
          <a:p>
            <a:pPr marL="0" indent="0">
              <a:buNone/>
            </a:pPr>
            <a:r>
              <a:rPr lang="en-US" dirty="0">
                <a:solidFill>
                  <a:srgbClr val="00B0F0"/>
                </a:solidFill>
                <a:latin typeface="Segoe UI Light" panose="020B0502040204020203" pitchFamily="34" charset="0"/>
                <a:cs typeface="Segoe UI Light" panose="020B0502040204020203" pitchFamily="34" charset="0"/>
              </a:rPr>
              <a:t>Hybrid model</a:t>
            </a:r>
          </a:p>
          <a:p>
            <a:pPr lvl="1"/>
            <a:r>
              <a:rPr lang="en-US" dirty="0">
                <a:latin typeface="Segoe UI Light" panose="020B0502040204020203" pitchFamily="34" charset="0"/>
                <a:cs typeface="Segoe UI Light" panose="020B0502040204020203" pitchFamily="34" charset="0"/>
              </a:rPr>
              <a:t>Some tenants share databases, others get their own database</a:t>
            </a:r>
          </a:p>
          <a:p>
            <a:pPr lvl="1"/>
            <a:r>
              <a:rPr lang="en-US" dirty="0">
                <a:latin typeface="Segoe UI Light" panose="020B0502040204020203" pitchFamily="34" charset="0"/>
                <a:cs typeface="Segoe UI Light" panose="020B0502040204020203" pitchFamily="34" charset="0"/>
              </a:rPr>
              <a:t>E.g., premium or paying customers get their own databases, while free tier customers share databases</a:t>
            </a:r>
          </a:p>
          <a:p>
            <a:pPr marL="0" indent="0">
              <a:buNone/>
            </a:pPr>
            <a:r>
              <a:rPr lang="en-US" dirty="0">
                <a:solidFill>
                  <a:srgbClr val="00B0F0"/>
                </a:solidFill>
                <a:latin typeface="Segoe UI Light" panose="020B0502040204020203" pitchFamily="34" charset="0"/>
                <a:cs typeface="Segoe UI Light" panose="020B0502040204020203" pitchFamily="34" charset="0"/>
              </a:rPr>
              <a:t>Temporal model</a:t>
            </a:r>
          </a:p>
          <a:p>
            <a:pPr lvl="1"/>
            <a:r>
              <a:rPr lang="en-US" dirty="0">
                <a:latin typeface="Segoe UI Light" panose="020B0502040204020203" pitchFamily="34" charset="0"/>
                <a:cs typeface="Segoe UI Light" panose="020B0502040204020203" pitchFamily="34" charset="0"/>
              </a:rPr>
              <a:t>Sharding based on date/time</a:t>
            </a:r>
          </a:p>
          <a:p>
            <a:pPr lvl="1"/>
            <a:r>
              <a:rPr lang="en-US" dirty="0">
                <a:latin typeface="Segoe UI Light" panose="020B0502040204020203" pitchFamily="34" charset="0"/>
                <a:cs typeface="Segoe UI Light" panose="020B0502040204020203" pitchFamily="34" charset="0"/>
              </a:rPr>
              <a:t>Most recent shard is constantly loaded with newly arriving data</a:t>
            </a:r>
          </a:p>
          <a:p>
            <a:pPr lvl="1"/>
            <a:r>
              <a:rPr lang="en-US" dirty="0">
                <a:latin typeface="Segoe UI Light" panose="020B0502040204020203" pitchFamily="34" charset="0"/>
                <a:cs typeface="Segoe UI Light" panose="020B0502040204020203" pitchFamily="34" charset="0"/>
              </a:rPr>
              <a:t>New shards added when current most recent shard nears capacity</a:t>
            </a:r>
          </a:p>
          <a:p>
            <a:pPr marL="0" indent="0">
              <a:buNone/>
            </a:pPr>
            <a:endParaRPr lang="en-US" dirty="0">
              <a:solidFill>
                <a:srgbClr val="00B0F0"/>
              </a:solidFill>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grpSp>
        <p:nvGrpSpPr>
          <p:cNvPr id="8" name="Group 2"/>
          <p:cNvGrpSpPr/>
          <p:nvPr/>
        </p:nvGrpSpPr>
        <p:grpSpPr>
          <a:xfrm>
            <a:off x="-2044" y="6513076"/>
            <a:ext cx="12194043" cy="354000"/>
            <a:chOff x="2577137" y="4571778"/>
            <a:chExt cx="9101124" cy="1390560"/>
          </a:xfrm>
        </p:grpSpPr>
        <p:sp>
          <p:nvSpPr>
            <p:cNvPr id="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1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4621166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Elastic Scale: Overview </a:t>
            </a:r>
          </a:p>
        </p:txBody>
      </p:sp>
      <p:grpSp>
        <p:nvGrpSpPr>
          <p:cNvPr id="4" name="Group 1"/>
          <p:cNvGrpSpPr/>
          <p:nvPr/>
        </p:nvGrpSpPr>
        <p:grpSpPr>
          <a:xfrm>
            <a:off x="969046" y="1850106"/>
            <a:ext cx="10253907" cy="4496327"/>
            <a:chOff x="260110" y="2114550"/>
            <a:chExt cx="11418633" cy="4650419"/>
          </a:xfrm>
        </p:grpSpPr>
        <p:sp>
          <p:nvSpPr>
            <p:cNvPr id="5" name="Left-Right Arrow 69"/>
            <p:cNvSpPr/>
            <p:nvPr/>
          </p:nvSpPr>
          <p:spPr>
            <a:xfrm>
              <a:off x="3825729" y="5944139"/>
              <a:ext cx="4264975" cy="50744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solidFill>
                    <a:prstClr val="black"/>
                  </a:solidFill>
                </a:rPr>
                <a:t>Grow/shrink capacity</a:t>
              </a:r>
            </a:p>
          </p:txBody>
        </p:sp>
        <p:sp>
          <p:nvSpPr>
            <p:cNvPr id="6" name="Rounded Rectangle 4"/>
            <p:cNvSpPr/>
            <p:nvPr/>
          </p:nvSpPr>
          <p:spPr>
            <a:xfrm>
              <a:off x="4170400" y="2114550"/>
              <a:ext cx="3695580" cy="1229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Cross-Shard Capabilities</a:t>
              </a:r>
              <a:endParaRPr lang="en-US" sz="1400" dirty="0">
                <a:solidFill>
                  <a:prstClr val="white"/>
                </a:solidFill>
              </a:endParaRPr>
            </a:p>
          </p:txBody>
        </p:sp>
        <p:sp>
          <p:nvSpPr>
            <p:cNvPr id="7" name="Rounded Rectangle 52"/>
            <p:cNvSpPr/>
            <p:nvPr/>
          </p:nvSpPr>
          <p:spPr>
            <a:xfrm>
              <a:off x="1362076" y="2114550"/>
              <a:ext cx="1295400" cy="37338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solidFill>
                    <a:prstClr val="white"/>
                  </a:solidFill>
                </a:rPr>
                <a:t>Elastic Scale app</a:t>
              </a:r>
            </a:p>
          </p:txBody>
        </p:sp>
        <p:sp>
          <p:nvSpPr>
            <p:cNvPr id="8" name="Can 53"/>
            <p:cNvSpPr/>
            <p:nvPr/>
          </p:nvSpPr>
          <p:spPr>
            <a:xfrm>
              <a:off x="3390899"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solidFill>
                    <a:prstClr val="white"/>
                  </a:solidFill>
                </a:rPr>
                <a:t>shard</a:t>
              </a:r>
              <a:r>
                <a:rPr lang="en-US" sz="1400" baseline="-25000" dirty="0">
                  <a:solidFill>
                    <a:prstClr val="white"/>
                  </a:solidFill>
                </a:rPr>
                <a:t>1</a:t>
              </a:r>
            </a:p>
          </p:txBody>
        </p:sp>
        <p:sp>
          <p:nvSpPr>
            <p:cNvPr id="9" name="Can 54"/>
            <p:cNvSpPr/>
            <p:nvPr/>
          </p:nvSpPr>
          <p:spPr>
            <a:xfrm>
              <a:off x="4800599"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solidFill>
                    <a:prstClr val="white"/>
                  </a:solidFill>
                </a:rPr>
                <a:t>shard</a:t>
              </a:r>
              <a:r>
                <a:rPr lang="en-US" sz="1400" baseline="-25000" dirty="0" err="1">
                  <a:solidFill>
                    <a:prstClr val="white"/>
                  </a:solidFill>
                </a:rPr>
                <a:t>i</a:t>
              </a:r>
              <a:endParaRPr lang="en-US" sz="1400" baseline="-25000" dirty="0">
                <a:solidFill>
                  <a:prstClr val="white"/>
                </a:solidFill>
              </a:endParaRPr>
            </a:p>
          </p:txBody>
        </p:sp>
        <p:sp>
          <p:nvSpPr>
            <p:cNvPr id="10" name="Rounded Rectangle 55"/>
            <p:cNvSpPr/>
            <p:nvPr/>
          </p:nvSpPr>
          <p:spPr>
            <a:xfrm>
              <a:off x="9415461" y="2114550"/>
              <a:ext cx="1295400" cy="3733800"/>
            </a:xfrm>
            <a:prstGeom prst="roundRect">
              <a:avLst/>
            </a:prstGeom>
            <a:ln>
              <a:solidFill>
                <a:schemeClr val="tx2">
                  <a:lumMod val="75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a:solidFill>
                    <a:prstClr val="white"/>
                  </a:solidFill>
                </a:rPr>
                <a:t>Elastic Scale</a:t>
              </a:r>
            </a:p>
            <a:p>
              <a:pPr algn="ctr"/>
              <a:r>
                <a:rPr lang="en-US" sz="1400" dirty="0">
                  <a:solidFill>
                    <a:prstClr val="white"/>
                  </a:solidFill>
                </a:rPr>
                <a:t>Manage-ability</a:t>
              </a:r>
            </a:p>
          </p:txBody>
        </p:sp>
        <p:cxnSp>
          <p:nvCxnSpPr>
            <p:cNvPr id="11" name="Elbow Connector 56"/>
            <p:cNvCxnSpPr>
              <a:stCxn id="6" idx="2"/>
              <a:endCxn id="8" idx="1"/>
            </p:cNvCxnSpPr>
            <p:nvPr/>
          </p:nvCxnSpPr>
          <p:spPr>
            <a:xfrm rot="5400000">
              <a:off x="4440494" y="2765703"/>
              <a:ext cx="999591" cy="215580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 name="Group 57"/>
            <p:cNvGrpSpPr/>
            <p:nvPr/>
          </p:nvGrpSpPr>
          <p:grpSpPr>
            <a:xfrm>
              <a:off x="7367388" y="3430909"/>
              <a:ext cx="4311355" cy="3334060"/>
              <a:chOff x="3531936" y="4559147"/>
              <a:chExt cx="4311355" cy="3334060"/>
            </a:xfrm>
          </p:grpSpPr>
          <p:pic>
            <p:nvPicPr>
              <p:cNvPr id="3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7809" y="4559147"/>
                <a:ext cx="410219" cy="410219"/>
              </a:xfrm>
              <a:prstGeom prst="rect">
                <a:avLst/>
              </a:prstGeom>
            </p:spPr>
          </p:pic>
          <p:sp>
            <p:nvSpPr>
              <p:cNvPr id="40" name="TextBox 89"/>
              <p:cNvSpPr txBox="1"/>
              <p:nvPr/>
            </p:nvSpPr>
            <p:spPr>
              <a:xfrm>
                <a:off x="7119974" y="4927504"/>
                <a:ext cx="723317" cy="445654"/>
              </a:xfrm>
              <a:prstGeom prst="rect">
                <a:avLst/>
              </a:prstGeom>
              <a:noFill/>
            </p:spPr>
            <p:txBody>
              <a:bodyPr wrap="none" rtlCol="0">
                <a:spAutoFit/>
              </a:bodyPr>
              <a:lstStyle/>
              <a:p>
                <a:r>
                  <a:rPr lang="en-US" sz="1050" dirty="0">
                    <a:solidFill>
                      <a:prstClr val="black"/>
                    </a:solidFill>
                  </a:rPr>
                  <a:t>Admin/</a:t>
                </a:r>
              </a:p>
              <a:p>
                <a:r>
                  <a:rPr lang="en-US" sz="1050" dirty="0" err="1">
                    <a:solidFill>
                      <a:prstClr val="black"/>
                    </a:solidFill>
                  </a:rPr>
                  <a:t>DevOps</a:t>
                </a:r>
                <a:endParaRPr lang="en-US" sz="1050" dirty="0">
                  <a:solidFill>
                    <a:prstClr val="black"/>
                  </a:solidFill>
                </a:endParaRPr>
              </a:p>
            </p:txBody>
          </p:sp>
          <p:pic>
            <p:nvPicPr>
              <p:cNvPr id="4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9771" y="7079191"/>
                <a:ext cx="410219" cy="410219"/>
              </a:xfrm>
              <a:prstGeom prst="rect">
                <a:avLst/>
              </a:prstGeom>
            </p:spPr>
          </p:pic>
          <p:sp>
            <p:nvSpPr>
              <p:cNvPr id="42" name="TextBox 91"/>
              <p:cNvSpPr txBox="1"/>
              <p:nvPr/>
            </p:nvSpPr>
            <p:spPr>
              <a:xfrm>
                <a:off x="3531936" y="7447553"/>
                <a:ext cx="723317" cy="445654"/>
              </a:xfrm>
              <a:prstGeom prst="rect">
                <a:avLst/>
              </a:prstGeom>
              <a:noFill/>
            </p:spPr>
            <p:txBody>
              <a:bodyPr wrap="none" rtlCol="0">
                <a:spAutoFit/>
              </a:bodyPr>
              <a:lstStyle/>
              <a:p>
                <a:r>
                  <a:rPr lang="en-US" sz="1050" dirty="0">
                    <a:solidFill>
                      <a:prstClr val="black"/>
                    </a:solidFill>
                  </a:rPr>
                  <a:t>Admin/</a:t>
                </a:r>
              </a:p>
              <a:p>
                <a:r>
                  <a:rPr lang="en-US" sz="1050" dirty="0" err="1">
                    <a:solidFill>
                      <a:prstClr val="black"/>
                    </a:solidFill>
                  </a:rPr>
                  <a:t>DevOps</a:t>
                </a:r>
                <a:endParaRPr lang="en-US" sz="1050" dirty="0">
                  <a:solidFill>
                    <a:prstClr val="black"/>
                  </a:solidFill>
                </a:endParaRPr>
              </a:p>
            </p:txBody>
          </p:sp>
        </p:grpSp>
        <p:grpSp>
          <p:nvGrpSpPr>
            <p:cNvPr id="13" name="Group 58"/>
            <p:cNvGrpSpPr/>
            <p:nvPr/>
          </p:nvGrpSpPr>
          <p:grpSpPr>
            <a:xfrm>
              <a:off x="260110" y="3481709"/>
              <a:ext cx="994649" cy="788303"/>
              <a:chOff x="1325520" y="1415228"/>
              <a:chExt cx="994649" cy="788303"/>
            </a:xfrm>
          </p:grpSpPr>
          <p:pic>
            <p:nvPicPr>
              <p:cNvPr id="3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8762" y="1415228"/>
                <a:ext cx="399283" cy="446697"/>
              </a:xfrm>
              <a:prstGeom prst="rect">
                <a:avLst/>
              </a:prstGeom>
            </p:spPr>
          </p:pic>
          <p:sp>
            <p:nvSpPr>
              <p:cNvPr id="38" name="TextBox 87"/>
              <p:cNvSpPr txBox="1"/>
              <p:nvPr/>
            </p:nvSpPr>
            <p:spPr>
              <a:xfrm>
                <a:off x="1325520" y="1773794"/>
                <a:ext cx="994649" cy="429737"/>
              </a:xfrm>
              <a:prstGeom prst="rect">
                <a:avLst/>
              </a:prstGeom>
              <a:noFill/>
            </p:spPr>
            <p:txBody>
              <a:bodyPr wrap="none" rtlCol="0">
                <a:spAutoFit/>
              </a:bodyPr>
              <a:lstStyle/>
              <a:p>
                <a:r>
                  <a:rPr lang="en-US" sz="1050" dirty="0">
                    <a:solidFill>
                      <a:prstClr val="black"/>
                    </a:solidFill>
                  </a:rPr>
                  <a:t>Application </a:t>
                </a:r>
              </a:p>
              <a:p>
                <a:r>
                  <a:rPr lang="en-US" sz="1050" dirty="0">
                    <a:solidFill>
                      <a:prstClr val="black"/>
                    </a:solidFill>
                  </a:rPr>
                  <a:t>Developer</a:t>
                </a:r>
              </a:p>
            </p:txBody>
          </p:sp>
        </p:grpSp>
        <p:sp>
          <p:nvSpPr>
            <p:cNvPr id="14" name="TextBox 59"/>
            <p:cNvSpPr txBox="1"/>
            <p:nvPr/>
          </p:nvSpPr>
          <p:spPr>
            <a:xfrm>
              <a:off x="4395555" y="4911209"/>
              <a:ext cx="352019" cy="318325"/>
            </a:xfrm>
            <a:prstGeom prst="rect">
              <a:avLst/>
            </a:prstGeom>
            <a:noFill/>
          </p:spPr>
          <p:txBody>
            <a:bodyPr wrap="none" rtlCol="0">
              <a:spAutoFit/>
            </a:bodyPr>
            <a:lstStyle/>
            <a:p>
              <a:r>
                <a:rPr lang="en-US" sz="1400" dirty="0">
                  <a:solidFill>
                    <a:prstClr val="black"/>
                  </a:solidFill>
                </a:rPr>
                <a:t>…</a:t>
              </a:r>
            </a:p>
          </p:txBody>
        </p:sp>
        <p:sp>
          <p:nvSpPr>
            <p:cNvPr id="15" name="TextBox 60"/>
            <p:cNvSpPr txBox="1"/>
            <p:nvPr/>
          </p:nvSpPr>
          <p:spPr>
            <a:xfrm>
              <a:off x="5862405" y="4911209"/>
              <a:ext cx="352019" cy="318325"/>
            </a:xfrm>
            <a:prstGeom prst="rect">
              <a:avLst/>
            </a:prstGeom>
            <a:noFill/>
          </p:spPr>
          <p:txBody>
            <a:bodyPr wrap="none" rtlCol="0">
              <a:spAutoFit/>
            </a:bodyPr>
            <a:lstStyle/>
            <a:p>
              <a:r>
                <a:rPr lang="en-US" sz="1400" dirty="0">
                  <a:solidFill>
                    <a:prstClr val="black"/>
                  </a:solidFill>
                </a:rPr>
                <a:t>…</a:t>
              </a:r>
            </a:p>
          </p:txBody>
        </p:sp>
        <p:sp>
          <p:nvSpPr>
            <p:cNvPr id="16" name="Can 61"/>
            <p:cNvSpPr/>
            <p:nvPr/>
          </p:nvSpPr>
          <p:spPr>
            <a:xfrm>
              <a:off x="6300785"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solidFill>
                    <a:prstClr val="white"/>
                  </a:solidFill>
                </a:rPr>
                <a:t>shard</a:t>
              </a:r>
              <a:r>
                <a:rPr lang="en-US" sz="1400" baseline="-25000" dirty="0" err="1">
                  <a:solidFill>
                    <a:prstClr val="white"/>
                  </a:solidFill>
                </a:rPr>
                <a:t>j</a:t>
              </a:r>
              <a:endParaRPr lang="en-US" sz="1400" baseline="-25000" dirty="0">
                <a:solidFill>
                  <a:prstClr val="white"/>
                </a:solidFill>
              </a:endParaRPr>
            </a:p>
          </p:txBody>
        </p:sp>
        <p:sp>
          <p:nvSpPr>
            <p:cNvPr id="17" name="Can 62"/>
            <p:cNvSpPr/>
            <p:nvPr/>
          </p:nvSpPr>
          <p:spPr>
            <a:xfrm>
              <a:off x="7710485"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solidFill>
                    <a:prstClr val="white"/>
                  </a:solidFill>
                </a:rPr>
                <a:t>shard</a:t>
              </a:r>
              <a:r>
                <a:rPr lang="en-US" sz="1400" baseline="-25000" dirty="0" err="1">
                  <a:solidFill>
                    <a:prstClr val="white"/>
                  </a:solidFill>
                </a:rPr>
                <a:t>n</a:t>
              </a:r>
              <a:endParaRPr lang="en-US" sz="1400" baseline="-25000" dirty="0">
                <a:solidFill>
                  <a:prstClr val="white"/>
                </a:solidFill>
              </a:endParaRPr>
            </a:p>
          </p:txBody>
        </p:sp>
        <p:sp>
          <p:nvSpPr>
            <p:cNvPr id="18" name="TextBox 63"/>
            <p:cNvSpPr txBox="1"/>
            <p:nvPr/>
          </p:nvSpPr>
          <p:spPr>
            <a:xfrm>
              <a:off x="7305440" y="4911209"/>
              <a:ext cx="352019" cy="318325"/>
            </a:xfrm>
            <a:prstGeom prst="rect">
              <a:avLst/>
            </a:prstGeom>
            <a:noFill/>
          </p:spPr>
          <p:txBody>
            <a:bodyPr wrap="none" rtlCol="0">
              <a:spAutoFit/>
            </a:bodyPr>
            <a:lstStyle/>
            <a:p>
              <a:r>
                <a:rPr lang="en-US" sz="1400" dirty="0">
                  <a:solidFill>
                    <a:prstClr val="black"/>
                  </a:solidFill>
                </a:rPr>
                <a:t>…</a:t>
              </a:r>
            </a:p>
          </p:txBody>
        </p:sp>
        <p:cxnSp>
          <p:nvCxnSpPr>
            <p:cNvPr id="19" name="Elbow Connector 64"/>
            <p:cNvCxnSpPr>
              <a:stCxn id="6" idx="2"/>
              <a:endCxn id="9" idx="1"/>
            </p:cNvCxnSpPr>
            <p:nvPr/>
          </p:nvCxnSpPr>
          <p:spPr>
            <a:xfrm rot="5400000">
              <a:off x="5145344" y="3470552"/>
              <a:ext cx="999591" cy="746104"/>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9853" y="5359841"/>
              <a:ext cx="375869" cy="375869"/>
            </a:xfrm>
            <a:prstGeom prst="rect">
              <a:avLst/>
            </a:prstGeom>
          </p:spPr>
        </p:pic>
        <p:pic>
          <p:nvPicPr>
            <p:cNvPr id="21"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7239" y="5373302"/>
              <a:ext cx="375869" cy="375869"/>
            </a:xfrm>
            <a:prstGeom prst="rect">
              <a:avLst/>
            </a:prstGeom>
          </p:spPr>
        </p:pic>
        <p:pic>
          <p:nvPicPr>
            <p:cNvPr id="22"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1300" y="5386763"/>
              <a:ext cx="375869" cy="375869"/>
            </a:xfrm>
            <a:prstGeom prst="rect">
              <a:avLst/>
            </a:prstGeom>
          </p:spPr>
        </p:pic>
        <p:pic>
          <p:nvPicPr>
            <p:cNvPr id="23"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0118" y="5373301"/>
              <a:ext cx="375869" cy="375869"/>
            </a:xfrm>
            <a:prstGeom prst="rect">
              <a:avLst/>
            </a:prstGeom>
          </p:spPr>
        </p:pic>
        <p:cxnSp>
          <p:nvCxnSpPr>
            <p:cNvPr id="24" name="Elbow Connector 71"/>
            <p:cNvCxnSpPr>
              <a:stCxn id="6" idx="2"/>
              <a:endCxn id="16" idx="1"/>
            </p:cNvCxnSpPr>
            <p:nvPr/>
          </p:nvCxnSpPr>
          <p:spPr>
            <a:xfrm rot="16200000" flipH="1">
              <a:off x="5895437" y="3466563"/>
              <a:ext cx="999591" cy="7540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72"/>
            <p:cNvCxnSpPr>
              <a:stCxn id="6" idx="2"/>
              <a:endCxn id="17" idx="1"/>
            </p:cNvCxnSpPr>
            <p:nvPr/>
          </p:nvCxnSpPr>
          <p:spPr>
            <a:xfrm rot="16200000" flipH="1">
              <a:off x="6600286" y="2761713"/>
              <a:ext cx="999591" cy="21637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Left-Right Arrow 74"/>
            <p:cNvSpPr/>
            <p:nvPr/>
          </p:nvSpPr>
          <p:spPr>
            <a:xfrm>
              <a:off x="8402957" y="4623309"/>
              <a:ext cx="1349103"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27" name="TextBox 75"/>
            <p:cNvSpPr txBox="1"/>
            <p:nvPr/>
          </p:nvSpPr>
          <p:spPr>
            <a:xfrm>
              <a:off x="8616664" y="4804818"/>
              <a:ext cx="980369" cy="445654"/>
            </a:xfrm>
            <a:prstGeom prst="rect">
              <a:avLst/>
            </a:prstGeom>
            <a:noFill/>
          </p:spPr>
          <p:txBody>
            <a:bodyPr wrap="none" rtlCol="0">
              <a:spAutoFit/>
            </a:bodyPr>
            <a:lstStyle/>
            <a:p>
              <a:r>
                <a:rPr lang="en-US" sz="1100" i="1" dirty="0">
                  <a:solidFill>
                    <a:prstClr val="black"/>
                  </a:solidFill>
                </a:rPr>
                <a:t>Shard-local</a:t>
              </a:r>
            </a:p>
            <a:p>
              <a:r>
                <a:rPr lang="en-US" sz="1100" i="1" dirty="0">
                  <a:solidFill>
                    <a:prstClr val="black"/>
                  </a:solidFill>
                </a:rPr>
                <a:t>operations</a:t>
              </a:r>
            </a:p>
          </p:txBody>
        </p:sp>
        <p:sp>
          <p:nvSpPr>
            <p:cNvPr id="28" name="Rounded Rectangle 79"/>
            <p:cNvSpPr/>
            <p:nvPr/>
          </p:nvSpPr>
          <p:spPr>
            <a:xfrm>
              <a:off x="1548991" y="2325636"/>
              <a:ext cx="902809" cy="723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Client library</a:t>
              </a:r>
            </a:p>
          </p:txBody>
        </p:sp>
        <p:sp>
          <p:nvSpPr>
            <p:cNvPr id="29" name="Left-Right Arrow 80"/>
            <p:cNvSpPr/>
            <p:nvPr/>
          </p:nvSpPr>
          <p:spPr>
            <a:xfrm>
              <a:off x="2439267" y="2258497"/>
              <a:ext cx="2019300"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0" name="Rounded Rectangle 85"/>
            <p:cNvSpPr/>
            <p:nvPr/>
          </p:nvSpPr>
          <p:spPr>
            <a:xfrm>
              <a:off x="9592907" y="2223872"/>
              <a:ext cx="902809" cy="11652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prstClr val="white"/>
                  </a:solidFill>
                </a:rPr>
                <a:t>Cross-shard extensions</a:t>
              </a:r>
            </a:p>
          </p:txBody>
        </p:sp>
        <p:sp>
          <p:nvSpPr>
            <p:cNvPr id="31" name="TextBox 81"/>
            <p:cNvSpPr txBox="1"/>
            <p:nvPr/>
          </p:nvSpPr>
          <p:spPr>
            <a:xfrm>
              <a:off x="2961088" y="2457777"/>
              <a:ext cx="1008930" cy="445654"/>
            </a:xfrm>
            <a:prstGeom prst="rect">
              <a:avLst/>
            </a:prstGeom>
            <a:noFill/>
          </p:spPr>
          <p:txBody>
            <a:bodyPr wrap="none" rtlCol="0">
              <a:spAutoFit/>
            </a:bodyPr>
            <a:lstStyle/>
            <a:p>
              <a:r>
                <a:rPr lang="en-US" sz="1100" i="1" dirty="0">
                  <a:solidFill>
                    <a:prstClr val="black"/>
                  </a:solidFill>
                </a:rPr>
                <a:t>Cross-shard</a:t>
              </a:r>
            </a:p>
            <a:p>
              <a:r>
                <a:rPr lang="en-US" sz="1100" i="1" dirty="0">
                  <a:solidFill>
                    <a:prstClr val="black"/>
                  </a:solidFill>
                </a:rPr>
                <a:t>operations</a:t>
              </a:r>
            </a:p>
          </p:txBody>
        </p:sp>
        <p:sp>
          <p:nvSpPr>
            <p:cNvPr id="32" name="Rounded Rectangle 82"/>
            <p:cNvSpPr/>
            <p:nvPr/>
          </p:nvSpPr>
          <p:spPr>
            <a:xfrm>
              <a:off x="1573920" y="4734074"/>
              <a:ext cx="902809" cy="723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Client library</a:t>
              </a:r>
            </a:p>
          </p:txBody>
        </p:sp>
        <p:sp>
          <p:nvSpPr>
            <p:cNvPr id="33" name="Left-Right Arrow 83"/>
            <p:cNvSpPr/>
            <p:nvPr/>
          </p:nvSpPr>
          <p:spPr>
            <a:xfrm>
              <a:off x="2312484" y="4643973"/>
              <a:ext cx="1349103"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4" name="TextBox 84"/>
            <p:cNvSpPr txBox="1"/>
            <p:nvPr/>
          </p:nvSpPr>
          <p:spPr>
            <a:xfrm>
              <a:off x="2526191" y="4825482"/>
              <a:ext cx="980369" cy="445654"/>
            </a:xfrm>
            <a:prstGeom prst="rect">
              <a:avLst/>
            </a:prstGeom>
            <a:noFill/>
          </p:spPr>
          <p:txBody>
            <a:bodyPr wrap="none" rtlCol="0">
              <a:spAutoFit/>
            </a:bodyPr>
            <a:lstStyle/>
            <a:p>
              <a:r>
                <a:rPr lang="en-US" sz="1100" i="1" dirty="0">
                  <a:solidFill>
                    <a:prstClr val="black"/>
                  </a:solidFill>
                </a:rPr>
                <a:t>Shard-local</a:t>
              </a:r>
            </a:p>
            <a:p>
              <a:r>
                <a:rPr lang="en-US" sz="1100" i="1" dirty="0">
                  <a:solidFill>
                    <a:prstClr val="black"/>
                  </a:solidFill>
                </a:rPr>
                <a:t>operations</a:t>
              </a:r>
            </a:p>
          </p:txBody>
        </p:sp>
        <p:sp>
          <p:nvSpPr>
            <p:cNvPr id="35" name="Left-Right Arrow 73"/>
            <p:cNvSpPr/>
            <p:nvPr/>
          </p:nvSpPr>
          <p:spPr>
            <a:xfrm>
              <a:off x="7648804" y="2285819"/>
              <a:ext cx="2070836"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6" name="TextBox 76"/>
            <p:cNvSpPr txBox="1"/>
            <p:nvPr/>
          </p:nvSpPr>
          <p:spPr>
            <a:xfrm>
              <a:off x="8191386" y="2526537"/>
              <a:ext cx="1008930" cy="445654"/>
            </a:xfrm>
            <a:prstGeom prst="rect">
              <a:avLst/>
            </a:prstGeom>
            <a:noFill/>
          </p:spPr>
          <p:txBody>
            <a:bodyPr wrap="none" rtlCol="0">
              <a:spAutoFit/>
            </a:bodyPr>
            <a:lstStyle/>
            <a:p>
              <a:r>
                <a:rPr lang="en-US" sz="1100" i="1" dirty="0">
                  <a:solidFill>
                    <a:prstClr val="black"/>
                  </a:solidFill>
                </a:rPr>
                <a:t>Cross-shard</a:t>
              </a:r>
            </a:p>
            <a:p>
              <a:r>
                <a:rPr lang="en-US" sz="1100" i="1" dirty="0">
                  <a:solidFill>
                    <a:prstClr val="black"/>
                  </a:solidFill>
                </a:rPr>
                <a:t>operations</a:t>
              </a:r>
            </a:p>
          </p:txBody>
        </p:sp>
      </p:grpSp>
      <p:grpSp>
        <p:nvGrpSpPr>
          <p:cNvPr id="47" name="Group 2"/>
          <p:cNvGrpSpPr/>
          <p:nvPr/>
        </p:nvGrpSpPr>
        <p:grpSpPr>
          <a:xfrm>
            <a:off x="-2044" y="6513076"/>
            <a:ext cx="12194043" cy="354000"/>
            <a:chOff x="2577137" y="4571778"/>
            <a:chExt cx="9101124" cy="1390560"/>
          </a:xfrm>
        </p:grpSpPr>
        <p:sp>
          <p:nvSpPr>
            <p:cNvPr id="4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4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916670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Elastic Scale: Key Capabilities</a:t>
            </a:r>
          </a:p>
        </p:txBody>
      </p:sp>
      <p:sp>
        <p:nvSpPr>
          <p:cNvPr id="3" name="Content Placeholder 2"/>
          <p:cNvSpPr>
            <a:spLocks noGrp="1"/>
          </p:cNvSpPr>
          <p:nvPr>
            <p:ph idx="4294967295"/>
          </p:nvPr>
        </p:nvSpPr>
        <p:spPr>
          <a:xfrm>
            <a:off x="0" y="1825625"/>
            <a:ext cx="5354638" cy="4351338"/>
          </a:xfrm>
          <a:prstGeom prst="rect">
            <a:avLst/>
          </a:prstGeom>
        </p:spPr>
        <p:txBody>
          <a:bodyPr>
            <a:normAutofit fontScale="62500" lnSpcReduction="20000"/>
          </a:bodyPr>
          <a:lstStyle/>
          <a:p>
            <a:pPr marL="0" indent="0">
              <a:buNone/>
            </a:pPr>
            <a:r>
              <a:rPr lang="en-US" dirty="0">
                <a:solidFill>
                  <a:srgbClr val="00B0F0"/>
                </a:solidFill>
                <a:latin typeface="Segoe UI Light" panose="020B0502040204020203" pitchFamily="34" charset="0"/>
                <a:cs typeface="Segoe UI Light" panose="020B0502040204020203" pitchFamily="34" charset="0"/>
              </a:rPr>
              <a:t>Shard map management (SMM)</a:t>
            </a:r>
          </a:p>
          <a:p>
            <a:pPr lvl="1"/>
            <a:r>
              <a:rPr lang="en-US" sz="2100" dirty="0">
                <a:latin typeface="Segoe UI Light" panose="020B0502040204020203" pitchFamily="34" charset="0"/>
                <a:cs typeface="Segoe UI Light" panose="020B0502040204020203" pitchFamily="34" charset="0"/>
              </a:rPr>
              <a:t>Define groups of shards for your application</a:t>
            </a:r>
          </a:p>
          <a:p>
            <a:pPr lvl="1"/>
            <a:r>
              <a:rPr lang="en-US" sz="2100" dirty="0">
                <a:latin typeface="Segoe UI Light" panose="020B0502040204020203" pitchFamily="34" charset="0"/>
                <a:cs typeface="Segoe UI Light" panose="020B0502040204020203" pitchFamily="34" charset="0"/>
              </a:rPr>
              <a:t>Manage mapping of routing keys to shards</a:t>
            </a:r>
          </a:p>
          <a:p>
            <a:pPr marL="0" indent="0">
              <a:buNone/>
            </a:pPr>
            <a:r>
              <a:rPr lang="en-US" dirty="0">
                <a:solidFill>
                  <a:srgbClr val="00B0F0"/>
                </a:solidFill>
                <a:latin typeface="Segoe UI Light" panose="020B0502040204020203" pitchFamily="34" charset="0"/>
                <a:cs typeface="Segoe UI Light" panose="020B0502040204020203" pitchFamily="34" charset="0"/>
              </a:rPr>
              <a:t>Data dependent routing (DDR)</a:t>
            </a:r>
          </a:p>
          <a:p>
            <a:pPr lvl="1"/>
            <a:r>
              <a:rPr lang="en-US" sz="1900" dirty="0">
                <a:latin typeface="Segoe UI Light" panose="020B0502040204020203" pitchFamily="34" charset="0"/>
                <a:cs typeface="Segoe UI Light" panose="020B0502040204020203" pitchFamily="34" charset="0"/>
              </a:rPr>
              <a:t>Route incoming requests to the correct shard, e.g., given a customer ID </a:t>
            </a:r>
          </a:p>
          <a:p>
            <a:pPr lvl="1"/>
            <a:r>
              <a:rPr lang="en-US" sz="1900" dirty="0">
                <a:latin typeface="Segoe UI Light" panose="020B0502040204020203" pitchFamily="34" charset="0"/>
                <a:cs typeface="Segoe UI Light" panose="020B0502040204020203" pitchFamily="34" charset="0"/>
              </a:rPr>
              <a:t>Ensure correct routing as tenants move </a:t>
            </a:r>
          </a:p>
          <a:p>
            <a:pPr lvl="1"/>
            <a:r>
              <a:rPr lang="en-US" sz="1900" dirty="0">
                <a:latin typeface="Segoe UI Light" panose="020B0502040204020203" pitchFamily="34" charset="0"/>
                <a:cs typeface="Segoe UI Light" panose="020B0502040204020203" pitchFamily="34" charset="0"/>
              </a:rPr>
              <a:t>Cache routing information for efficiency</a:t>
            </a:r>
          </a:p>
          <a:p>
            <a:pPr marL="0" indent="0">
              <a:buNone/>
            </a:pPr>
            <a:r>
              <a:rPr lang="en-US" dirty="0">
                <a:solidFill>
                  <a:srgbClr val="00B0F0"/>
                </a:solidFill>
                <a:latin typeface="Segoe UI Light" panose="020B0502040204020203" pitchFamily="34" charset="0"/>
                <a:cs typeface="Segoe UI Light" panose="020B0502040204020203" pitchFamily="34" charset="0"/>
              </a:rPr>
              <a:t>Multi-shard query (MSQ)</a:t>
            </a:r>
          </a:p>
          <a:p>
            <a:pPr lvl="1"/>
            <a:r>
              <a:rPr lang="en-US" sz="1900" dirty="0">
                <a:latin typeface="Segoe UI Light" panose="020B0502040204020203" pitchFamily="34" charset="0"/>
                <a:cs typeface="Segoe UI Light" panose="020B0502040204020203" pitchFamily="34" charset="0"/>
              </a:rPr>
              <a:t>Interactive processing across several shards </a:t>
            </a:r>
          </a:p>
          <a:p>
            <a:pPr lvl="1"/>
            <a:r>
              <a:rPr lang="en-US" sz="1900" dirty="0">
                <a:latin typeface="Segoe UI Light" panose="020B0502040204020203" pitchFamily="34" charset="0"/>
                <a:cs typeface="Segoe UI Light" panose="020B0502040204020203" pitchFamily="34" charset="0"/>
              </a:rPr>
              <a:t>Same statement executed on all shards with UNION all semantics</a:t>
            </a:r>
          </a:p>
          <a:p>
            <a:pPr marL="0" indent="0">
              <a:buNone/>
            </a:pP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sp>
        <p:nvSpPr>
          <p:cNvPr id="4" name="Content Placeholder 2"/>
          <p:cNvSpPr txBox="1">
            <a:spLocks/>
          </p:cNvSpPr>
          <p:nvPr/>
        </p:nvSpPr>
        <p:spPr>
          <a:xfrm>
            <a:off x="6314955" y="1825625"/>
            <a:ext cx="5354256"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solidFill>
                  <a:srgbClr val="00B0F0"/>
                </a:solidFill>
                <a:latin typeface="Segoe UI Light" panose="020B0502040204020203" pitchFamily="34" charset="0"/>
                <a:cs typeface="Segoe UI Light" panose="020B0502040204020203" pitchFamily="34" charset="0"/>
              </a:rPr>
              <a:t>Shard Set Execution (SSE)</a:t>
            </a:r>
          </a:p>
          <a:p>
            <a:pPr lvl="1"/>
            <a:r>
              <a:rPr lang="en-US" sz="1800" dirty="0">
                <a:solidFill>
                  <a:prstClr val="black"/>
                </a:solidFill>
                <a:latin typeface="Segoe UI Light" panose="020B0502040204020203" pitchFamily="34" charset="0"/>
                <a:cs typeface="Segoe UI Light" panose="020B0502040204020203" pitchFamily="34" charset="0"/>
              </a:rPr>
              <a:t>Interactive processing across several shards </a:t>
            </a:r>
          </a:p>
          <a:p>
            <a:pPr lvl="1"/>
            <a:r>
              <a:rPr lang="en-US" sz="1800" dirty="0">
                <a:solidFill>
                  <a:prstClr val="black"/>
                </a:solidFill>
                <a:latin typeface="Segoe UI Light" panose="020B0502040204020203" pitchFamily="34" charset="0"/>
                <a:cs typeface="Segoe UI Light" panose="020B0502040204020203" pitchFamily="34" charset="0"/>
              </a:rPr>
              <a:t>Same statement executed on all shards with UNION all semantics</a:t>
            </a:r>
          </a:p>
          <a:p>
            <a:pPr marL="0" indent="0">
              <a:buFont typeface="Arial" panose="020B0604020202020204" pitchFamily="34" charset="0"/>
              <a:buNone/>
            </a:pPr>
            <a:r>
              <a:rPr lang="en-US" sz="2600" dirty="0">
                <a:solidFill>
                  <a:srgbClr val="00B0F0"/>
                </a:solidFill>
                <a:latin typeface="Segoe UI Light" panose="020B0502040204020203" pitchFamily="34" charset="0"/>
                <a:cs typeface="Segoe UI Light" panose="020B0502040204020203" pitchFamily="34" charset="0"/>
              </a:rPr>
              <a:t>Split/Merge (SM)</a:t>
            </a:r>
          </a:p>
          <a:p>
            <a:pPr lvl="1"/>
            <a:r>
              <a:rPr lang="en-US" sz="1800" dirty="0">
                <a:solidFill>
                  <a:prstClr val="black"/>
                </a:solidFill>
                <a:latin typeface="Segoe UI Light" panose="020B0502040204020203" pitchFamily="34" charset="0"/>
                <a:cs typeface="Segoe UI Light" panose="020B0502040204020203" pitchFamily="34" charset="0"/>
              </a:rPr>
              <a:t>Grow or shrink capacity by adding or removing scale units </a:t>
            </a:r>
          </a:p>
          <a:p>
            <a:pPr lvl="1"/>
            <a:r>
              <a:rPr lang="en-US" sz="1800" dirty="0">
                <a:solidFill>
                  <a:prstClr val="black"/>
                </a:solidFill>
                <a:latin typeface="Segoe UI Light" panose="020B0502040204020203" pitchFamily="34" charset="0"/>
                <a:cs typeface="Segoe UI Light" panose="020B0502040204020203" pitchFamily="34" charset="0"/>
              </a:rPr>
              <a:t>Dynamically adjust scale factor of scale unit</a:t>
            </a:r>
          </a:p>
          <a:p>
            <a:pPr lvl="1"/>
            <a:r>
              <a:rPr lang="en-US" sz="1800" dirty="0">
                <a:solidFill>
                  <a:prstClr val="black"/>
                </a:solidFill>
                <a:latin typeface="Segoe UI Light" panose="020B0502040204020203" pitchFamily="34" charset="0"/>
                <a:cs typeface="Segoe UI Light" panose="020B0502040204020203" pitchFamily="34" charset="0"/>
              </a:rPr>
              <a:t>Trigger adjustment dynamically through policies</a:t>
            </a:r>
          </a:p>
          <a:p>
            <a:pPr marL="0" indent="0">
              <a:buFont typeface="Arial" panose="020B0604020202020204" pitchFamily="34" charset="0"/>
              <a:buNone/>
            </a:pPr>
            <a:r>
              <a:rPr lang="en-US" sz="2600" dirty="0">
                <a:solidFill>
                  <a:srgbClr val="00B0F0"/>
                </a:solidFill>
                <a:latin typeface="Segoe UI Light" panose="020B0502040204020203" pitchFamily="34" charset="0"/>
                <a:cs typeface="Segoe UI Light" panose="020B0502040204020203" pitchFamily="34" charset="0"/>
              </a:rPr>
              <a:t>Shard Elasticity (SE)</a:t>
            </a:r>
          </a:p>
          <a:p>
            <a:pPr lvl="1"/>
            <a:r>
              <a:rPr lang="en-US" sz="1800" dirty="0">
                <a:solidFill>
                  <a:prstClr val="black"/>
                </a:solidFill>
                <a:latin typeface="Segoe UI Light" panose="020B0502040204020203" pitchFamily="34" charset="0"/>
                <a:cs typeface="Segoe UI Light" panose="020B0502040204020203" pitchFamily="34" charset="0"/>
              </a:rPr>
              <a:t>Dynamically adjust scale factor of scale unit</a:t>
            </a:r>
          </a:p>
          <a:p>
            <a:pPr lvl="1"/>
            <a:r>
              <a:rPr lang="en-US" sz="1800" dirty="0">
                <a:solidFill>
                  <a:prstClr val="black"/>
                </a:solidFill>
                <a:latin typeface="Segoe UI Light" panose="020B0502040204020203" pitchFamily="34" charset="0"/>
                <a:cs typeface="Segoe UI Light" panose="020B0502040204020203" pitchFamily="34" charset="0"/>
              </a:rPr>
              <a:t>Trigger adjustment dynamically through policies</a:t>
            </a:r>
            <a:endParaRPr lang="en-US" sz="2000" dirty="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a:solidFill>
                <a:prstClr val="black"/>
              </a:solidFill>
              <a:latin typeface="Segoe UI Light" panose="020B0502040204020203" pitchFamily="34" charset="0"/>
              <a:cs typeface="Segoe UI Light" panose="020B0502040204020203" pitchFamily="34" charset="0"/>
            </a:endParaRPr>
          </a:p>
          <a:p>
            <a:endParaRPr lang="en-US" dirty="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a:solidFill>
                <a:prstClr val="black"/>
              </a:solidFill>
              <a:latin typeface="Segoe UI Light" panose="020B0502040204020203" pitchFamily="34" charset="0"/>
              <a:cs typeface="Segoe UI Light" panose="020B0502040204020203" pitchFamily="34" charset="0"/>
            </a:endParaRPr>
          </a:p>
        </p:txBody>
      </p:sp>
      <p:sp>
        <p:nvSpPr>
          <p:cNvPr id="5" name="TextBox 4"/>
          <p:cNvSpPr txBox="1"/>
          <p:nvPr/>
        </p:nvSpPr>
        <p:spPr>
          <a:xfrm>
            <a:off x="937549" y="1409725"/>
            <a:ext cx="4942390" cy="461665"/>
          </a:xfrm>
          <a:prstGeom prst="rect">
            <a:avLst/>
          </a:prstGeom>
          <a:noFill/>
        </p:spPr>
        <p:txBody>
          <a:bodyPr wrap="square" rtlCol="0">
            <a:spAutoFit/>
          </a:bodyPr>
          <a:lstStyle/>
          <a:p>
            <a:pPr algn="ctr"/>
            <a:r>
              <a:rPr lang="en-US" sz="2400" b="1" dirty="0">
                <a:solidFill>
                  <a:prstClr val="black"/>
                </a:solidFill>
                <a:latin typeface="Segoe UI Light" panose="020B0502040204020203" pitchFamily="34" charset="0"/>
                <a:cs typeface="Segoe UI Light" panose="020B0502040204020203" pitchFamily="34" charset="0"/>
              </a:rPr>
              <a:t>Client .NET APIs</a:t>
            </a:r>
          </a:p>
        </p:txBody>
      </p:sp>
      <p:sp>
        <p:nvSpPr>
          <p:cNvPr id="6" name="TextBox 5"/>
          <p:cNvSpPr txBox="1"/>
          <p:nvPr/>
        </p:nvSpPr>
        <p:spPr>
          <a:xfrm>
            <a:off x="6314955" y="1419447"/>
            <a:ext cx="5354256" cy="461665"/>
          </a:xfrm>
          <a:prstGeom prst="rect">
            <a:avLst/>
          </a:prstGeom>
          <a:noFill/>
        </p:spPr>
        <p:txBody>
          <a:bodyPr wrap="square" rtlCol="0">
            <a:spAutoFit/>
          </a:bodyPr>
          <a:lstStyle/>
          <a:p>
            <a:pPr algn="ctr"/>
            <a:r>
              <a:rPr lang="en-US" sz="2400" b="1" dirty="0">
                <a:solidFill>
                  <a:prstClr val="black"/>
                </a:solidFill>
                <a:latin typeface="Segoe UI Light" panose="020B0502040204020203" pitchFamily="34" charset="0"/>
                <a:cs typeface="Segoe UI Light" panose="020B0502040204020203" pitchFamily="34" charset="0"/>
              </a:rPr>
              <a:t>Management Services</a:t>
            </a:r>
          </a:p>
        </p:txBody>
      </p:sp>
      <p:grpSp>
        <p:nvGrpSpPr>
          <p:cNvPr id="11" name="Group 2"/>
          <p:cNvGrpSpPr/>
          <p:nvPr/>
        </p:nvGrpSpPr>
        <p:grpSpPr>
          <a:xfrm>
            <a:off x="-2044" y="6513076"/>
            <a:ext cx="12194043" cy="354000"/>
            <a:chOff x="2577137" y="4571778"/>
            <a:chExt cx="9101124" cy="1390560"/>
          </a:xfrm>
        </p:grpSpPr>
        <p:sp>
          <p:nvSpPr>
            <p:cNvPr id="12"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13"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5043714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rapezoid 34"/>
          <p:cNvSpPr/>
          <p:nvPr/>
        </p:nvSpPr>
        <p:spPr>
          <a:xfrm rot="14529502">
            <a:off x="7102452" y="2313283"/>
            <a:ext cx="646465" cy="1911612"/>
          </a:xfrm>
          <a:prstGeom prst="trapezoid">
            <a:avLst>
              <a:gd name="adj" fmla="val 50000"/>
            </a:avLst>
          </a:prstGeom>
          <a:solidFill>
            <a:srgbClr val="0070C0">
              <a:alpha val="30000"/>
            </a:srgbClr>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Content Placeholder 29"/>
          <p:cNvSpPr>
            <a:spLocks noGrp="1"/>
          </p:cNvSpPr>
          <p:nvPr>
            <p:ph idx="4294967295"/>
          </p:nvPr>
        </p:nvSpPr>
        <p:spPr>
          <a:xfrm>
            <a:off x="0" y="0"/>
            <a:ext cx="12192000" cy="6858000"/>
          </a:xfrm>
          <a:prstGeom prst="rect">
            <a:avLst/>
          </a:prstGeom>
        </p:spPr>
        <p:txBody>
          <a:bodyPr/>
          <a:lstStyle/>
          <a:p>
            <a:r>
              <a:rPr lang="en-US" dirty="0">
                <a:latin typeface="Segoe UI Light" panose="020B0502040204020203" pitchFamily="34" charset="0"/>
                <a:cs typeface="Segoe UI Light" panose="020B0502040204020203" pitchFamily="34" charset="0"/>
              </a:rPr>
              <a:t>Two types of shard maps</a:t>
            </a:r>
          </a:p>
          <a:p>
            <a:pPr lvl="1"/>
            <a:r>
              <a:rPr lang="en-US" dirty="0">
                <a:latin typeface="Segoe UI Light" panose="020B0502040204020203" pitchFamily="34" charset="0"/>
                <a:cs typeface="Segoe UI Light" panose="020B0502040204020203" pitchFamily="34" charset="0"/>
              </a:rPr>
              <a:t>Range: contiguous values</a:t>
            </a:r>
          </a:p>
          <a:p>
            <a:pPr lvl="1"/>
            <a:r>
              <a:rPr lang="en-US" dirty="0">
                <a:latin typeface="Segoe UI Light" panose="020B0502040204020203" pitchFamily="34" charset="0"/>
                <a:cs typeface="Segoe UI Light" panose="020B0502040204020203" pitchFamily="34" charset="0"/>
              </a:rPr>
              <a:t>List: explicit values</a:t>
            </a:r>
          </a:p>
          <a:p>
            <a:r>
              <a:rPr lang="en-US" dirty="0">
                <a:latin typeface="Segoe UI Light" panose="020B0502040204020203" pitchFamily="34" charset="0"/>
                <a:cs typeface="Segoe UI Light" panose="020B0502040204020203" pitchFamily="34" charset="0"/>
              </a:rPr>
              <a:t>Four types of sharding keys</a:t>
            </a:r>
          </a:p>
          <a:p>
            <a:pPr lvl="1"/>
            <a:r>
              <a:rPr lang="en-US" dirty="0">
                <a:latin typeface="Segoe UI Light" panose="020B0502040204020203" pitchFamily="34" charset="0"/>
                <a:cs typeface="Segoe UI Light" panose="020B0502040204020203" pitchFamily="34" charset="0"/>
              </a:rPr>
              <a:t>INT, BIGINT, GUID, VARBINARY</a:t>
            </a:r>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Elastic Scale Overview</a:t>
            </a:r>
          </a:p>
        </p:txBody>
      </p:sp>
      <p:sp>
        <p:nvSpPr>
          <p:cNvPr id="33" name="Can 32"/>
          <p:cNvSpPr/>
          <p:nvPr/>
        </p:nvSpPr>
        <p:spPr bwMode="auto">
          <a:xfrm>
            <a:off x="6210449" y="2827941"/>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prstClr val="white"/>
                </a:solidFill>
              </a:rPr>
              <a:t>Shard Map Manager</a:t>
            </a:r>
          </a:p>
        </p:txBody>
      </p:sp>
      <p:sp>
        <p:nvSpPr>
          <p:cNvPr id="36" name="Oval 35"/>
          <p:cNvSpPr/>
          <p:nvPr/>
        </p:nvSpPr>
        <p:spPr>
          <a:xfrm rot="10329959">
            <a:off x="8106261" y="124328"/>
            <a:ext cx="3964296" cy="3918629"/>
          </a:xfrm>
          <a:prstGeom prst="ellipse">
            <a:avLst/>
          </a:prstGeom>
          <a:solidFill>
            <a:srgbClr val="0070C0">
              <a:alpha val="30000"/>
            </a:srgbClr>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TextBox 37"/>
          <p:cNvSpPr txBox="1"/>
          <p:nvPr/>
        </p:nvSpPr>
        <p:spPr>
          <a:xfrm>
            <a:off x="8853822" y="1475548"/>
            <a:ext cx="2321031" cy="276999"/>
          </a:xfrm>
          <a:prstGeom prst="rect">
            <a:avLst/>
          </a:prstGeom>
          <a:noFill/>
        </p:spPr>
        <p:txBody>
          <a:bodyPr wrap="square" rtlCol="0">
            <a:spAutoFit/>
          </a:bodyPr>
          <a:lstStyle/>
          <a:p>
            <a:r>
              <a:rPr lang="en-US" sz="1200" b="1" dirty="0">
                <a:solidFill>
                  <a:prstClr val="black"/>
                </a:solidFill>
              </a:rPr>
              <a:t>[</a:t>
            </a:r>
            <a:r>
              <a:rPr lang="en-US" sz="1200" b="1" dirty="0" err="1">
                <a:solidFill>
                  <a:prstClr val="black"/>
                </a:solidFill>
              </a:rPr>
              <a:t>shards_global</a:t>
            </a:r>
            <a:r>
              <a:rPr lang="en-US" sz="1200" b="1" dirty="0">
                <a:solidFill>
                  <a:prstClr val="black"/>
                </a:solidFill>
              </a:rPr>
              <a:t>]</a:t>
            </a:r>
          </a:p>
        </p:txBody>
      </p:sp>
      <p:graphicFrame>
        <p:nvGraphicFramePr>
          <p:cNvPr id="3" name="Table 2"/>
          <p:cNvGraphicFramePr>
            <a:graphicFrameLocks noGrp="1"/>
          </p:cNvGraphicFramePr>
          <p:nvPr>
            <p:extLst/>
          </p:nvPr>
        </p:nvGraphicFramePr>
        <p:xfrm>
          <a:off x="8935376" y="1733822"/>
          <a:ext cx="2358708" cy="1005840"/>
        </p:xfrm>
        <a:graphic>
          <a:graphicData uri="http://schemas.openxmlformats.org/drawingml/2006/table">
            <a:tbl>
              <a:tblPr firstRow="1" bandRow="1">
                <a:tableStyleId>{5C22544A-7EE6-4342-B048-85BDC9FD1C3A}</a:tableStyleId>
              </a:tblPr>
              <a:tblGrid>
                <a:gridCol w="382905">
                  <a:extLst>
                    <a:ext uri="{9D8B030D-6E8A-4147-A177-3AD203B41FA5}">
                      <a16:colId xmlns:a16="http://schemas.microsoft.com/office/drawing/2014/main" xmlns="" val="605670846"/>
                    </a:ext>
                  </a:extLst>
                </a:gridCol>
                <a:gridCol w="436880">
                  <a:extLst>
                    <a:ext uri="{9D8B030D-6E8A-4147-A177-3AD203B41FA5}">
                      <a16:colId xmlns:a16="http://schemas.microsoft.com/office/drawing/2014/main" xmlns="" val="2474575872"/>
                    </a:ext>
                  </a:extLst>
                </a:gridCol>
                <a:gridCol w="708343">
                  <a:extLst>
                    <a:ext uri="{9D8B030D-6E8A-4147-A177-3AD203B41FA5}">
                      <a16:colId xmlns:a16="http://schemas.microsoft.com/office/drawing/2014/main" xmlns="" val="3015633701"/>
                    </a:ext>
                  </a:extLst>
                </a:gridCol>
                <a:gridCol w="830580">
                  <a:extLst>
                    <a:ext uri="{9D8B030D-6E8A-4147-A177-3AD203B41FA5}">
                      <a16:colId xmlns:a16="http://schemas.microsoft.com/office/drawing/2014/main" xmlns="" val="3312308126"/>
                    </a:ext>
                  </a:extLst>
                </a:gridCol>
              </a:tblGrid>
              <a:tr h="0">
                <a:tc>
                  <a:txBody>
                    <a:bodyPr/>
                    <a:lstStyle/>
                    <a:p>
                      <a:r>
                        <a:rPr lang="en-US" sz="800" dirty="0" err="1"/>
                        <a:t>sid</a:t>
                      </a:r>
                      <a:endParaRPr lang="en-US" sz="800" dirty="0"/>
                    </a:p>
                  </a:txBody>
                  <a:tcPr/>
                </a:tc>
                <a:tc>
                  <a:txBody>
                    <a:bodyPr/>
                    <a:lstStyle/>
                    <a:p>
                      <a:r>
                        <a:rPr lang="en-US" sz="800" dirty="0" err="1"/>
                        <a:t>smid</a:t>
                      </a:r>
                      <a:r>
                        <a:rPr lang="en-US" sz="800" dirty="0"/>
                        <a:t> </a:t>
                      </a:r>
                    </a:p>
                  </a:txBody>
                  <a:tcPr/>
                </a:tc>
                <a:tc>
                  <a:txBody>
                    <a:bodyPr/>
                    <a:lstStyle/>
                    <a:p>
                      <a:r>
                        <a:rPr lang="en-US" sz="800" dirty="0" err="1"/>
                        <a:t>Datasource</a:t>
                      </a:r>
                      <a:endParaRPr lang="en-US" sz="800" dirty="0"/>
                    </a:p>
                  </a:txBody>
                  <a:tcPr/>
                </a:tc>
                <a:tc>
                  <a:txBody>
                    <a:bodyPr/>
                    <a:lstStyle/>
                    <a:p>
                      <a:r>
                        <a:rPr lang="en-US" sz="800" dirty="0" err="1"/>
                        <a:t>Databasename</a:t>
                      </a:r>
                      <a:endParaRPr lang="en-US" sz="800" dirty="0"/>
                    </a:p>
                  </a:txBody>
                  <a:tcPr/>
                </a:tc>
                <a:extLst>
                  <a:ext uri="{0D108BD9-81ED-4DB2-BD59-A6C34878D82A}">
                    <a16:rowId xmlns:a16="http://schemas.microsoft.com/office/drawing/2014/main" xmlns="" val="2622592419"/>
                  </a:ext>
                </a:extLst>
              </a:tr>
              <a:tr h="0">
                <a:tc>
                  <a:txBody>
                    <a:bodyPr/>
                    <a:lstStyle/>
                    <a:p>
                      <a:r>
                        <a:rPr lang="en-US" sz="800" dirty="0"/>
                        <a:t>1</a:t>
                      </a:r>
                    </a:p>
                  </a:txBody>
                  <a:tcPr/>
                </a:tc>
                <a:tc>
                  <a:txBody>
                    <a:bodyPr/>
                    <a:lstStyle/>
                    <a:p>
                      <a:r>
                        <a:rPr lang="en-US" sz="800" dirty="0"/>
                        <a:t>1</a:t>
                      </a:r>
                    </a:p>
                  </a:txBody>
                  <a:tcPr/>
                </a:tc>
                <a:tc>
                  <a:txBody>
                    <a:bodyPr/>
                    <a:lstStyle/>
                    <a:p>
                      <a:r>
                        <a:rPr lang="en-US" sz="800" dirty="0" err="1"/>
                        <a:t>serverName</a:t>
                      </a:r>
                      <a:endParaRPr lang="en-US" sz="800" dirty="0"/>
                    </a:p>
                  </a:txBody>
                  <a:tcPr/>
                </a:tc>
                <a:tc>
                  <a:txBody>
                    <a:bodyPr/>
                    <a:lstStyle/>
                    <a:p>
                      <a:r>
                        <a:rPr lang="en-US" sz="800" dirty="0"/>
                        <a:t>DB2</a:t>
                      </a:r>
                    </a:p>
                  </a:txBody>
                  <a:tcPr/>
                </a:tc>
                <a:extLst>
                  <a:ext uri="{0D108BD9-81ED-4DB2-BD59-A6C34878D82A}">
                    <a16:rowId xmlns:a16="http://schemas.microsoft.com/office/drawing/2014/main" xmlns="" val="3532917914"/>
                  </a:ext>
                </a:extLst>
              </a:tr>
              <a:tr h="0">
                <a:tc>
                  <a:txBody>
                    <a:bodyPr/>
                    <a:lstStyle/>
                    <a:p>
                      <a:r>
                        <a:rPr lang="en-US" sz="800" dirty="0"/>
                        <a:t>2</a:t>
                      </a:r>
                    </a:p>
                  </a:txBody>
                  <a:tcPr/>
                </a:tc>
                <a:tc>
                  <a:txBody>
                    <a:bodyPr/>
                    <a:lstStyle/>
                    <a:p>
                      <a:r>
                        <a:rPr lang="en-US" sz="800" dirty="0"/>
                        <a:t>1</a:t>
                      </a:r>
                    </a:p>
                  </a:txBody>
                  <a:tcPr/>
                </a:tc>
                <a:tc>
                  <a:txBody>
                    <a:bodyPr/>
                    <a:lstStyle/>
                    <a:p>
                      <a:r>
                        <a:rPr lang="en-US" sz="800" dirty="0" err="1"/>
                        <a:t>serverName</a:t>
                      </a:r>
                      <a:endParaRPr lang="en-US" sz="800" dirty="0"/>
                    </a:p>
                  </a:txBody>
                  <a:tcPr/>
                </a:tc>
                <a:tc>
                  <a:txBody>
                    <a:bodyPr/>
                    <a:lstStyle/>
                    <a:p>
                      <a:r>
                        <a:rPr lang="en-US" sz="800" dirty="0"/>
                        <a:t>DB2</a:t>
                      </a:r>
                    </a:p>
                  </a:txBody>
                  <a:tcPr/>
                </a:tc>
                <a:extLst>
                  <a:ext uri="{0D108BD9-81ED-4DB2-BD59-A6C34878D82A}">
                    <a16:rowId xmlns:a16="http://schemas.microsoft.com/office/drawing/2014/main" xmlns="" val="2305216411"/>
                  </a:ext>
                </a:extLst>
              </a:tr>
            </a:tbl>
          </a:graphicData>
        </a:graphic>
      </p:graphicFrame>
      <p:sp>
        <p:nvSpPr>
          <p:cNvPr id="23" name="TextBox 22"/>
          <p:cNvSpPr txBox="1"/>
          <p:nvPr/>
        </p:nvSpPr>
        <p:spPr>
          <a:xfrm>
            <a:off x="8853821" y="681961"/>
            <a:ext cx="2321031" cy="276999"/>
          </a:xfrm>
          <a:prstGeom prst="rect">
            <a:avLst/>
          </a:prstGeom>
          <a:noFill/>
        </p:spPr>
        <p:txBody>
          <a:bodyPr wrap="square" rtlCol="0">
            <a:spAutoFit/>
          </a:bodyPr>
          <a:lstStyle/>
          <a:p>
            <a:r>
              <a:rPr lang="en-US" sz="1200" b="1" dirty="0">
                <a:solidFill>
                  <a:prstClr val="black"/>
                </a:solidFill>
              </a:rPr>
              <a:t>[</a:t>
            </a:r>
            <a:r>
              <a:rPr lang="en-US" sz="1200" b="1" dirty="0" err="1">
                <a:solidFill>
                  <a:prstClr val="black"/>
                </a:solidFill>
              </a:rPr>
              <a:t>shardmaps_global</a:t>
            </a:r>
            <a:r>
              <a:rPr lang="en-US" sz="1200" b="1" dirty="0">
                <a:solidFill>
                  <a:prstClr val="black"/>
                </a:solidFill>
              </a:rPr>
              <a:t>]</a:t>
            </a:r>
          </a:p>
        </p:txBody>
      </p:sp>
      <p:graphicFrame>
        <p:nvGraphicFramePr>
          <p:cNvPr id="24" name="Table 23"/>
          <p:cNvGraphicFramePr>
            <a:graphicFrameLocks noGrp="1"/>
          </p:cNvGraphicFramePr>
          <p:nvPr>
            <p:extLst/>
          </p:nvPr>
        </p:nvGraphicFramePr>
        <p:xfrm>
          <a:off x="8935375" y="940235"/>
          <a:ext cx="1327785" cy="548640"/>
        </p:xfrm>
        <a:graphic>
          <a:graphicData uri="http://schemas.openxmlformats.org/drawingml/2006/table">
            <a:tbl>
              <a:tblPr firstRow="1" bandRow="1">
                <a:tableStyleId>{5C22544A-7EE6-4342-B048-85BDC9FD1C3A}</a:tableStyleId>
              </a:tblPr>
              <a:tblGrid>
                <a:gridCol w="436880">
                  <a:extLst>
                    <a:ext uri="{9D8B030D-6E8A-4147-A177-3AD203B41FA5}">
                      <a16:colId xmlns:a16="http://schemas.microsoft.com/office/drawing/2014/main" xmlns="" val="1066098924"/>
                    </a:ext>
                  </a:extLst>
                </a:gridCol>
                <a:gridCol w="890905">
                  <a:extLst>
                    <a:ext uri="{9D8B030D-6E8A-4147-A177-3AD203B41FA5}">
                      <a16:colId xmlns:a16="http://schemas.microsoft.com/office/drawing/2014/main" xmlns="" val="4142199856"/>
                    </a:ext>
                  </a:extLst>
                </a:gridCol>
              </a:tblGrid>
              <a:tr h="0">
                <a:tc>
                  <a:txBody>
                    <a:bodyPr/>
                    <a:lstStyle/>
                    <a:p>
                      <a:r>
                        <a:rPr lang="en-US" sz="800" dirty="0" err="1"/>
                        <a:t>smid</a:t>
                      </a:r>
                      <a:r>
                        <a:rPr lang="en-US" sz="800" dirty="0"/>
                        <a:t> </a:t>
                      </a:r>
                    </a:p>
                  </a:txBody>
                  <a:tcPr/>
                </a:tc>
                <a:tc>
                  <a:txBody>
                    <a:bodyPr/>
                    <a:lstStyle/>
                    <a:p>
                      <a:r>
                        <a:rPr lang="en-US" sz="800" dirty="0"/>
                        <a:t>name</a:t>
                      </a:r>
                    </a:p>
                  </a:txBody>
                  <a:tcPr/>
                </a:tc>
                <a:extLst>
                  <a:ext uri="{0D108BD9-81ED-4DB2-BD59-A6C34878D82A}">
                    <a16:rowId xmlns:a16="http://schemas.microsoft.com/office/drawing/2014/main" xmlns="" val="3617544561"/>
                  </a:ext>
                </a:extLst>
              </a:tr>
              <a:tr h="0">
                <a:tc>
                  <a:txBody>
                    <a:bodyPr/>
                    <a:lstStyle/>
                    <a:p>
                      <a:r>
                        <a:rPr lang="en-US" sz="800" dirty="0"/>
                        <a:t>1</a:t>
                      </a:r>
                    </a:p>
                  </a:txBody>
                  <a:tcPr/>
                </a:tc>
                <a:tc>
                  <a:txBody>
                    <a:bodyPr/>
                    <a:lstStyle/>
                    <a:p>
                      <a:r>
                        <a:rPr lang="en-US" sz="800" dirty="0" err="1"/>
                        <a:t>RangeShardMap</a:t>
                      </a:r>
                      <a:endParaRPr lang="en-US" sz="800" dirty="0"/>
                    </a:p>
                  </a:txBody>
                  <a:tcPr/>
                </a:tc>
                <a:extLst>
                  <a:ext uri="{0D108BD9-81ED-4DB2-BD59-A6C34878D82A}">
                    <a16:rowId xmlns:a16="http://schemas.microsoft.com/office/drawing/2014/main" xmlns="" val="3328234111"/>
                  </a:ext>
                </a:extLst>
              </a:tr>
            </a:tbl>
          </a:graphicData>
        </a:graphic>
      </p:graphicFrame>
      <p:sp>
        <p:nvSpPr>
          <p:cNvPr id="25" name="TextBox 24"/>
          <p:cNvSpPr txBox="1"/>
          <p:nvPr/>
        </p:nvSpPr>
        <p:spPr>
          <a:xfrm>
            <a:off x="8859481" y="2426242"/>
            <a:ext cx="2321031" cy="276999"/>
          </a:xfrm>
          <a:prstGeom prst="rect">
            <a:avLst/>
          </a:prstGeom>
          <a:noFill/>
        </p:spPr>
        <p:txBody>
          <a:bodyPr wrap="square" rtlCol="0">
            <a:spAutoFit/>
          </a:bodyPr>
          <a:lstStyle/>
          <a:p>
            <a:r>
              <a:rPr lang="en-US" sz="1200" b="1" dirty="0">
                <a:solidFill>
                  <a:prstClr val="black"/>
                </a:solidFill>
              </a:rPr>
              <a:t>[</a:t>
            </a:r>
            <a:r>
              <a:rPr lang="en-US" sz="1200" b="1" dirty="0" err="1">
                <a:solidFill>
                  <a:prstClr val="black"/>
                </a:solidFill>
              </a:rPr>
              <a:t>shard_mappings_global</a:t>
            </a:r>
            <a:r>
              <a:rPr lang="en-US" sz="1200" b="1" dirty="0">
                <a:solidFill>
                  <a:prstClr val="black"/>
                </a:solidFill>
              </a:rPr>
              <a:t>]</a:t>
            </a:r>
          </a:p>
        </p:txBody>
      </p:sp>
      <p:graphicFrame>
        <p:nvGraphicFramePr>
          <p:cNvPr id="26" name="Table 25"/>
          <p:cNvGraphicFramePr>
            <a:graphicFrameLocks noGrp="1"/>
          </p:cNvGraphicFramePr>
          <p:nvPr>
            <p:extLst/>
          </p:nvPr>
        </p:nvGraphicFramePr>
        <p:xfrm>
          <a:off x="8941035" y="2684516"/>
          <a:ext cx="2182407" cy="7620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xmlns="" val="2293575361"/>
                    </a:ext>
                  </a:extLst>
                </a:gridCol>
                <a:gridCol w="436880">
                  <a:extLst>
                    <a:ext uri="{9D8B030D-6E8A-4147-A177-3AD203B41FA5}">
                      <a16:colId xmlns:a16="http://schemas.microsoft.com/office/drawing/2014/main" xmlns="" val="3239324611"/>
                    </a:ext>
                  </a:extLst>
                </a:gridCol>
                <a:gridCol w="373380">
                  <a:extLst>
                    <a:ext uri="{9D8B030D-6E8A-4147-A177-3AD203B41FA5}">
                      <a16:colId xmlns:a16="http://schemas.microsoft.com/office/drawing/2014/main" xmlns="" val="2407542853"/>
                    </a:ext>
                  </a:extLst>
                </a:gridCol>
                <a:gridCol w="384493">
                  <a:extLst>
                    <a:ext uri="{9D8B030D-6E8A-4147-A177-3AD203B41FA5}">
                      <a16:colId xmlns:a16="http://schemas.microsoft.com/office/drawing/2014/main" xmlns="" val="1620385894"/>
                    </a:ext>
                  </a:extLst>
                </a:gridCol>
                <a:gridCol w="614274">
                  <a:extLst>
                    <a:ext uri="{9D8B030D-6E8A-4147-A177-3AD203B41FA5}">
                      <a16:colId xmlns:a16="http://schemas.microsoft.com/office/drawing/2014/main" xmlns="" val="3516719946"/>
                    </a:ext>
                  </a:extLst>
                </a:gridCol>
              </a:tblGrid>
              <a:tr h="0">
                <a:tc>
                  <a:txBody>
                    <a:bodyPr/>
                    <a:lstStyle/>
                    <a:p>
                      <a:r>
                        <a:rPr lang="en-US" sz="800" dirty="0"/>
                        <a:t>mid</a:t>
                      </a:r>
                    </a:p>
                  </a:txBody>
                  <a:tcPr/>
                </a:tc>
                <a:tc>
                  <a:txBody>
                    <a:bodyPr/>
                    <a:lstStyle/>
                    <a:p>
                      <a:r>
                        <a:rPr lang="en-US" sz="800" dirty="0" err="1"/>
                        <a:t>smid</a:t>
                      </a:r>
                      <a:r>
                        <a:rPr lang="en-US" sz="800" dirty="0"/>
                        <a:t> </a:t>
                      </a:r>
                    </a:p>
                  </a:txBody>
                  <a:tcPr/>
                </a:tc>
                <a:tc>
                  <a:txBody>
                    <a:bodyPr/>
                    <a:lstStyle/>
                    <a:p>
                      <a:r>
                        <a:rPr lang="en-US" sz="800" dirty="0"/>
                        <a:t>min</a:t>
                      </a:r>
                    </a:p>
                  </a:txBody>
                  <a:tcPr/>
                </a:tc>
                <a:tc>
                  <a:txBody>
                    <a:bodyPr/>
                    <a:lstStyle/>
                    <a:p>
                      <a:r>
                        <a:rPr lang="en-US" sz="800" dirty="0"/>
                        <a:t>max</a:t>
                      </a:r>
                    </a:p>
                  </a:txBody>
                  <a:tcPr/>
                </a:tc>
                <a:tc>
                  <a:txBody>
                    <a:bodyPr/>
                    <a:lstStyle/>
                    <a:p>
                      <a:r>
                        <a:rPr lang="en-US" sz="800" dirty="0"/>
                        <a:t>Sid</a:t>
                      </a:r>
                    </a:p>
                  </a:txBody>
                  <a:tcPr/>
                </a:tc>
                <a:extLst>
                  <a:ext uri="{0D108BD9-81ED-4DB2-BD59-A6C34878D82A}">
                    <a16:rowId xmlns:a16="http://schemas.microsoft.com/office/drawing/2014/main" xmlns="" val="1866963361"/>
                  </a:ext>
                </a:extLst>
              </a:tr>
              <a:tr h="0">
                <a:tc>
                  <a:txBody>
                    <a:bodyPr/>
                    <a:lstStyle/>
                    <a:p>
                      <a:r>
                        <a:rPr lang="en-US" sz="800" dirty="0"/>
                        <a:t>1</a:t>
                      </a:r>
                    </a:p>
                  </a:txBody>
                  <a:tcPr/>
                </a:tc>
                <a:tc>
                  <a:txBody>
                    <a:bodyPr/>
                    <a:lstStyle/>
                    <a:p>
                      <a:r>
                        <a:rPr lang="en-US" sz="800" dirty="0"/>
                        <a:t>1</a:t>
                      </a:r>
                    </a:p>
                  </a:txBody>
                  <a:tcPr/>
                </a:tc>
                <a:tc>
                  <a:txBody>
                    <a:bodyPr/>
                    <a:lstStyle/>
                    <a:p>
                      <a:r>
                        <a:rPr lang="en-US" sz="800" dirty="0"/>
                        <a:t>0</a:t>
                      </a:r>
                    </a:p>
                  </a:txBody>
                  <a:tcPr/>
                </a:tc>
                <a:tc>
                  <a:txBody>
                    <a:bodyPr/>
                    <a:lstStyle/>
                    <a:p>
                      <a:r>
                        <a:rPr lang="en-US" sz="800" dirty="0"/>
                        <a:t>100</a:t>
                      </a:r>
                    </a:p>
                  </a:txBody>
                  <a:tcPr/>
                </a:tc>
                <a:tc>
                  <a:txBody>
                    <a:bodyPr/>
                    <a:lstStyle/>
                    <a:p>
                      <a:r>
                        <a:rPr lang="en-US" sz="800" dirty="0"/>
                        <a:t>1</a:t>
                      </a:r>
                    </a:p>
                  </a:txBody>
                  <a:tcPr/>
                </a:tc>
                <a:extLst>
                  <a:ext uri="{0D108BD9-81ED-4DB2-BD59-A6C34878D82A}">
                    <a16:rowId xmlns:a16="http://schemas.microsoft.com/office/drawing/2014/main" xmlns="" val="1150951107"/>
                  </a:ext>
                </a:extLst>
              </a:tr>
              <a:tr h="0">
                <a:tc>
                  <a:txBody>
                    <a:bodyPr/>
                    <a:lstStyle/>
                    <a:p>
                      <a:r>
                        <a:rPr lang="en-US" sz="800" dirty="0"/>
                        <a:t>2</a:t>
                      </a:r>
                    </a:p>
                  </a:txBody>
                  <a:tcPr/>
                </a:tc>
                <a:tc>
                  <a:txBody>
                    <a:bodyPr/>
                    <a:lstStyle/>
                    <a:p>
                      <a:r>
                        <a:rPr lang="en-US" sz="800" dirty="0"/>
                        <a:t>1</a:t>
                      </a:r>
                    </a:p>
                  </a:txBody>
                  <a:tcPr/>
                </a:tc>
                <a:tc>
                  <a:txBody>
                    <a:bodyPr/>
                    <a:lstStyle/>
                    <a:p>
                      <a:r>
                        <a:rPr lang="en-US" sz="800" dirty="0"/>
                        <a:t>100</a:t>
                      </a:r>
                    </a:p>
                  </a:txBody>
                  <a:tcPr/>
                </a:tc>
                <a:tc>
                  <a:txBody>
                    <a:bodyPr/>
                    <a:lstStyle/>
                    <a:p>
                      <a:r>
                        <a:rPr lang="en-US" sz="800" dirty="0"/>
                        <a:t>200</a:t>
                      </a:r>
                    </a:p>
                  </a:txBody>
                  <a:tcPr/>
                </a:tc>
                <a:tc>
                  <a:txBody>
                    <a:bodyPr/>
                    <a:lstStyle/>
                    <a:p>
                      <a:r>
                        <a:rPr lang="en-US" sz="800" dirty="0"/>
                        <a:t>2</a:t>
                      </a:r>
                    </a:p>
                  </a:txBody>
                  <a:tcPr/>
                </a:tc>
                <a:extLst>
                  <a:ext uri="{0D108BD9-81ED-4DB2-BD59-A6C34878D82A}">
                    <a16:rowId xmlns:a16="http://schemas.microsoft.com/office/drawing/2014/main" xmlns="" val="2925689512"/>
                  </a:ext>
                </a:extLst>
              </a:tr>
            </a:tbl>
          </a:graphicData>
        </a:graphic>
      </p:graphicFrame>
      <p:sp>
        <p:nvSpPr>
          <p:cNvPr id="28" name="Left Brace 27"/>
          <p:cNvSpPr/>
          <p:nvPr/>
        </p:nvSpPr>
        <p:spPr>
          <a:xfrm rot="16200000">
            <a:off x="5709370" y="1377698"/>
            <a:ext cx="441642" cy="8768537"/>
          </a:xfrm>
          <a:prstGeom prst="leftBrace">
            <a:avLst>
              <a:gd name="adj1" fmla="val 3791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9" name="TextBox 28"/>
          <p:cNvSpPr txBox="1"/>
          <p:nvPr/>
        </p:nvSpPr>
        <p:spPr>
          <a:xfrm>
            <a:off x="5431427" y="6011263"/>
            <a:ext cx="997528" cy="307777"/>
          </a:xfrm>
          <a:prstGeom prst="rect">
            <a:avLst/>
          </a:prstGeom>
          <a:noFill/>
        </p:spPr>
        <p:txBody>
          <a:bodyPr wrap="square" rtlCol="0">
            <a:spAutoFit/>
          </a:bodyPr>
          <a:lstStyle/>
          <a:p>
            <a:pPr algn="ctr"/>
            <a:r>
              <a:rPr lang="en-US" sz="1400" dirty="0">
                <a:solidFill>
                  <a:prstClr val="black"/>
                </a:solidFill>
              </a:rPr>
              <a:t>Shard Set</a:t>
            </a:r>
          </a:p>
        </p:txBody>
      </p:sp>
      <p:sp>
        <p:nvSpPr>
          <p:cNvPr id="31" name="Can 30"/>
          <p:cNvSpPr/>
          <p:nvPr/>
        </p:nvSpPr>
        <p:spPr bwMode="auto">
          <a:xfrm>
            <a:off x="1545924" y="454388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1</a:t>
            </a:r>
          </a:p>
          <a:p>
            <a:pPr algn="ctr" defTabSz="932472" fontAlgn="base">
              <a:spcBef>
                <a:spcPct val="0"/>
              </a:spcBef>
              <a:spcAft>
                <a:spcPct val="0"/>
              </a:spcAft>
            </a:pPr>
            <a:r>
              <a:rPr lang="en-US" sz="1600" baseline="-25000" dirty="0">
                <a:solidFill>
                  <a:prstClr val="white"/>
                </a:solidFill>
              </a:rPr>
              <a:t>[0-100)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7" name="TextBox 36"/>
          <p:cNvSpPr txBox="1"/>
          <p:nvPr/>
        </p:nvSpPr>
        <p:spPr>
          <a:xfrm>
            <a:off x="8780106" y="4849872"/>
            <a:ext cx="1308304" cy="369332"/>
          </a:xfrm>
          <a:prstGeom prst="rect">
            <a:avLst/>
          </a:prstGeom>
          <a:noFill/>
        </p:spPr>
        <p:txBody>
          <a:bodyPr wrap="square" rtlCol="0">
            <a:spAutoFit/>
          </a:bodyPr>
          <a:lstStyle/>
          <a:p>
            <a:r>
              <a:rPr lang="en-US" dirty="0">
                <a:solidFill>
                  <a:prstClr val="black"/>
                </a:solidFill>
              </a:rPr>
              <a:t>. . .</a:t>
            </a:r>
          </a:p>
        </p:txBody>
      </p:sp>
      <p:sp>
        <p:nvSpPr>
          <p:cNvPr id="39" name="Can 38"/>
          <p:cNvSpPr/>
          <p:nvPr/>
        </p:nvSpPr>
        <p:spPr bwMode="auto">
          <a:xfrm>
            <a:off x="2751621"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2</a:t>
            </a:r>
          </a:p>
          <a:p>
            <a:pPr algn="ctr" defTabSz="932472" fontAlgn="base">
              <a:spcBef>
                <a:spcPct val="0"/>
              </a:spcBef>
              <a:spcAft>
                <a:spcPct val="0"/>
              </a:spcAft>
            </a:pPr>
            <a:r>
              <a:rPr lang="en-US" sz="1600" baseline="-25000" dirty="0">
                <a:solidFill>
                  <a:prstClr val="white"/>
                </a:solidFill>
              </a:rPr>
              <a:t>[100-200)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0" name="Can 39"/>
          <p:cNvSpPr/>
          <p:nvPr/>
        </p:nvSpPr>
        <p:spPr bwMode="auto">
          <a:xfrm>
            <a:off x="3957318"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3</a:t>
            </a:r>
          </a:p>
          <a:p>
            <a:pPr algn="ctr" defTabSz="932472" fontAlgn="base">
              <a:spcBef>
                <a:spcPct val="0"/>
              </a:spcBef>
              <a:spcAft>
                <a:spcPct val="0"/>
              </a:spcAft>
            </a:pPr>
            <a:r>
              <a:rPr lang="en-US" sz="1600" baseline="-25000" dirty="0">
                <a:solidFill>
                  <a:prstClr val="white"/>
                </a:solidFill>
              </a:rPr>
              <a:t>[200-300)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1" name="Can 40"/>
          <p:cNvSpPr/>
          <p:nvPr/>
        </p:nvSpPr>
        <p:spPr bwMode="auto">
          <a:xfrm>
            <a:off x="5163015"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4</a:t>
            </a:r>
          </a:p>
          <a:p>
            <a:pPr algn="ctr" defTabSz="932472" fontAlgn="base">
              <a:spcBef>
                <a:spcPct val="0"/>
              </a:spcBef>
              <a:spcAft>
                <a:spcPct val="0"/>
              </a:spcAft>
            </a:pPr>
            <a:r>
              <a:rPr lang="en-US" sz="1600" baseline="-25000" dirty="0">
                <a:solidFill>
                  <a:prstClr val="white"/>
                </a:solidFill>
              </a:rPr>
              <a:t>[300-400)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6368712" y="454387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[400-500)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7574409" y="454387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[500-600)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4" name="Can 43"/>
          <p:cNvSpPr/>
          <p:nvPr/>
        </p:nvSpPr>
        <p:spPr bwMode="auto">
          <a:xfrm>
            <a:off x="9334811" y="454387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a:solidFill>
                  <a:prstClr val="white"/>
                </a:solidFill>
              </a:rPr>
              <a:t>DB</a:t>
            </a:r>
            <a:r>
              <a:rPr lang="en-US" sz="1400" b="1" baseline="-25000" dirty="0" err="1">
                <a:solidFill>
                  <a:prstClr val="white"/>
                </a:solidFill>
              </a:rPr>
              <a:t>n</a:t>
            </a:r>
            <a:endParaRPr lang="en-US" sz="1400" b="1" baseline="-25000" dirty="0">
              <a:solidFill>
                <a:prstClr val="white"/>
              </a:solidFill>
            </a:endParaRPr>
          </a:p>
          <a:p>
            <a:pPr algn="ctr" defTabSz="932472" fontAlgn="base">
              <a:spcBef>
                <a:spcPct val="0"/>
              </a:spcBef>
              <a:spcAft>
                <a:spcPct val="0"/>
              </a:spcAft>
            </a:pPr>
            <a:r>
              <a:rPr lang="en-US" sz="1600" baseline="-25000" dirty="0">
                <a:solidFill>
                  <a:prstClr val="white"/>
                </a:solidFill>
              </a:rPr>
              <a:t>[n-n+100)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46" name="Group 2"/>
          <p:cNvGrpSpPr/>
          <p:nvPr/>
        </p:nvGrpSpPr>
        <p:grpSpPr>
          <a:xfrm>
            <a:off x="-2044" y="6513076"/>
            <a:ext cx="12194043" cy="354000"/>
            <a:chOff x="2577137" y="4571778"/>
            <a:chExt cx="9101124" cy="1390560"/>
          </a:xfrm>
        </p:grpSpPr>
        <p:sp>
          <p:nvSpPr>
            <p:cNvPr id="47"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48"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6171788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4294967295"/>
          </p:nvPr>
        </p:nvSpPr>
        <p:spPr>
          <a:xfrm>
            <a:off x="7566025" y="1690688"/>
            <a:ext cx="4625975" cy="4351337"/>
          </a:xfrm>
          <a:prstGeom prst="rect">
            <a:avLst/>
          </a:prstGeom>
        </p:spPr>
        <p:txBody>
          <a:bodyPr>
            <a:normAutofit fontScale="92500" lnSpcReduction="10000"/>
          </a:bodyPr>
          <a:lstStyle/>
          <a:p>
            <a:pPr marL="0" indent="0">
              <a:buNone/>
            </a:pPr>
            <a:r>
              <a:rPr lang="en-US" dirty="0">
                <a:latin typeface="Segoe UI Light" panose="020B0502040204020203" pitchFamily="34" charset="0"/>
                <a:cs typeface="Segoe UI Light" panose="020B0502040204020203" pitchFamily="34" charset="0"/>
              </a:rPr>
              <a:t>Two classes of operations: </a:t>
            </a:r>
          </a:p>
          <a:p>
            <a:pPr lvl="1"/>
            <a:r>
              <a:rPr lang="en-US" dirty="0">
                <a:latin typeface="Segoe UI Light" panose="020B0502040204020203" pitchFamily="34" charset="0"/>
                <a:cs typeface="Segoe UI Light" panose="020B0502040204020203" pitchFamily="34" charset="0"/>
              </a:rPr>
              <a:t>Individual shards</a:t>
            </a:r>
          </a:p>
          <a:p>
            <a:pPr lvl="1"/>
            <a:r>
              <a:rPr lang="en-US" dirty="0">
                <a:latin typeface="Segoe UI Light" panose="020B0502040204020203" pitchFamily="34" charset="0"/>
                <a:cs typeface="Segoe UI Light" panose="020B0502040204020203" pitchFamily="34" charset="0"/>
              </a:rPr>
              <a:t>Cross shards</a:t>
            </a:r>
          </a:p>
          <a:p>
            <a:pPr marL="0" indent="0">
              <a:buNone/>
            </a:pPr>
            <a:r>
              <a:rPr lang="en-US" dirty="0">
                <a:latin typeface="Segoe UI Light" panose="020B0502040204020203" pitchFamily="34" charset="0"/>
                <a:cs typeface="Segoe UI Light" panose="020B0502040204020203" pitchFamily="34" charset="0"/>
              </a:rPr>
              <a:t>Two Personas:</a:t>
            </a:r>
          </a:p>
          <a:p>
            <a:pPr lvl="1"/>
            <a:r>
              <a:rPr lang="en-US" dirty="0">
                <a:latin typeface="Segoe UI Light" panose="020B0502040204020203" pitchFamily="34" charset="0"/>
                <a:cs typeface="Segoe UI Light" panose="020B0502040204020203" pitchFamily="34" charset="0"/>
              </a:rPr>
              <a:t>Application Developer</a:t>
            </a:r>
          </a:p>
          <a:p>
            <a:pPr lvl="1"/>
            <a:r>
              <a:rPr lang="en-US" dirty="0">
                <a:latin typeface="Segoe UI Light" panose="020B0502040204020203" pitchFamily="34" charset="0"/>
                <a:cs typeface="Segoe UI Light" panose="020B0502040204020203" pitchFamily="34" charset="0"/>
              </a:rPr>
              <a:t>Admin/</a:t>
            </a:r>
            <a:r>
              <a:rPr lang="en-US" dirty="0" err="1">
                <a:latin typeface="Segoe UI Light" panose="020B0502040204020203" pitchFamily="34" charset="0"/>
                <a:cs typeface="Segoe UI Light" panose="020B0502040204020203" pitchFamily="34" charset="0"/>
              </a:rPr>
              <a:t>DevOps</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Elastic Scale Overview</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a:solidFill>
                  <a:prstClr val="black"/>
                </a:solidFill>
              </a:rPr>
              <a:t>Application </a:t>
            </a:r>
          </a:p>
          <a:p>
            <a:pPr algn="ctr"/>
            <a:r>
              <a:rPr lang="en-US" sz="1050" dirty="0">
                <a:solidFill>
                  <a:prstClr val="black"/>
                </a:solidFill>
              </a:rPr>
              <a:t>Developer</a:t>
            </a:r>
          </a:p>
        </p:txBody>
      </p:sp>
      <p:sp>
        <p:nvSpPr>
          <p:cNvPr id="14" name="Rounded Rectangle 13"/>
          <p:cNvSpPr/>
          <p:nvPr/>
        </p:nvSpPr>
        <p:spPr bwMode="auto">
          <a:xfrm>
            <a:off x="1243819" y="3084846"/>
            <a:ext cx="1403627" cy="535710"/>
          </a:xfrm>
          <a:prstGeom prst="roundRect">
            <a:avLst/>
          </a:prstGeom>
          <a:solidFill>
            <a:schemeClr val="accent1">
              <a:lumMod val="75000"/>
            </a:schemeClr>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prstClr val="black"/>
                </a:solidFill>
              </a:rPr>
              <a:t>.NET Client </a:t>
            </a:r>
            <a:r>
              <a:rPr lang="en-US" sz="1400" dirty="0" err="1">
                <a:solidFill>
                  <a:prstClr val="black"/>
                </a:solidFill>
              </a:rPr>
              <a:t>Api</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a:solidFill>
                  <a:prstClr val="black"/>
                </a:solidFill>
              </a:rPr>
              <a:t>Admin/</a:t>
            </a:r>
          </a:p>
          <a:p>
            <a:pPr algn="ctr"/>
            <a:r>
              <a:rPr lang="en-US" sz="1050" dirty="0" err="1">
                <a:solidFill>
                  <a:prstClr val="black"/>
                </a:solidFill>
              </a:rPr>
              <a:t>DevOps</a:t>
            </a:r>
            <a:endParaRPr lang="en-US" sz="1050" dirty="0">
              <a:solidFill>
                <a:prstClr val="black"/>
              </a:solidFill>
            </a:endParaRPr>
          </a:p>
        </p:txBody>
      </p:sp>
      <p:sp>
        <p:nvSpPr>
          <p:cNvPr id="28" name="TextBox 27"/>
          <p:cNvSpPr txBox="1"/>
          <p:nvPr/>
        </p:nvSpPr>
        <p:spPr>
          <a:xfrm>
            <a:off x="438442" y="3839433"/>
            <a:ext cx="3194612"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prstClr val="black"/>
                </a:solidFill>
              </a:rPr>
              <a:t>Query a specific shard</a:t>
            </a:r>
          </a:p>
          <a:p>
            <a:pPr marL="285750" indent="-285750">
              <a:buFont typeface="Arial" panose="020B0604020202020204" pitchFamily="34" charset="0"/>
              <a:buChar char="•"/>
            </a:pPr>
            <a:r>
              <a:rPr lang="en-US" dirty="0">
                <a:solidFill>
                  <a:prstClr val="black"/>
                </a:solidFill>
              </a:rPr>
              <a:t>Query multiple shards</a:t>
            </a:r>
          </a:p>
        </p:txBody>
      </p:sp>
      <p:sp>
        <p:nvSpPr>
          <p:cNvPr id="29" name="TextBox 28"/>
          <p:cNvSpPr txBox="1"/>
          <p:nvPr/>
        </p:nvSpPr>
        <p:spPr>
          <a:xfrm>
            <a:off x="9510214" y="3931562"/>
            <a:ext cx="3194612"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prstClr val="black"/>
                </a:solidFill>
              </a:rPr>
              <a:t>Capacity, cost mgmt. </a:t>
            </a:r>
          </a:p>
          <a:p>
            <a:pPr marL="285750" indent="-285750">
              <a:buFont typeface="Arial" panose="020B0604020202020204" pitchFamily="34" charset="0"/>
              <a:buChar char="•"/>
            </a:pPr>
            <a:r>
              <a:rPr lang="en-US" dirty="0">
                <a:solidFill>
                  <a:prstClr val="black"/>
                </a:solidFill>
              </a:rPr>
              <a:t>DB Maintenance, DDL</a:t>
            </a:r>
          </a:p>
        </p:txBody>
      </p:sp>
      <p:sp>
        <p:nvSpPr>
          <p:cNvPr id="24" name="Rounded Rectangle 23"/>
          <p:cNvSpPr/>
          <p:nvPr/>
        </p:nvSpPr>
        <p:spPr bwMode="auto">
          <a:xfrm>
            <a:off x="9212413" y="308437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prstClr val="black"/>
                </a:solidFill>
              </a:rPr>
              <a:t>Customer Hosted Services</a:t>
            </a:r>
          </a:p>
        </p:txBody>
      </p:sp>
      <p:sp>
        <p:nvSpPr>
          <p:cNvPr id="25" name="Can 24"/>
          <p:cNvSpPr/>
          <p:nvPr/>
        </p:nvSpPr>
        <p:spPr bwMode="auto">
          <a:xfrm>
            <a:off x="1545924" y="5197032"/>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1</a:t>
            </a:r>
          </a:p>
          <a:p>
            <a:pPr algn="ctr" defTabSz="932472" fontAlgn="base">
              <a:spcBef>
                <a:spcPct val="0"/>
              </a:spcBef>
              <a:spcAft>
                <a:spcPct val="0"/>
              </a:spcAft>
            </a:pPr>
            <a:r>
              <a:rPr lang="en-US" sz="1600" baseline="-25000" dirty="0">
                <a:solidFill>
                  <a:prstClr val="white"/>
                </a:solidFill>
              </a:rPr>
              <a:t>[0-100)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6" name="TextBox 25"/>
          <p:cNvSpPr txBox="1"/>
          <p:nvPr/>
        </p:nvSpPr>
        <p:spPr>
          <a:xfrm>
            <a:off x="8780106" y="5503022"/>
            <a:ext cx="1308304" cy="369332"/>
          </a:xfrm>
          <a:prstGeom prst="rect">
            <a:avLst/>
          </a:prstGeom>
          <a:noFill/>
        </p:spPr>
        <p:txBody>
          <a:bodyPr wrap="square" rtlCol="0">
            <a:spAutoFit/>
          </a:bodyPr>
          <a:lstStyle/>
          <a:p>
            <a:r>
              <a:rPr lang="en-US" dirty="0">
                <a:solidFill>
                  <a:prstClr val="black"/>
                </a:solidFill>
              </a:rPr>
              <a:t>. . .</a:t>
            </a:r>
          </a:p>
        </p:txBody>
      </p:sp>
      <p:sp>
        <p:nvSpPr>
          <p:cNvPr id="27" name="Can 26"/>
          <p:cNvSpPr/>
          <p:nvPr/>
        </p:nvSpPr>
        <p:spPr bwMode="auto">
          <a:xfrm>
            <a:off x="2751621"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2</a:t>
            </a:r>
          </a:p>
          <a:p>
            <a:pPr algn="ctr" defTabSz="932472" fontAlgn="base">
              <a:spcBef>
                <a:spcPct val="0"/>
              </a:spcBef>
              <a:spcAft>
                <a:spcPct val="0"/>
              </a:spcAft>
            </a:pPr>
            <a:r>
              <a:rPr lang="en-US" sz="1600" baseline="-25000" dirty="0">
                <a:solidFill>
                  <a:prstClr val="white"/>
                </a:solidFill>
              </a:rPr>
              <a:t>[100-200)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Can 29"/>
          <p:cNvSpPr/>
          <p:nvPr/>
        </p:nvSpPr>
        <p:spPr bwMode="auto">
          <a:xfrm>
            <a:off x="3957318"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3</a:t>
            </a:r>
          </a:p>
          <a:p>
            <a:pPr algn="ctr" defTabSz="932472" fontAlgn="base">
              <a:spcBef>
                <a:spcPct val="0"/>
              </a:spcBef>
              <a:spcAft>
                <a:spcPct val="0"/>
              </a:spcAft>
            </a:pPr>
            <a:r>
              <a:rPr lang="en-US" sz="1600" baseline="-25000" dirty="0">
                <a:solidFill>
                  <a:prstClr val="white"/>
                </a:solidFill>
              </a:rPr>
              <a:t>[200-300)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5163015"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4</a:t>
            </a:r>
          </a:p>
          <a:p>
            <a:pPr algn="ctr" defTabSz="932472" fontAlgn="base">
              <a:spcBef>
                <a:spcPct val="0"/>
              </a:spcBef>
              <a:spcAft>
                <a:spcPct val="0"/>
              </a:spcAft>
            </a:pPr>
            <a:r>
              <a:rPr lang="en-US" sz="1600" baseline="-25000" dirty="0">
                <a:solidFill>
                  <a:prstClr val="white"/>
                </a:solidFill>
              </a:rPr>
              <a:t>[300-400)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6368712" y="5197028"/>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[400-500)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7574409" y="5197028"/>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[500-600)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9334811" y="5197027"/>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a:solidFill>
                  <a:prstClr val="white"/>
                </a:solidFill>
              </a:rPr>
              <a:t>DB</a:t>
            </a:r>
            <a:r>
              <a:rPr lang="en-US" sz="1400" b="1" baseline="-25000" dirty="0" err="1">
                <a:solidFill>
                  <a:prstClr val="white"/>
                </a:solidFill>
              </a:rPr>
              <a:t>n</a:t>
            </a:r>
            <a:endParaRPr lang="en-US" sz="1400" b="1" baseline="-25000" dirty="0">
              <a:solidFill>
                <a:prstClr val="white"/>
              </a:solidFill>
            </a:endParaRPr>
          </a:p>
          <a:p>
            <a:pPr algn="ctr" defTabSz="932472" fontAlgn="base">
              <a:spcBef>
                <a:spcPct val="0"/>
              </a:spcBef>
              <a:spcAft>
                <a:spcPct val="0"/>
              </a:spcAft>
            </a:pPr>
            <a:r>
              <a:rPr lang="en-US" sz="1600" baseline="-25000" dirty="0">
                <a:solidFill>
                  <a:prstClr val="white"/>
                </a:solidFill>
              </a:rPr>
              <a:t>[n-n+100)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37" name="Group 2"/>
          <p:cNvGrpSpPr/>
          <p:nvPr/>
        </p:nvGrpSpPr>
        <p:grpSpPr>
          <a:xfrm>
            <a:off x="-2044" y="6513076"/>
            <a:ext cx="12194043" cy="354000"/>
            <a:chOff x="2577137" y="4571778"/>
            <a:chExt cx="9101124" cy="1390560"/>
          </a:xfrm>
        </p:grpSpPr>
        <p:sp>
          <p:nvSpPr>
            <p:cNvPr id="3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3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2817736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a:t>Data Dependent Routing (DDR)</a:t>
            </a:r>
          </a:p>
        </p:txBody>
      </p:sp>
      <p:sp>
        <p:nvSpPr>
          <p:cNvPr id="23" name="Content Placeholder 2"/>
          <p:cNvSpPr>
            <a:spLocks noGrp="1"/>
          </p:cNvSpPr>
          <p:nvPr>
            <p:ph idx="4294967295"/>
          </p:nvPr>
        </p:nvSpPr>
        <p:spPr>
          <a:xfrm>
            <a:off x="0" y="1825625"/>
            <a:ext cx="10515600" cy="4351338"/>
          </a:xfrm>
          <a:prstGeom prst="rect">
            <a:avLst/>
          </a:prstGeom>
        </p:spPr>
        <p:txBody>
          <a:bodyPr>
            <a:normAutofit/>
          </a:bodyPr>
          <a:lstStyle/>
          <a:p>
            <a:pPr marL="0" indent="0">
              <a:buNone/>
            </a:pPr>
            <a:r>
              <a:rPr lang="en-US" b="1" dirty="0">
                <a:latin typeface="Segoe UI Light" panose="020B0502040204020203" pitchFamily="34" charset="0"/>
                <a:cs typeface="Segoe UI Light" panose="020B0502040204020203" pitchFamily="34" charset="0"/>
              </a:rPr>
              <a:t>Scenario: </a:t>
            </a:r>
            <a:r>
              <a:rPr lang="en-US" dirty="0">
                <a:latin typeface="Segoe UI Light" panose="020B0502040204020203" pitchFamily="34" charset="0"/>
                <a:cs typeface="Segoe UI Light" panose="020B0502040204020203" pitchFamily="34" charset="0"/>
              </a:rPr>
              <a:t>query a shard with a specific </a:t>
            </a:r>
            <a:r>
              <a:rPr lang="en-US" dirty="0" err="1">
                <a:latin typeface="Segoe UI Light" panose="020B0502040204020203" pitchFamily="34" charset="0"/>
                <a:cs typeface="Segoe UI Light" panose="020B0502040204020203" pitchFamily="34" charset="0"/>
              </a:rPr>
              <a:t>shardlet</a:t>
            </a:r>
            <a:r>
              <a:rPr lang="en-US" dirty="0">
                <a:latin typeface="Segoe UI Light" panose="020B0502040204020203" pitchFamily="34" charset="0"/>
                <a:cs typeface="Segoe UI Light" panose="020B0502040204020203" pitchFamily="34" charset="0"/>
              </a:rPr>
              <a:t> key </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a:solidFill>
                  <a:prstClr val="black"/>
                </a:solidFill>
              </a:rPr>
              <a:t>Application </a:t>
            </a:r>
          </a:p>
          <a:p>
            <a:pPr algn="ctr"/>
            <a:r>
              <a:rPr lang="en-US" sz="1050" dirty="0">
                <a:solidFill>
                  <a:prstClr val="black"/>
                </a:solidFill>
              </a:rPr>
              <a:t>Developer</a:t>
            </a:r>
          </a:p>
        </p:txBody>
      </p:sp>
      <p:sp>
        <p:nvSpPr>
          <p:cNvPr id="14" name="Rounded Rectangle 13"/>
          <p:cNvSpPr/>
          <p:nvPr/>
        </p:nvSpPr>
        <p:spPr bwMode="auto">
          <a:xfrm>
            <a:off x="1243819" y="3084846"/>
            <a:ext cx="1403627" cy="53571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prstClr val="black"/>
                </a:solidFill>
              </a:rPr>
              <a:t>Client App</a:t>
            </a:r>
          </a:p>
          <a:p>
            <a:pPr algn="ctr" defTabSz="932472" fontAlgn="base">
              <a:spcBef>
                <a:spcPct val="0"/>
              </a:spcBef>
              <a:spcAft>
                <a:spcPct val="0"/>
              </a:spcAft>
            </a:pPr>
            <a:r>
              <a:rPr lang="en-US" sz="1200" dirty="0">
                <a:solidFill>
                  <a:prstClr val="black"/>
                </a:solidFill>
              </a:rPr>
              <a:t>DDR APIs ( )</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a:solidFill>
                  <a:prstClr val="black"/>
                </a:solidFill>
              </a:rPr>
              <a:t>Admin/</a:t>
            </a:r>
          </a:p>
          <a:p>
            <a:pPr algn="ctr"/>
            <a:r>
              <a:rPr lang="en-US" sz="1050" dirty="0" err="1">
                <a:solidFill>
                  <a:prstClr val="black"/>
                </a:solidFill>
              </a:rPr>
              <a:t>DevOps</a:t>
            </a:r>
            <a:endParaRPr lang="en-US" sz="1050" dirty="0">
              <a:solidFill>
                <a:prstClr val="black"/>
              </a:solidFill>
            </a:endParaRPr>
          </a:p>
        </p:txBody>
      </p:sp>
      <p:cxnSp>
        <p:nvCxnSpPr>
          <p:cNvPr id="25" name="Straight Arrow Connector 24"/>
          <p:cNvCxnSpPr>
            <a:stCxn id="14" idx="3"/>
          </p:cNvCxnSpPr>
          <p:nvPr/>
        </p:nvCxnSpPr>
        <p:spPr>
          <a:xfrm>
            <a:off x="2647446" y="3352701"/>
            <a:ext cx="593999" cy="1844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111573" y="4138191"/>
            <a:ext cx="2316954" cy="738664"/>
          </a:xfrm>
          <a:prstGeom prst="rect">
            <a:avLst/>
          </a:prstGeom>
          <a:noFill/>
        </p:spPr>
        <p:txBody>
          <a:bodyPr wrap="square" rtlCol="0">
            <a:spAutoFit/>
          </a:bodyPr>
          <a:lstStyle/>
          <a:p>
            <a:r>
              <a:rPr lang="en-US" sz="1400" dirty="0">
                <a:solidFill>
                  <a:prstClr val="black"/>
                </a:solidFill>
              </a:rPr>
              <a:t>SELECT * </a:t>
            </a:r>
          </a:p>
          <a:p>
            <a:r>
              <a:rPr lang="en-US" sz="1400" dirty="0">
                <a:solidFill>
                  <a:prstClr val="black"/>
                </a:solidFill>
              </a:rPr>
              <a:t>FROM customers </a:t>
            </a:r>
          </a:p>
          <a:p>
            <a:r>
              <a:rPr lang="en-US" sz="1400" dirty="0">
                <a:solidFill>
                  <a:prstClr val="black"/>
                </a:solidFill>
              </a:rPr>
              <a:t>WHERE customer ID = 104</a:t>
            </a:r>
          </a:p>
        </p:txBody>
      </p:sp>
      <p:sp>
        <p:nvSpPr>
          <p:cNvPr id="24" name="Can 23"/>
          <p:cNvSpPr/>
          <p:nvPr/>
        </p:nvSpPr>
        <p:spPr bwMode="auto">
          <a:xfrm>
            <a:off x="4011850" y="2492812"/>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prstClr val="white"/>
                </a:solidFill>
              </a:rPr>
              <a:t>Shard Map Manager</a:t>
            </a:r>
          </a:p>
        </p:txBody>
      </p:sp>
      <p:cxnSp>
        <p:nvCxnSpPr>
          <p:cNvPr id="26" name="Straight Arrow Connector 25"/>
          <p:cNvCxnSpPr>
            <a:stCxn id="14" idx="3"/>
            <a:endCxn id="24" idx="2"/>
          </p:cNvCxnSpPr>
          <p:nvPr/>
        </p:nvCxnSpPr>
        <p:spPr>
          <a:xfrm flipV="1">
            <a:off x="2647446" y="3079489"/>
            <a:ext cx="1364404" cy="273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1</a:t>
            </a:r>
          </a:p>
          <a:p>
            <a:pPr algn="ctr" defTabSz="932472" fontAlgn="base">
              <a:spcBef>
                <a:spcPct val="0"/>
              </a:spcBef>
              <a:spcAft>
                <a:spcPct val="0"/>
              </a:spcAft>
            </a:pPr>
            <a:r>
              <a:rPr lang="en-US" sz="1600" baseline="-25000" dirty="0">
                <a:solidFill>
                  <a:prstClr val="white"/>
                </a:solidFill>
              </a:rPr>
              <a:t>[0-100)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9" name="TextBox 28"/>
          <p:cNvSpPr txBox="1"/>
          <p:nvPr/>
        </p:nvSpPr>
        <p:spPr>
          <a:xfrm>
            <a:off x="8780106" y="5503022"/>
            <a:ext cx="1308304" cy="369332"/>
          </a:xfrm>
          <a:prstGeom prst="rect">
            <a:avLst/>
          </a:prstGeom>
          <a:noFill/>
        </p:spPr>
        <p:txBody>
          <a:bodyPr wrap="square" rtlCol="0">
            <a:spAutoFit/>
          </a:bodyPr>
          <a:lstStyle/>
          <a:p>
            <a:r>
              <a:rPr lang="en-US" dirty="0">
                <a:solidFill>
                  <a:prstClr val="black"/>
                </a:solidFill>
              </a:rPr>
              <a:t>. . .</a:t>
            </a:r>
          </a:p>
        </p:txBody>
      </p:sp>
      <p:sp>
        <p:nvSpPr>
          <p:cNvPr id="30" name="Can 29"/>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2</a:t>
            </a:r>
          </a:p>
          <a:p>
            <a:pPr algn="ctr" defTabSz="932472" fontAlgn="base">
              <a:spcBef>
                <a:spcPct val="0"/>
              </a:spcBef>
              <a:spcAft>
                <a:spcPct val="0"/>
              </a:spcAft>
            </a:pPr>
            <a:r>
              <a:rPr lang="en-US" sz="1600" baseline="-25000" dirty="0">
                <a:solidFill>
                  <a:prstClr val="white"/>
                </a:solidFill>
              </a:rPr>
              <a:t>[100-200)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3</a:t>
            </a:r>
          </a:p>
          <a:p>
            <a:pPr algn="ctr" defTabSz="932472" fontAlgn="base">
              <a:spcBef>
                <a:spcPct val="0"/>
              </a:spcBef>
              <a:spcAft>
                <a:spcPct val="0"/>
              </a:spcAft>
            </a:pPr>
            <a:r>
              <a:rPr lang="en-US" sz="1600" baseline="-25000" dirty="0">
                <a:solidFill>
                  <a:prstClr val="white"/>
                </a:solidFill>
              </a:rPr>
              <a:t>[200-300)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4</a:t>
            </a:r>
          </a:p>
          <a:p>
            <a:pPr algn="ctr" defTabSz="932472" fontAlgn="base">
              <a:spcBef>
                <a:spcPct val="0"/>
              </a:spcBef>
              <a:spcAft>
                <a:spcPct val="0"/>
              </a:spcAft>
            </a:pPr>
            <a:r>
              <a:rPr lang="en-US" sz="1600" baseline="-25000" dirty="0">
                <a:solidFill>
                  <a:prstClr val="white"/>
                </a:solidFill>
              </a:rPr>
              <a:t>[300-400)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[400-500)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[500-600)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5" name="Can 34"/>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a:solidFill>
                  <a:prstClr val="white"/>
                </a:solidFill>
              </a:rPr>
              <a:t>DB</a:t>
            </a:r>
            <a:r>
              <a:rPr lang="en-US" sz="1400" b="1" baseline="-25000" dirty="0" err="1">
                <a:solidFill>
                  <a:prstClr val="white"/>
                </a:solidFill>
              </a:rPr>
              <a:t>n</a:t>
            </a:r>
            <a:endParaRPr lang="en-US" sz="1400" b="1" baseline="-25000" dirty="0">
              <a:solidFill>
                <a:prstClr val="white"/>
              </a:solidFill>
            </a:endParaRPr>
          </a:p>
          <a:p>
            <a:pPr algn="ctr" defTabSz="932472" fontAlgn="base">
              <a:spcBef>
                <a:spcPct val="0"/>
              </a:spcBef>
              <a:spcAft>
                <a:spcPct val="0"/>
              </a:spcAft>
            </a:pPr>
            <a:r>
              <a:rPr lang="en-US" sz="1600" baseline="-25000" dirty="0">
                <a:solidFill>
                  <a:prstClr val="white"/>
                </a:solidFill>
              </a:rPr>
              <a:t>[n-n+100)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44" name="Group 2"/>
          <p:cNvGrpSpPr/>
          <p:nvPr/>
        </p:nvGrpSpPr>
        <p:grpSpPr>
          <a:xfrm>
            <a:off x="-2044" y="6513076"/>
            <a:ext cx="12194043" cy="354000"/>
            <a:chOff x="2577137" y="4571778"/>
            <a:chExt cx="9101124" cy="1390560"/>
          </a:xfrm>
        </p:grpSpPr>
        <p:sp>
          <p:nvSpPr>
            <p:cNvPr id="4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4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5139689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spect="1"/>
          </p:cNvSpPr>
          <p:nvPr/>
        </p:nvSpPr>
        <p:spPr>
          <a:xfrm>
            <a:off x="838200" y="1790972"/>
            <a:ext cx="11310059" cy="3539430"/>
          </a:xfrm>
          <a:prstGeom prst="rect">
            <a:avLst/>
          </a:prstGeom>
        </p:spPr>
        <p:txBody>
          <a:bodyPr wrap="square">
            <a:spAutoFit/>
          </a:bodyPr>
          <a:lstStyle/>
          <a:p>
            <a:r>
              <a:rPr lang="en-US" sz="1400" dirty="0">
                <a:solidFill>
                  <a:srgbClr val="008000"/>
                </a:solidFill>
                <a:highlight>
                  <a:srgbClr val="FFFFFF"/>
                </a:highlight>
                <a:latin typeface="Consolas" panose="020B0609020204030204" pitchFamily="49" charset="0"/>
              </a:rPr>
              <a:t>// Get a routed connection for a given </a:t>
            </a:r>
            <a:r>
              <a:rPr lang="en-US" sz="1400" dirty="0" err="1">
                <a:solidFill>
                  <a:srgbClr val="008000"/>
                </a:solidFill>
                <a:highlight>
                  <a:srgbClr val="FFFFFF"/>
                </a:highlight>
                <a:latin typeface="Consolas" panose="020B0609020204030204" pitchFamily="49" charset="0"/>
              </a:rPr>
              <a:t>shardingKey</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SqlConnection</a:t>
            </a:r>
            <a:r>
              <a:rPr lang="en-US" sz="1400" dirty="0">
                <a:solidFill>
                  <a:srgbClr val="000000"/>
                </a:solidFill>
                <a:highlight>
                  <a:srgbClr val="FFFFFF"/>
                </a:highlight>
                <a:latin typeface="Consolas" panose="020B0609020204030204" pitchFamily="49" charset="0"/>
              </a:rPr>
              <a:t> conn = </a:t>
            </a:r>
            <a:r>
              <a:rPr lang="en-US" sz="1400" dirty="0" err="1">
                <a:solidFill>
                  <a:srgbClr val="000000"/>
                </a:solidFill>
                <a:highlight>
                  <a:srgbClr val="FFFFFF"/>
                </a:highlight>
                <a:latin typeface="Consolas" panose="020B0609020204030204" pitchFamily="49" charset="0"/>
              </a:rPr>
              <a:t>ShardMap.OpenConnectionForKey</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shardingKey</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connectionString</a:t>
            </a:r>
            <a:r>
              <a:rPr lang="en-US" sz="1400" dirty="0">
                <a:solidFill>
                  <a:srgbClr val="000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 Credentials </a:t>
            </a:r>
            <a:r>
              <a:rPr lang="en-US" sz="1400">
                <a:solidFill>
                  <a:srgbClr val="008000"/>
                </a:solidFill>
                <a:highlight>
                  <a:srgbClr val="FFFFFF"/>
                </a:highlight>
                <a:latin typeface="Consolas" panose="020B0609020204030204" pitchFamily="49" charset="0"/>
              </a:rPr>
              <a:t>Only */</a:t>
            </a:r>
            <a:r>
              <a:rPr lang="en-US" sz="1400">
                <a:solidFill>
                  <a:srgbClr val="000000"/>
                </a:solidFill>
                <a:highlight>
                  <a:srgbClr val="FFFFFF"/>
                </a:highlight>
                <a:latin typeface="Consolas" panose="020B0609020204030204" pitchFamily="49" charset="0"/>
              </a:rPr>
              <a:t> ,</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ConnectionOptions.Validate</a:t>
            </a:r>
            <a:r>
              <a:rPr lang="en-US" sz="1400" dirty="0">
                <a:solidFill>
                  <a:srgbClr val="000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 Validate */ </a:t>
            </a:r>
            <a:r>
              <a:rPr lang="en-US" sz="1400" dirty="0">
                <a:solidFill>
                  <a:prstClr val="black"/>
                </a:solidFill>
                <a:highlight>
                  <a:srgbClr val="FFFFFF"/>
                </a:highlight>
                <a:latin typeface="Consolas" panose="020B0609020204030204" pitchFamily="49" charset="0"/>
              </a:rPr>
              <a:t>));</a:t>
            </a:r>
            <a:endParaRPr lang="en-US" sz="1400" dirty="0">
              <a:solidFill>
                <a:srgbClr val="008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a:t>
            </a:r>
          </a:p>
          <a:p>
            <a:r>
              <a:rPr lang="en-US" sz="1400" dirty="0">
                <a:solidFill>
                  <a:srgbClr val="0000FF"/>
                </a:solidFill>
                <a:highlight>
                  <a:srgbClr val="FFFFFF"/>
                </a:highlight>
                <a:latin typeface="Consolas" panose="020B0609020204030204" pitchFamily="49" charset="0"/>
              </a:rPr>
              <a:t>	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SqlCommand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a:t>
            </a:r>
            <a:r>
              <a:rPr lang="en-US" sz="1400" dirty="0">
                <a:solidFill>
                  <a:srgbClr val="000000"/>
                </a:solidFill>
                <a:highlight>
                  <a:srgbClr val="FFFFFF"/>
                </a:highlight>
                <a:latin typeface="Consolas" panose="020B0609020204030204" pitchFamily="49" charset="0"/>
              </a:rPr>
              <a:t> = </a:t>
            </a:r>
            <a:r>
              <a:rPr lang="en-US" sz="1400" dirty="0">
                <a:solidFill>
                  <a:srgbClr val="2B91AF"/>
                </a:solidFill>
                <a:highlight>
                  <a:srgbClr val="FFFFFF"/>
                </a:highlight>
                <a:latin typeface="Consolas" panose="020B0609020204030204" pitchFamily="49" charset="0"/>
              </a:rPr>
              <a:t>new </a:t>
            </a:r>
            <a:r>
              <a:rPr lang="en-US" sz="1400" dirty="0" err="1">
                <a:solidFill>
                  <a:srgbClr val="2B91AF"/>
                </a:solidFill>
                <a:highlight>
                  <a:srgbClr val="FFFFFF"/>
                </a:highlight>
                <a:latin typeface="Consolas" panose="020B0609020204030204" pitchFamily="49" charset="0"/>
              </a:rPr>
              <a:t>SqlCommand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cmd.Connection</a:t>
            </a:r>
            <a:r>
              <a:rPr lang="en-US" sz="1400" dirty="0">
                <a:solidFill>
                  <a:srgbClr val="000000"/>
                </a:solidFill>
                <a:highlight>
                  <a:srgbClr val="FFFFFF"/>
                </a:highlight>
                <a:latin typeface="Consolas" panose="020B0609020204030204" pitchFamily="49" charset="0"/>
              </a:rPr>
              <a:t> = conn;</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cmd.CommandText</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"SELECT </a:t>
            </a:r>
            <a:r>
              <a:rPr lang="en-US" sz="1400" dirty="0" err="1">
                <a:solidFill>
                  <a:srgbClr val="A31515"/>
                </a:solidFill>
                <a:highlight>
                  <a:srgbClr val="FFFFFF"/>
                </a:highlight>
                <a:latin typeface="Consolas" panose="020B0609020204030204" pitchFamily="49" charset="0"/>
              </a:rPr>
              <a:t>dbNameField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TestIntField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TestBigIntField</a:t>
            </a:r>
            <a:r>
              <a:rPr lang="en-US" sz="1400" dirty="0">
                <a:solidFill>
                  <a:srgbClr val="A31515"/>
                </a:solidFill>
                <a:highlight>
                  <a:srgbClr val="FFFFFF"/>
                </a:highlight>
                <a:latin typeface="Consolas" panose="020B0609020204030204" pitchFamily="49" charset="0"/>
              </a:rPr>
              <a:t> FROM </a:t>
            </a:r>
            <a:r>
              <a:rPr lang="en-US" sz="1400" dirty="0" err="1">
                <a:solidFill>
                  <a:srgbClr val="A31515"/>
                </a:solidFill>
                <a:highlight>
                  <a:srgbClr val="FFFFFF"/>
                </a:highlight>
                <a:latin typeface="Consolas" panose="020B0609020204030204" pitchFamily="49" charset="0"/>
              </a:rPr>
              <a:t>ShardedTable</a:t>
            </a:r>
            <a:r>
              <a:rPr lang="en-US" sz="1400" dirty="0">
                <a:solidFill>
                  <a:srgbClr val="A31515"/>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SqlDataReader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cmd.ExecuteReader</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 Now consume results from the data reader…</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prstClr val="black"/>
                </a:solidFill>
                <a:latin typeface="Segoe UI Light" panose="020B0502040204020203" pitchFamily="34" charset="0"/>
                <a:cs typeface="Segoe UI Light" panose="020B0502040204020203" pitchFamily="34" charset="0"/>
              </a:rPr>
              <a:t>Data Dependent Routing (DDR)</a:t>
            </a:r>
          </a:p>
        </p:txBody>
      </p:sp>
      <p:grpSp>
        <p:nvGrpSpPr>
          <p:cNvPr id="7" name="Group 2"/>
          <p:cNvGrpSpPr/>
          <p:nvPr/>
        </p:nvGrpSpPr>
        <p:grpSpPr>
          <a:xfrm>
            <a:off x="-2044" y="6513076"/>
            <a:ext cx="12194043" cy="354000"/>
            <a:chOff x="2577137" y="4571778"/>
            <a:chExt cx="9101124" cy="1390560"/>
          </a:xfrm>
        </p:grpSpPr>
        <p:sp>
          <p:nvSpPr>
            <p:cNvPr id="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1387735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a:t>Data Dependent Routing (DDR)</a:t>
            </a:r>
          </a:p>
        </p:txBody>
      </p:sp>
      <p:sp>
        <p:nvSpPr>
          <p:cNvPr id="23" name="Content Placeholder 2"/>
          <p:cNvSpPr>
            <a:spLocks noGrp="1"/>
          </p:cNvSpPr>
          <p:nvPr>
            <p:ph idx="4294967295"/>
          </p:nvPr>
        </p:nvSpPr>
        <p:spPr>
          <a:xfrm>
            <a:off x="0" y="1825625"/>
            <a:ext cx="10515600" cy="4351338"/>
          </a:xfrm>
          <a:prstGeom prst="rect">
            <a:avLst/>
          </a:prstGeom>
        </p:spPr>
        <p:txBody>
          <a:bodyPr>
            <a:normAutofit lnSpcReduction="10000"/>
          </a:bodyPr>
          <a:lstStyle/>
          <a:p>
            <a:pPr marL="0" indent="0">
              <a:buNone/>
            </a:pPr>
            <a:r>
              <a:rPr lang="en-US" b="1" dirty="0"/>
              <a:t>Caching: </a:t>
            </a:r>
            <a:r>
              <a:rPr lang="en-US" dirty="0"/>
              <a:t>improve performance of shard operations </a:t>
            </a:r>
          </a:p>
          <a:p>
            <a:pPr lvl="1"/>
            <a:r>
              <a:rPr lang="en-US" dirty="0"/>
              <a:t>Global Shard Map (GSM) – state of all shards in the Shard Map</a:t>
            </a:r>
          </a:p>
          <a:p>
            <a:pPr lvl="1"/>
            <a:r>
              <a:rPr lang="en-US" dirty="0"/>
              <a:t>Local Shard Map (LSM) – state of all shards on a particular shard</a:t>
            </a:r>
          </a:p>
          <a:p>
            <a:pPr lvl="1"/>
            <a:r>
              <a:rPr lang="en-US" dirty="0"/>
              <a:t>Client Cache (eager/lazy) – state of all shards in the Shard Map/known shards</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912" y="4003873"/>
            <a:ext cx="480338" cy="578588"/>
          </a:xfrm>
          <a:prstGeom prst="rect">
            <a:avLst/>
          </a:prstGeom>
        </p:spPr>
      </p:pic>
      <p:sp>
        <p:nvSpPr>
          <p:cNvPr id="13" name="TextBox 12"/>
          <p:cNvSpPr txBox="1"/>
          <p:nvPr/>
        </p:nvSpPr>
        <p:spPr>
          <a:xfrm>
            <a:off x="742140" y="4509649"/>
            <a:ext cx="833882" cy="415498"/>
          </a:xfrm>
          <a:prstGeom prst="rect">
            <a:avLst/>
          </a:prstGeom>
          <a:noFill/>
        </p:spPr>
        <p:txBody>
          <a:bodyPr wrap="none" rtlCol="0">
            <a:spAutoFit/>
          </a:bodyPr>
          <a:lstStyle/>
          <a:p>
            <a:pPr algn="ctr"/>
            <a:r>
              <a:rPr lang="en-US" sz="1050" dirty="0">
                <a:solidFill>
                  <a:prstClr val="black"/>
                </a:solidFill>
              </a:rPr>
              <a:t>Application </a:t>
            </a:r>
          </a:p>
          <a:p>
            <a:pPr algn="ctr"/>
            <a:r>
              <a:rPr lang="en-US" sz="1050" dirty="0">
                <a:solidFill>
                  <a:prstClr val="black"/>
                </a:solidFill>
              </a:rPr>
              <a:t>Developer</a:t>
            </a:r>
          </a:p>
        </p:txBody>
      </p:sp>
      <p:sp>
        <p:nvSpPr>
          <p:cNvPr id="14" name="Rounded Rectangle 13"/>
          <p:cNvSpPr/>
          <p:nvPr/>
        </p:nvSpPr>
        <p:spPr bwMode="auto">
          <a:xfrm>
            <a:off x="1648932" y="4241794"/>
            <a:ext cx="1403627" cy="88527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prstClr val="black"/>
                </a:solidFill>
              </a:rPr>
              <a:t>Client App</a:t>
            </a:r>
          </a:p>
          <a:p>
            <a:pPr algn="ctr" defTabSz="932472" fontAlgn="base">
              <a:spcBef>
                <a:spcPct val="0"/>
              </a:spcBef>
              <a:spcAft>
                <a:spcPct val="0"/>
              </a:spcAft>
            </a:pPr>
            <a:r>
              <a:rPr lang="en-US" sz="1200" dirty="0">
                <a:solidFill>
                  <a:prstClr val="black"/>
                </a:solidFill>
              </a:rPr>
              <a:t>DDR APIs ( )</a:t>
            </a:r>
          </a:p>
          <a:p>
            <a:pPr algn="ctr" defTabSz="932472" fontAlgn="base">
              <a:spcBef>
                <a:spcPct val="0"/>
              </a:spcBef>
              <a:spcAft>
                <a:spcPct val="0"/>
              </a:spcAft>
            </a:pPr>
            <a:endParaRPr lang="en-US" sz="1200" dirty="0">
              <a:solidFill>
                <a:prstClr val="black"/>
              </a:solidFill>
            </a:endParaRPr>
          </a:p>
        </p:txBody>
      </p:sp>
      <p:cxnSp>
        <p:nvCxnSpPr>
          <p:cNvPr id="25" name="Straight Arrow Connector 24"/>
          <p:cNvCxnSpPr>
            <a:stCxn id="14" idx="3"/>
            <a:endCxn id="28" idx="2"/>
          </p:cNvCxnSpPr>
          <p:nvPr/>
        </p:nvCxnSpPr>
        <p:spPr>
          <a:xfrm>
            <a:off x="3052559" y="4684429"/>
            <a:ext cx="1478205" cy="1090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an 23"/>
          <p:cNvSpPr/>
          <p:nvPr/>
        </p:nvSpPr>
        <p:spPr bwMode="auto">
          <a:xfrm>
            <a:off x="4416963" y="3649760"/>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prstClr val="white"/>
                </a:solidFill>
              </a:rPr>
              <a:t>Shard Map Manager</a:t>
            </a:r>
          </a:p>
          <a:p>
            <a:pPr algn="ctr" defTabSz="932472" fontAlgn="base">
              <a:spcBef>
                <a:spcPct val="0"/>
              </a:spcBef>
              <a:spcAft>
                <a:spcPct val="0"/>
              </a:spcAft>
            </a:pPr>
            <a:endParaRPr lang="en-US" sz="1200" dirty="0">
              <a:solidFill>
                <a:prstClr val="white"/>
              </a:solidFill>
            </a:endParaRPr>
          </a:p>
        </p:txBody>
      </p:sp>
      <p:cxnSp>
        <p:nvCxnSpPr>
          <p:cNvPr id="26" name="Straight Arrow Connector 25"/>
          <p:cNvCxnSpPr>
            <a:stCxn id="14" idx="3"/>
            <a:endCxn id="24" idx="2"/>
          </p:cNvCxnSpPr>
          <p:nvPr/>
        </p:nvCxnSpPr>
        <p:spPr>
          <a:xfrm flipV="1">
            <a:off x="3052559" y="4236437"/>
            <a:ext cx="1364404" cy="447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p:cNvSpPr/>
          <p:nvPr/>
        </p:nvSpPr>
        <p:spPr bwMode="auto">
          <a:xfrm>
            <a:off x="4530764" y="5217037"/>
            <a:ext cx="979648" cy="1114868"/>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1</a:t>
            </a:r>
          </a:p>
          <a:p>
            <a:pPr algn="ctr" defTabSz="932472" fontAlgn="base">
              <a:spcBef>
                <a:spcPct val="0"/>
              </a:spcBef>
              <a:spcAft>
                <a:spcPct val="0"/>
              </a:spcAft>
            </a:pPr>
            <a:r>
              <a:rPr lang="en-US" sz="1600" baseline="-25000" dirty="0">
                <a:solidFill>
                  <a:prstClr val="white"/>
                </a:solidFill>
              </a:rPr>
              <a:t>[0-100)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6" name="Rounded Rectangle 5"/>
          <p:cNvSpPr/>
          <p:nvPr/>
        </p:nvSpPr>
        <p:spPr>
          <a:xfrm>
            <a:off x="4530764" y="4435572"/>
            <a:ext cx="1038841" cy="248857"/>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GSM</a:t>
            </a:r>
          </a:p>
        </p:txBody>
      </p:sp>
      <p:sp>
        <p:nvSpPr>
          <p:cNvPr id="36" name="Rounded Rectangle 35"/>
          <p:cNvSpPr/>
          <p:nvPr/>
        </p:nvSpPr>
        <p:spPr>
          <a:xfrm>
            <a:off x="1825704" y="4823113"/>
            <a:ext cx="1038841" cy="248857"/>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Cache</a:t>
            </a:r>
          </a:p>
        </p:txBody>
      </p:sp>
      <p:sp>
        <p:nvSpPr>
          <p:cNvPr id="37" name="Rounded Rectangle 36"/>
          <p:cNvSpPr/>
          <p:nvPr/>
        </p:nvSpPr>
        <p:spPr>
          <a:xfrm>
            <a:off x="4597339" y="6056422"/>
            <a:ext cx="846933" cy="202885"/>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LSM</a:t>
            </a:r>
          </a:p>
        </p:txBody>
      </p:sp>
      <p:grpSp>
        <p:nvGrpSpPr>
          <p:cNvPr id="15" name="Group 2"/>
          <p:cNvGrpSpPr/>
          <p:nvPr/>
        </p:nvGrpSpPr>
        <p:grpSpPr>
          <a:xfrm>
            <a:off x="-2044" y="6513076"/>
            <a:ext cx="12194043" cy="354000"/>
            <a:chOff x="2577137" y="4571778"/>
            <a:chExt cx="9101124" cy="1390560"/>
          </a:xfrm>
        </p:grpSpPr>
        <p:sp>
          <p:nvSpPr>
            <p:cNvPr id="1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1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033003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a:t>Page Blob</a:t>
            </a:r>
          </a:p>
        </p:txBody>
      </p:sp>
      <p:sp>
        <p:nvSpPr>
          <p:cNvPr id="2" name="Content Placeholder 1"/>
          <p:cNvSpPr>
            <a:spLocks noGrp="1"/>
          </p:cNvSpPr>
          <p:nvPr>
            <p:ph sz="quarter" idx="10"/>
          </p:nvPr>
        </p:nvSpPr>
        <p:spPr/>
        <p:txBody>
          <a:bodyPr/>
          <a:lstStyle/>
          <a:p>
            <a:pPr marL="0" indent="0" defTabSz="914099" fontAlgn="base">
              <a:spcAft>
                <a:spcPts val="1200"/>
              </a:spcAft>
              <a:buNone/>
            </a:pPr>
            <a:r>
              <a:rPr lang="en-US" sz="3200" dirty="0"/>
              <a:t>Targeted at random read/write workloads</a:t>
            </a:r>
          </a:p>
          <a:p>
            <a:pPr marL="0" indent="0" defTabSz="914099" fontAlgn="base">
              <a:spcAft>
                <a:spcPts val="1200"/>
              </a:spcAft>
              <a:buNone/>
            </a:pPr>
            <a:r>
              <a:rPr lang="en-US" sz="3200" dirty="0"/>
              <a:t>Each blob consists of an array of pages </a:t>
            </a:r>
          </a:p>
          <a:p>
            <a:pPr marL="0" indent="0" defTabSz="914099" fontAlgn="base">
              <a:spcAft>
                <a:spcPts val="1200"/>
              </a:spcAft>
              <a:buNone/>
            </a:pPr>
            <a:r>
              <a:rPr lang="en-US" sz="3200" dirty="0"/>
              <a:t>Each page is identified by its offset from the start of the blob</a:t>
            </a:r>
          </a:p>
          <a:p>
            <a:pPr marL="0" indent="0" defTabSz="914099" fontAlgn="base">
              <a:spcAft>
                <a:spcPts val="1200"/>
              </a:spcAft>
              <a:buNone/>
            </a:pPr>
            <a:r>
              <a:rPr lang="en-US" sz="3200" dirty="0"/>
              <a:t>Size limit 1TB per blob</a:t>
            </a:r>
          </a:p>
          <a:p>
            <a:pPr marL="0" indent="0" defTabSz="914099" fontAlgn="base">
              <a:spcAft>
                <a:spcPts val="1200"/>
              </a:spcAft>
              <a:buNone/>
            </a:pPr>
            <a:r>
              <a:rPr lang="en-US" sz="3200" dirty="0"/>
              <a:t>Optimistic or Pessimistic (locking) concurrency via leases</a:t>
            </a:r>
          </a:p>
        </p:txBody>
      </p:sp>
    </p:spTree>
    <p:extLst>
      <p:ext uri="{BB962C8B-B14F-4D97-AF65-F5344CB8AC3E}">
        <p14:creationId xmlns:p14="http://schemas.microsoft.com/office/powerpoint/2010/main" val="348901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4294967295"/>
          </p:nvPr>
        </p:nvSpPr>
        <p:spPr>
          <a:xfrm>
            <a:off x="0" y="1825625"/>
            <a:ext cx="10515600" cy="4351338"/>
          </a:xfrm>
          <a:prstGeom prst="rect">
            <a:avLst/>
          </a:prstGeom>
        </p:spPr>
        <p:txBody>
          <a:bodyPr>
            <a:normAutofit/>
          </a:bodyPr>
          <a:lstStyle/>
          <a:p>
            <a:pPr marL="0" indent="0">
              <a:buNone/>
            </a:pPr>
            <a:r>
              <a:rPr lang="en-US" b="1" dirty="0"/>
              <a:t>Scenario: </a:t>
            </a:r>
            <a:r>
              <a:rPr lang="en-US" dirty="0"/>
              <a:t>execute a query across a set of shards (returns a UNION ALL result set)</a:t>
            </a:r>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a:t>Multi-shard Query (MSQ)</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a:solidFill>
                  <a:prstClr val="black"/>
                </a:solidFill>
              </a:rPr>
              <a:t>Application </a:t>
            </a:r>
          </a:p>
          <a:p>
            <a:pPr algn="ctr"/>
            <a:r>
              <a:rPr lang="en-US" sz="1050" dirty="0">
                <a:solidFill>
                  <a:prstClr val="black"/>
                </a:solidFill>
              </a:rPr>
              <a:t>Developer</a:t>
            </a:r>
          </a:p>
        </p:txBody>
      </p:sp>
      <p:sp>
        <p:nvSpPr>
          <p:cNvPr id="14" name="Rounded Rectangle 13"/>
          <p:cNvSpPr/>
          <p:nvPr/>
        </p:nvSpPr>
        <p:spPr bwMode="auto">
          <a:xfrm>
            <a:off x="1243819" y="3084846"/>
            <a:ext cx="1403627" cy="53571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prstClr val="black"/>
                </a:solidFill>
              </a:rPr>
              <a:t>Client App</a:t>
            </a:r>
          </a:p>
          <a:p>
            <a:pPr algn="ctr" defTabSz="932472" fontAlgn="base">
              <a:spcBef>
                <a:spcPct val="0"/>
              </a:spcBef>
              <a:spcAft>
                <a:spcPct val="0"/>
              </a:spcAft>
            </a:pPr>
            <a:r>
              <a:rPr lang="en-US" sz="1200" dirty="0">
                <a:solidFill>
                  <a:prstClr val="black"/>
                </a:solidFill>
              </a:rPr>
              <a:t>MSQ APIs ( )</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a:solidFill>
                  <a:prstClr val="black"/>
                </a:solidFill>
              </a:rPr>
              <a:t>Admin/</a:t>
            </a:r>
          </a:p>
          <a:p>
            <a:pPr algn="ctr"/>
            <a:r>
              <a:rPr lang="en-US" sz="1050" dirty="0" err="1">
                <a:solidFill>
                  <a:prstClr val="black"/>
                </a:solidFill>
              </a:rPr>
              <a:t>DevOps</a:t>
            </a:r>
            <a:endParaRPr lang="en-US" sz="1050" dirty="0">
              <a:solidFill>
                <a:prstClr val="black"/>
              </a:solidFill>
            </a:endParaRPr>
          </a:p>
        </p:txBody>
      </p:sp>
      <p:cxnSp>
        <p:nvCxnSpPr>
          <p:cNvPr id="25" name="Straight Arrow Connector 24"/>
          <p:cNvCxnSpPr>
            <a:stCxn id="14" idx="2"/>
            <a:endCxn id="3" idx="1"/>
          </p:cNvCxnSpPr>
          <p:nvPr/>
        </p:nvCxnSpPr>
        <p:spPr>
          <a:xfrm>
            <a:off x="1945633" y="3620556"/>
            <a:ext cx="3984558" cy="1168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5718392" y="616843"/>
            <a:ext cx="423598" cy="8768537"/>
          </a:xfrm>
          <a:prstGeom prst="leftBrace">
            <a:avLst>
              <a:gd name="adj1" fmla="val 9159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4" name="TextBox 23"/>
          <p:cNvSpPr txBox="1"/>
          <p:nvPr/>
        </p:nvSpPr>
        <p:spPr>
          <a:xfrm>
            <a:off x="2525572" y="4064628"/>
            <a:ext cx="2671138" cy="523220"/>
          </a:xfrm>
          <a:prstGeom prst="rect">
            <a:avLst/>
          </a:prstGeom>
          <a:noFill/>
        </p:spPr>
        <p:txBody>
          <a:bodyPr wrap="square" rtlCol="0">
            <a:spAutoFit/>
          </a:bodyPr>
          <a:lstStyle/>
          <a:p>
            <a:r>
              <a:rPr lang="en-US" sz="1400" dirty="0">
                <a:solidFill>
                  <a:prstClr val="black"/>
                </a:solidFill>
              </a:rPr>
              <a:t>SELECT count(*) </a:t>
            </a:r>
          </a:p>
          <a:p>
            <a:r>
              <a:rPr lang="en-US" sz="1400" dirty="0">
                <a:solidFill>
                  <a:prstClr val="black"/>
                </a:solidFill>
              </a:rPr>
              <a:t>FROM customers </a:t>
            </a:r>
          </a:p>
        </p:txBody>
      </p:sp>
      <p:sp>
        <p:nvSpPr>
          <p:cNvPr id="26" name="TextBox 25"/>
          <p:cNvSpPr txBox="1"/>
          <p:nvPr/>
        </p:nvSpPr>
        <p:spPr>
          <a:xfrm>
            <a:off x="5033143" y="4311716"/>
            <a:ext cx="2671138" cy="307777"/>
          </a:xfrm>
          <a:prstGeom prst="rect">
            <a:avLst/>
          </a:prstGeom>
          <a:noFill/>
        </p:spPr>
        <p:txBody>
          <a:bodyPr wrap="square" rtlCol="0">
            <a:spAutoFit/>
          </a:bodyPr>
          <a:lstStyle/>
          <a:p>
            <a:r>
              <a:rPr lang="en-US" sz="1400" dirty="0">
                <a:solidFill>
                  <a:prstClr val="black"/>
                </a:solidFill>
              </a:rPr>
              <a:t>UNION ALL result set</a:t>
            </a:r>
          </a:p>
        </p:txBody>
      </p:sp>
      <p:sp>
        <p:nvSpPr>
          <p:cNvPr id="28" name="Can 27"/>
          <p:cNvSpPr/>
          <p:nvPr/>
        </p:nvSpPr>
        <p:spPr bwMode="auto">
          <a:xfrm>
            <a:off x="4011850" y="2492812"/>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prstClr val="white"/>
                </a:solidFill>
              </a:rPr>
              <a:t>Shard Map Manager</a:t>
            </a:r>
          </a:p>
        </p:txBody>
      </p:sp>
      <p:cxnSp>
        <p:nvCxnSpPr>
          <p:cNvPr id="29" name="Straight Arrow Connector 28"/>
          <p:cNvCxnSpPr>
            <a:endCxn id="28" idx="2"/>
          </p:cNvCxnSpPr>
          <p:nvPr/>
        </p:nvCxnSpPr>
        <p:spPr>
          <a:xfrm flipV="1">
            <a:off x="2647446" y="3079489"/>
            <a:ext cx="1364404" cy="273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an 26"/>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1</a:t>
            </a:r>
          </a:p>
          <a:p>
            <a:pPr algn="ctr" defTabSz="932472" fontAlgn="base">
              <a:spcBef>
                <a:spcPct val="0"/>
              </a:spcBef>
              <a:spcAft>
                <a:spcPct val="0"/>
              </a:spcAft>
            </a:pPr>
            <a:r>
              <a:rPr lang="en-US" sz="1600" baseline="-25000" dirty="0">
                <a:solidFill>
                  <a:prstClr val="white"/>
                </a:solidFill>
              </a:rPr>
              <a:t>[0-100)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TextBox 29"/>
          <p:cNvSpPr txBox="1"/>
          <p:nvPr/>
        </p:nvSpPr>
        <p:spPr>
          <a:xfrm>
            <a:off x="8780106" y="5503022"/>
            <a:ext cx="1308304" cy="369332"/>
          </a:xfrm>
          <a:prstGeom prst="rect">
            <a:avLst/>
          </a:prstGeom>
          <a:noFill/>
        </p:spPr>
        <p:txBody>
          <a:bodyPr wrap="square" rtlCol="0">
            <a:spAutoFit/>
          </a:bodyPr>
          <a:lstStyle/>
          <a:p>
            <a:r>
              <a:rPr lang="en-US" dirty="0">
                <a:solidFill>
                  <a:prstClr val="black"/>
                </a:solidFill>
              </a:rPr>
              <a:t>. . .</a:t>
            </a:r>
          </a:p>
        </p:txBody>
      </p:sp>
      <p:sp>
        <p:nvSpPr>
          <p:cNvPr id="31" name="Can 30"/>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2</a:t>
            </a:r>
          </a:p>
          <a:p>
            <a:pPr algn="ctr" defTabSz="932472" fontAlgn="base">
              <a:spcBef>
                <a:spcPct val="0"/>
              </a:spcBef>
              <a:spcAft>
                <a:spcPct val="0"/>
              </a:spcAft>
            </a:pPr>
            <a:r>
              <a:rPr lang="en-US" sz="1600" baseline="-25000" dirty="0">
                <a:solidFill>
                  <a:prstClr val="white"/>
                </a:solidFill>
              </a:rPr>
              <a:t>[100-200)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3</a:t>
            </a:r>
          </a:p>
          <a:p>
            <a:pPr algn="ctr" defTabSz="932472" fontAlgn="base">
              <a:spcBef>
                <a:spcPct val="0"/>
              </a:spcBef>
              <a:spcAft>
                <a:spcPct val="0"/>
              </a:spcAft>
            </a:pPr>
            <a:r>
              <a:rPr lang="en-US" sz="1600" baseline="-25000" dirty="0">
                <a:solidFill>
                  <a:prstClr val="white"/>
                </a:solidFill>
              </a:rPr>
              <a:t>[200-300)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4</a:t>
            </a:r>
          </a:p>
          <a:p>
            <a:pPr algn="ctr" defTabSz="932472" fontAlgn="base">
              <a:spcBef>
                <a:spcPct val="0"/>
              </a:spcBef>
              <a:spcAft>
                <a:spcPct val="0"/>
              </a:spcAft>
            </a:pPr>
            <a:r>
              <a:rPr lang="en-US" sz="1600" baseline="-25000" dirty="0">
                <a:solidFill>
                  <a:prstClr val="white"/>
                </a:solidFill>
              </a:rPr>
              <a:t>[300-400)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[400-500)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5" name="Can 34"/>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[500-600)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6" name="Can 35"/>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a:solidFill>
                  <a:prstClr val="white"/>
                </a:solidFill>
              </a:rPr>
              <a:t>DB</a:t>
            </a:r>
            <a:r>
              <a:rPr lang="en-US" sz="1400" b="1" baseline="-25000" dirty="0" err="1">
                <a:solidFill>
                  <a:prstClr val="white"/>
                </a:solidFill>
              </a:rPr>
              <a:t>n</a:t>
            </a:r>
            <a:endParaRPr lang="en-US" sz="1400" b="1" baseline="-25000" dirty="0">
              <a:solidFill>
                <a:prstClr val="white"/>
              </a:solidFill>
            </a:endParaRPr>
          </a:p>
          <a:p>
            <a:pPr algn="ctr" defTabSz="932472" fontAlgn="base">
              <a:spcBef>
                <a:spcPct val="0"/>
              </a:spcBef>
              <a:spcAft>
                <a:spcPct val="0"/>
              </a:spcAft>
            </a:pPr>
            <a:r>
              <a:rPr lang="en-US" sz="1600" baseline="-25000" dirty="0">
                <a:solidFill>
                  <a:prstClr val="white"/>
                </a:solidFill>
              </a:rPr>
              <a:t>[n-n+100)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38" name="Group 2"/>
          <p:cNvGrpSpPr/>
          <p:nvPr/>
        </p:nvGrpSpPr>
        <p:grpSpPr>
          <a:xfrm>
            <a:off x="-2044" y="6513076"/>
            <a:ext cx="12194043" cy="354000"/>
            <a:chOff x="2577137" y="4571778"/>
            <a:chExt cx="9101124" cy="1390560"/>
          </a:xfrm>
        </p:grpSpPr>
        <p:sp>
          <p:nvSpPr>
            <p:cNvPr id="3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4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717850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spect="1"/>
          </p:cNvSpPr>
          <p:nvPr/>
        </p:nvSpPr>
        <p:spPr>
          <a:xfrm>
            <a:off x="990600" y="1744674"/>
            <a:ext cx="11310059" cy="4616648"/>
          </a:xfrm>
          <a:prstGeom prst="rect">
            <a:avLst/>
          </a:prstGeom>
        </p:spPr>
        <p:txBody>
          <a:bodyPr wrap="square">
            <a:spAutoFit/>
          </a:bodyPr>
          <a:lstStyle/>
          <a:p>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MultiShardConnection</a:t>
            </a:r>
            <a:r>
              <a:rPr lang="en-US" sz="1400" dirty="0">
                <a:solidFill>
                  <a:srgbClr val="000000"/>
                </a:solidFill>
                <a:highlight>
                  <a:srgbClr val="FFFFFF"/>
                </a:highlight>
                <a:latin typeface="Consolas" panose="020B0609020204030204" pitchFamily="49" charset="0"/>
              </a:rPr>
              <a:t> conn = </a:t>
            </a:r>
            <a:r>
              <a:rPr lang="en-US" sz="1400" dirty="0">
                <a:solidFill>
                  <a:srgbClr val="0000FF"/>
                </a:solidFill>
                <a:highlight>
                  <a:srgbClr val="FFFFFF"/>
                </a:highlight>
                <a:latin typeface="Consolas" panose="020B0609020204030204" pitchFamily="49" charset="0"/>
              </a:rPr>
              <a:t>new</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MultiShardConnection</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m_shardMap.GetAllShards</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null</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MultiShardTestUtils</a:t>
            </a:r>
            <a:r>
              <a:rPr lang="en-US" sz="1400" dirty="0" err="1">
                <a:solidFill>
                  <a:srgbClr val="000000"/>
                </a:solidFill>
                <a:highlight>
                  <a:srgbClr val="FFFFFF"/>
                </a:highlight>
                <a:latin typeface="Consolas" panose="020B0609020204030204" pitchFamily="49" charset="0"/>
              </a:rPr>
              <a:t>.GetTestSqlCredential</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MultiShardCommand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conn.CreateCommand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cmd.CommandText</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"SELECT </a:t>
            </a:r>
            <a:r>
              <a:rPr lang="en-US" sz="1400" dirty="0" err="1">
                <a:solidFill>
                  <a:srgbClr val="A31515"/>
                </a:solidFill>
                <a:highlight>
                  <a:srgbClr val="FFFFFF"/>
                </a:highlight>
                <a:latin typeface="Consolas" panose="020B0609020204030204" pitchFamily="49" charset="0"/>
              </a:rPr>
              <a:t>dbNameField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TestIntField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TestBigIntField</a:t>
            </a:r>
            <a:r>
              <a:rPr lang="en-US" sz="1400" dirty="0">
                <a:solidFill>
                  <a:srgbClr val="A31515"/>
                </a:solidFill>
                <a:highlight>
                  <a:srgbClr val="FFFFFF"/>
                </a:highlight>
                <a:latin typeface="Consolas" panose="020B0609020204030204" pitchFamily="49" charset="0"/>
              </a:rPr>
              <a:t> FROM </a:t>
            </a:r>
            <a:r>
              <a:rPr lang="en-US" sz="1400" dirty="0" err="1">
                <a:solidFill>
                  <a:srgbClr val="A31515"/>
                </a:solidFill>
                <a:highlight>
                  <a:srgbClr val="FFFFFF"/>
                </a:highlight>
                <a:latin typeface="Consolas" panose="020B0609020204030204" pitchFamily="49" charset="0"/>
              </a:rPr>
              <a:t>ShardedTable</a:t>
            </a:r>
            <a:r>
              <a:rPr lang="en-US" sz="1400" dirty="0">
                <a:solidFill>
                  <a:srgbClr val="A31515"/>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cmd.CommandType</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CommandType</a:t>
            </a:r>
            <a:r>
              <a:rPr lang="en-US" sz="1400" dirty="0" err="1">
                <a:solidFill>
                  <a:srgbClr val="000000"/>
                </a:solidFill>
                <a:highlight>
                  <a:srgbClr val="FFFFFF"/>
                </a:highlight>
                <a:latin typeface="Consolas" panose="020B0609020204030204" pitchFamily="49" charset="0"/>
              </a:rPr>
              <a:t>.Text</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cmd.Policy</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MultiShardPolicy</a:t>
            </a:r>
            <a:r>
              <a:rPr lang="en-US" sz="1400" dirty="0" err="1">
                <a:solidFill>
                  <a:srgbClr val="000000"/>
                </a:solidFill>
                <a:highlight>
                  <a:srgbClr val="FFFFFF"/>
                </a:highlight>
                <a:latin typeface="Consolas" panose="020B0609020204030204" pitchFamily="49" charset="0"/>
              </a:rPr>
              <a:t>.PartialResults</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MultiShardDataReader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cmd.ExecuteReader</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includeShardNameColumn</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true</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while</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sdr.Read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dbNameField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sdr.GetString</a:t>
            </a:r>
            <a:r>
              <a:rPr lang="en-US" sz="1400" dirty="0">
                <a:solidFill>
                  <a:srgbClr val="000000"/>
                </a:solidFill>
                <a:highlight>
                  <a:srgbClr val="FFFFFF"/>
                </a:highlight>
                <a:latin typeface="Consolas" panose="020B0609020204030204" pitchFamily="49" charset="0"/>
              </a:rPr>
              <a:t>(0);</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testIntField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err="1">
                <a:solidFill>
                  <a:srgbClr val="0000FF"/>
                </a:solidFill>
                <a:highlight>
                  <a:srgbClr val="FFFFFF"/>
                </a:highlight>
                <a:latin typeface="Consolas" panose="020B0609020204030204" pitchFamily="49" charset="0"/>
              </a:rPr>
              <a:t>int</a:t>
            </a:r>
            <a:r>
              <a:rPr lang="en-US" sz="1400" dirty="0">
                <a:solidFill>
                  <a:srgbClr val="000000"/>
                </a:solidFill>
                <a:highlight>
                  <a:srgbClr val="FFFFFF"/>
                </a:highlight>
                <a:latin typeface="Consolas" panose="020B0609020204030204" pitchFamily="49" charset="0"/>
              </a:rPr>
              <a:t>&gt;(1);</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testBigIntField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a:solidFill>
                  <a:srgbClr val="2B91AF"/>
                </a:solidFill>
                <a:highlight>
                  <a:srgbClr val="FFFFFF"/>
                </a:highlight>
                <a:latin typeface="Consolas" panose="020B0609020204030204" pitchFamily="49" charset="0"/>
              </a:rPr>
              <a:t>Int64</a:t>
            </a:r>
            <a:r>
              <a:rPr lang="en-US" sz="1400" dirty="0">
                <a:solidFill>
                  <a:srgbClr val="000000"/>
                </a:solidFill>
                <a:highlight>
                  <a:srgbClr val="FFFFFF"/>
                </a:highlight>
                <a:latin typeface="Consolas" panose="020B0609020204030204" pitchFamily="49" charset="0"/>
              </a:rPr>
              <a:t>&gt;(2);</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shardIdPseudoColumn</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&gt;(3);</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p:txBody>
      </p:sp>
      <p:sp>
        <p:nvSpPr>
          <p:cNvPr id="9" name="Title 1"/>
          <p:cNvSpPr>
            <a:spLocks noGrp="1"/>
          </p:cNvSpPr>
          <p:nvPr>
            <p:ph type="title" idx="4294967295"/>
          </p:nvPr>
        </p:nvSpPr>
        <p:spPr>
          <a:xfrm>
            <a:off x="0" y="365125"/>
            <a:ext cx="10515600" cy="1325563"/>
          </a:xfrm>
          <a:prstGeom prst="rect">
            <a:avLst/>
          </a:prstGeom>
        </p:spPr>
        <p:txBody>
          <a:bodyPr/>
          <a:lstStyle/>
          <a:p>
            <a:r>
              <a:rPr lang="en-US" dirty="0">
                <a:latin typeface="Segoe UI Light" panose="020B0502040204020203" pitchFamily="34" charset="0"/>
                <a:cs typeface="Segoe UI Light" panose="020B0502040204020203" pitchFamily="34" charset="0"/>
              </a:rPr>
              <a:t>Multi-shard Query (MSQ)</a:t>
            </a:r>
          </a:p>
        </p:txBody>
      </p:sp>
      <p:grpSp>
        <p:nvGrpSpPr>
          <p:cNvPr id="6" name="Group 2"/>
          <p:cNvGrpSpPr/>
          <p:nvPr/>
        </p:nvGrpSpPr>
        <p:grpSpPr>
          <a:xfrm>
            <a:off x="-2044" y="6513076"/>
            <a:ext cx="12194043" cy="354000"/>
            <a:chOff x="2577137" y="4571778"/>
            <a:chExt cx="9101124" cy="1390560"/>
          </a:xfrm>
        </p:grpSpPr>
        <p:sp>
          <p:nvSpPr>
            <p:cNvPr id="7"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8"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7392092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4294967295"/>
          </p:nvPr>
        </p:nvSpPr>
        <p:spPr>
          <a:xfrm>
            <a:off x="0" y="1825625"/>
            <a:ext cx="10515600" cy="4351338"/>
          </a:xfrm>
          <a:prstGeom prst="rect">
            <a:avLst/>
          </a:prstGeom>
        </p:spPr>
        <p:txBody>
          <a:bodyPr>
            <a:normAutofit/>
          </a:bodyPr>
          <a:lstStyle/>
          <a:p>
            <a:pPr marL="0" indent="0">
              <a:buNone/>
            </a:pPr>
            <a:r>
              <a:rPr lang="en-US" b="1" dirty="0"/>
              <a:t>Scenario: </a:t>
            </a:r>
            <a:r>
              <a:rPr lang="en-US" dirty="0"/>
              <a:t>perform an admin action across of set of shards</a:t>
            </a:r>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Shard Set Executer (SSE)</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a:solidFill>
                  <a:prstClr val="black"/>
                </a:solidFill>
              </a:rPr>
              <a:t>Application </a:t>
            </a:r>
          </a:p>
          <a:p>
            <a:pPr algn="ctr"/>
            <a:r>
              <a:rPr lang="en-US" sz="1050" dirty="0">
                <a:solidFill>
                  <a:prstClr val="black"/>
                </a:solidFill>
              </a:rPr>
              <a:t>Developer</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a:solidFill>
                  <a:prstClr val="black"/>
                </a:solidFill>
              </a:rPr>
              <a:t>Admin/</a:t>
            </a:r>
          </a:p>
          <a:p>
            <a:pPr algn="ctr"/>
            <a:r>
              <a:rPr lang="en-US" sz="1050" dirty="0" err="1">
                <a:solidFill>
                  <a:prstClr val="black"/>
                </a:solidFill>
              </a:rPr>
              <a:t>DevOps</a:t>
            </a:r>
            <a:endParaRPr lang="en-US" sz="1050" dirty="0">
              <a:solidFill>
                <a:prstClr val="black"/>
              </a:solidFill>
            </a:endParaRPr>
          </a:p>
        </p:txBody>
      </p:sp>
      <p:cxnSp>
        <p:nvCxnSpPr>
          <p:cNvPr id="25" name="Straight Arrow Connector 24"/>
          <p:cNvCxnSpPr>
            <a:endCxn id="3" idx="1"/>
          </p:cNvCxnSpPr>
          <p:nvPr/>
        </p:nvCxnSpPr>
        <p:spPr>
          <a:xfrm flipH="1">
            <a:off x="5930191" y="3425513"/>
            <a:ext cx="3180892" cy="1328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5785861" y="514492"/>
            <a:ext cx="288661" cy="87685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4" name="TextBox 23"/>
          <p:cNvSpPr txBox="1"/>
          <p:nvPr/>
        </p:nvSpPr>
        <p:spPr>
          <a:xfrm>
            <a:off x="5680272" y="3614310"/>
            <a:ext cx="2671138" cy="307777"/>
          </a:xfrm>
          <a:prstGeom prst="rect">
            <a:avLst/>
          </a:prstGeom>
          <a:noFill/>
        </p:spPr>
        <p:txBody>
          <a:bodyPr wrap="square" rtlCol="0">
            <a:spAutoFit/>
          </a:bodyPr>
          <a:lstStyle/>
          <a:p>
            <a:r>
              <a:rPr lang="en-US" sz="1400" dirty="0">
                <a:solidFill>
                  <a:prstClr val="black"/>
                </a:solidFill>
              </a:rPr>
              <a:t>CREATE TABLE foo (col1 INT)</a:t>
            </a:r>
          </a:p>
        </p:txBody>
      </p:sp>
      <p:sp>
        <p:nvSpPr>
          <p:cNvPr id="27" name="Rounded Rectangle 26"/>
          <p:cNvSpPr/>
          <p:nvPr/>
        </p:nvSpPr>
        <p:spPr bwMode="auto">
          <a:xfrm>
            <a:off x="9212413" y="308437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prstClr val="black"/>
                </a:solidFill>
              </a:rPr>
              <a:t>Customer Hosted Services</a:t>
            </a:r>
          </a:p>
          <a:p>
            <a:pPr algn="ctr" defTabSz="932472" fontAlgn="base">
              <a:spcBef>
                <a:spcPct val="0"/>
              </a:spcBef>
              <a:spcAft>
                <a:spcPct val="0"/>
              </a:spcAft>
            </a:pPr>
            <a:r>
              <a:rPr lang="en-US" sz="1200" dirty="0">
                <a:solidFill>
                  <a:prstClr val="black"/>
                </a:solidFill>
              </a:rPr>
              <a:t>(SSE)</a:t>
            </a:r>
          </a:p>
        </p:txBody>
      </p:sp>
      <p:sp>
        <p:nvSpPr>
          <p:cNvPr id="26" name="Can 25"/>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1</a:t>
            </a:r>
          </a:p>
          <a:p>
            <a:pPr algn="ctr" defTabSz="932472" fontAlgn="base">
              <a:spcBef>
                <a:spcPct val="0"/>
              </a:spcBef>
              <a:spcAft>
                <a:spcPct val="0"/>
              </a:spcAft>
            </a:pPr>
            <a:r>
              <a:rPr lang="en-US" sz="1600" baseline="-25000" dirty="0">
                <a:solidFill>
                  <a:prstClr val="white"/>
                </a:solidFill>
              </a:rPr>
              <a:t>[0-100)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8" name="TextBox 27"/>
          <p:cNvSpPr txBox="1"/>
          <p:nvPr/>
        </p:nvSpPr>
        <p:spPr>
          <a:xfrm>
            <a:off x="8780106" y="5503022"/>
            <a:ext cx="1308304" cy="369332"/>
          </a:xfrm>
          <a:prstGeom prst="rect">
            <a:avLst/>
          </a:prstGeom>
          <a:noFill/>
          <a:ln>
            <a:noFill/>
          </a:ln>
        </p:spPr>
        <p:txBody>
          <a:bodyPr wrap="square" rtlCol="0">
            <a:spAutoFit/>
          </a:bodyPr>
          <a:lstStyle/>
          <a:p>
            <a:r>
              <a:rPr lang="en-US" dirty="0">
                <a:solidFill>
                  <a:prstClr val="black"/>
                </a:solidFill>
              </a:rPr>
              <a:t>. . .</a:t>
            </a:r>
          </a:p>
        </p:txBody>
      </p:sp>
      <p:sp>
        <p:nvSpPr>
          <p:cNvPr id="29" name="Can 28"/>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2</a:t>
            </a:r>
          </a:p>
          <a:p>
            <a:pPr algn="ctr" defTabSz="932472" fontAlgn="base">
              <a:spcBef>
                <a:spcPct val="0"/>
              </a:spcBef>
              <a:spcAft>
                <a:spcPct val="0"/>
              </a:spcAft>
            </a:pPr>
            <a:r>
              <a:rPr lang="en-US" sz="1600" baseline="-25000" dirty="0">
                <a:solidFill>
                  <a:prstClr val="white"/>
                </a:solidFill>
              </a:rPr>
              <a:t>[100-200)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Can 29"/>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3</a:t>
            </a:r>
          </a:p>
          <a:p>
            <a:pPr algn="ctr" defTabSz="932472" fontAlgn="base">
              <a:spcBef>
                <a:spcPct val="0"/>
              </a:spcBef>
              <a:spcAft>
                <a:spcPct val="0"/>
              </a:spcAft>
            </a:pPr>
            <a:r>
              <a:rPr lang="en-US" sz="1600" baseline="-25000" dirty="0">
                <a:solidFill>
                  <a:prstClr val="white"/>
                </a:solidFill>
              </a:rPr>
              <a:t>[200-300)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4</a:t>
            </a:r>
          </a:p>
          <a:p>
            <a:pPr algn="ctr" defTabSz="932472" fontAlgn="base">
              <a:spcBef>
                <a:spcPct val="0"/>
              </a:spcBef>
              <a:spcAft>
                <a:spcPct val="0"/>
              </a:spcAft>
            </a:pPr>
            <a:r>
              <a:rPr lang="en-US" sz="1600" baseline="-25000" dirty="0">
                <a:solidFill>
                  <a:prstClr val="white"/>
                </a:solidFill>
              </a:rPr>
              <a:t>[300-400)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[400-500)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[500-600)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a:solidFill>
                  <a:prstClr val="white"/>
                </a:solidFill>
              </a:rPr>
              <a:t>DB</a:t>
            </a:r>
            <a:r>
              <a:rPr lang="en-US" sz="1400" b="1" baseline="-25000" dirty="0" err="1">
                <a:solidFill>
                  <a:prstClr val="white"/>
                </a:solidFill>
              </a:rPr>
              <a:t>n</a:t>
            </a:r>
            <a:endParaRPr lang="en-US" sz="1400" b="1" baseline="-25000" dirty="0">
              <a:solidFill>
                <a:prstClr val="white"/>
              </a:solidFill>
            </a:endParaRPr>
          </a:p>
          <a:p>
            <a:pPr algn="ctr" defTabSz="932472" fontAlgn="base">
              <a:spcBef>
                <a:spcPct val="0"/>
              </a:spcBef>
              <a:spcAft>
                <a:spcPct val="0"/>
              </a:spcAft>
            </a:pPr>
            <a:r>
              <a:rPr lang="en-US" sz="1600" baseline="-25000" dirty="0">
                <a:solidFill>
                  <a:prstClr val="white"/>
                </a:solidFill>
              </a:rPr>
              <a:t>[n-n+100)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21" name="Group 2"/>
          <p:cNvGrpSpPr/>
          <p:nvPr/>
        </p:nvGrpSpPr>
        <p:grpSpPr>
          <a:xfrm>
            <a:off x="-2044" y="6513076"/>
            <a:ext cx="12194043" cy="354000"/>
            <a:chOff x="2577137" y="4571778"/>
            <a:chExt cx="9101124" cy="1390560"/>
          </a:xfrm>
        </p:grpSpPr>
        <p:sp>
          <p:nvSpPr>
            <p:cNvPr id="22"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3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0074515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4294967295"/>
          </p:nvPr>
        </p:nvSpPr>
        <p:spPr>
          <a:xfrm>
            <a:off x="0" y="1681163"/>
            <a:ext cx="10515600" cy="4351337"/>
          </a:xfrm>
          <a:prstGeom prst="rect">
            <a:avLst/>
          </a:prstGeom>
        </p:spPr>
        <p:txBody>
          <a:bodyPr>
            <a:normAutofit/>
          </a:bodyPr>
          <a:lstStyle/>
          <a:p>
            <a:pPr marL="0" indent="0">
              <a:buNone/>
            </a:pPr>
            <a:r>
              <a:rPr lang="en-US" b="1" dirty="0">
                <a:latin typeface="Segoe UI Light" panose="020B0502040204020203" pitchFamily="34" charset="0"/>
                <a:cs typeface="Segoe UI Light" panose="020B0502040204020203" pitchFamily="34" charset="0"/>
              </a:rPr>
              <a:t>Scenario: </a:t>
            </a:r>
            <a:r>
              <a:rPr lang="en-US" dirty="0">
                <a:latin typeface="Segoe UI Light" panose="020B0502040204020203" pitchFamily="34" charset="0"/>
                <a:cs typeface="Segoe UI Light" panose="020B0502040204020203" pitchFamily="34" charset="0"/>
              </a:rPr>
              <a:t>perform a split or merge action</a:t>
            </a:r>
          </a:p>
          <a:p>
            <a:pPr lvl="1"/>
            <a:r>
              <a:rPr lang="en-US" dirty="0">
                <a:latin typeface="Segoe UI Light" panose="020B0502040204020203" pitchFamily="34" charset="0"/>
                <a:cs typeface="Segoe UI Light" panose="020B0502040204020203" pitchFamily="34" charset="0"/>
              </a:rPr>
              <a:t>Split: create two distinct shards from one</a:t>
            </a:r>
          </a:p>
          <a:p>
            <a:pPr lvl="1"/>
            <a:r>
              <a:rPr lang="en-US" dirty="0">
                <a:latin typeface="Segoe UI Light" panose="020B0502040204020203" pitchFamily="34" charset="0"/>
                <a:cs typeface="Segoe UI Light" panose="020B0502040204020203" pitchFamily="34" charset="0"/>
              </a:rPr>
              <a:t>Merge: create one shard from two distinct shards</a:t>
            </a:r>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Split/Merge (SM)</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585665"/>
            <a:ext cx="480338" cy="578588"/>
          </a:xfrm>
          <a:prstGeom prst="rect">
            <a:avLst/>
          </a:prstGeom>
        </p:spPr>
      </p:pic>
      <p:sp>
        <p:nvSpPr>
          <p:cNvPr id="13" name="TextBox 12"/>
          <p:cNvSpPr txBox="1"/>
          <p:nvPr/>
        </p:nvSpPr>
        <p:spPr>
          <a:xfrm>
            <a:off x="337027" y="3091441"/>
            <a:ext cx="833882" cy="415498"/>
          </a:xfrm>
          <a:prstGeom prst="rect">
            <a:avLst/>
          </a:prstGeom>
          <a:noFill/>
        </p:spPr>
        <p:txBody>
          <a:bodyPr wrap="none" rtlCol="0">
            <a:spAutoFit/>
          </a:bodyPr>
          <a:lstStyle/>
          <a:p>
            <a:pPr algn="ctr"/>
            <a:r>
              <a:rPr lang="en-US" sz="1050" dirty="0">
                <a:solidFill>
                  <a:prstClr val="black"/>
                </a:solidFill>
              </a:rPr>
              <a:t>Application </a:t>
            </a:r>
          </a:p>
          <a:p>
            <a:pPr algn="ctr"/>
            <a:r>
              <a:rPr lang="en-US" sz="1050" dirty="0">
                <a:solidFill>
                  <a:prstClr val="black"/>
                </a:solidFill>
              </a:rPr>
              <a:t>Developer</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604912"/>
            <a:ext cx="501624" cy="540093"/>
          </a:xfrm>
          <a:prstGeom prst="rect">
            <a:avLst/>
          </a:prstGeom>
        </p:spPr>
      </p:pic>
      <p:sp>
        <p:nvSpPr>
          <p:cNvPr id="16" name="TextBox 15"/>
          <p:cNvSpPr txBox="1"/>
          <p:nvPr/>
        </p:nvSpPr>
        <p:spPr>
          <a:xfrm>
            <a:off x="10764392" y="3091441"/>
            <a:ext cx="609462" cy="415498"/>
          </a:xfrm>
          <a:prstGeom prst="rect">
            <a:avLst/>
          </a:prstGeom>
          <a:noFill/>
        </p:spPr>
        <p:txBody>
          <a:bodyPr wrap="none" rtlCol="0">
            <a:spAutoFit/>
          </a:bodyPr>
          <a:lstStyle/>
          <a:p>
            <a:pPr algn="ctr"/>
            <a:r>
              <a:rPr lang="en-US" sz="1050" dirty="0">
                <a:solidFill>
                  <a:prstClr val="black"/>
                </a:solidFill>
              </a:rPr>
              <a:t>Admin/</a:t>
            </a:r>
          </a:p>
          <a:p>
            <a:pPr algn="ctr"/>
            <a:r>
              <a:rPr lang="en-US" sz="1050" dirty="0" err="1">
                <a:solidFill>
                  <a:prstClr val="black"/>
                </a:solidFill>
              </a:rPr>
              <a:t>DevOps</a:t>
            </a:r>
            <a:endParaRPr lang="en-US" sz="1050" dirty="0">
              <a:solidFill>
                <a:prstClr val="black"/>
              </a:solidFill>
            </a:endParaRPr>
          </a:p>
        </p:txBody>
      </p:sp>
      <p:cxnSp>
        <p:nvCxnSpPr>
          <p:cNvPr id="25" name="Straight Arrow Connector 24"/>
          <p:cNvCxnSpPr>
            <a:stCxn id="27" idx="1"/>
          </p:cNvCxnSpPr>
          <p:nvPr/>
        </p:nvCxnSpPr>
        <p:spPr>
          <a:xfrm flipH="1">
            <a:off x="6858536" y="3250759"/>
            <a:ext cx="2353877" cy="80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bwMode="auto">
          <a:xfrm>
            <a:off x="9212413" y="282311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prstClr val="black"/>
                </a:solidFill>
              </a:rPr>
              <a:t>Customer Hosted Services</a:t>
            </a:r>
          </a:p>
          <a:p>
            <a:pPr algn="ctr" defTabSz="932472" fontAlgn="base">
              <a:spcBef>
                <a:spcPct val="0"/>
              </a:spcBef>
              <a:spcAft>
                <a:spcPct val="0"/>
              </a:spcAft>
            </a:pPr>
            <a:r>
              <a:rPr lang="en-US" sz="1200" dirty="0">
                <a:solidFill>
                  <a:prstClr val="black"/>
                </a:solidFill>
              </a:rPr>
              <a:t>(SM)</a:t>
            </a:r>
          </a:p>
        </p:txBody>
      </p:sp>
      <p:sp>
        <p:nvSpPr>
          <p:cNvPr id="29" name="TextBox 28"/>
          <p:cNvSpPr txBox="1"/>
          <p:nvPr/>
        </p:nvSpPr>
        <p:spPr>
          <a:xfrm>
            <a:off x="5875994" y="3480608"/>
            <a:ext cx="1924976" cy="338554"/>
          </a:xfrm>
          <a:prstGeom prst="rect">
            <a:avLst/>
          </a:prstGeom>
          <a:noFill/>
        </p:spPr>
        <p:txBody>
          <a:bodyPr wrap="square" rtlCol="0">
            <a:spAutoFit/>
          </a:bodyPr>
          <a:lstStyle/>
          <a:p>
            <a:pPr algn="ctr"/>
            <a:r>
              <a:rPr lang="en-US" sz="1600" dirty="0">
                <a:solidFill>
                  <a:prstClr val="black"/>
                </a:solidFill>
              </a:rPr>
              <a:t>Split</a:t>
            </a:r>
          </a:p>
        </p:txBody>
      </p:sp>
      <p:sp>
        <p:nvSpPr>
          <p:cNvPr id="30" name="TextBox 29"/>
          <p:cNvSpPr txBox="1"/>
          <p:nvPr/>
        </p:nvSpPr>
        <p:spPr>
          <a:xfrm>
            <a:off x="2885880" y="3565433"/>
            <a:ext cx="1924976" cy="338554"/>
          </a:xfrm>
          <a:prstGeom prst="rect">
            <a:avLst/>
          </a:prstGeom>
          <a:noFill/>
        </p:spPr>
        <p:txBody>
          <a:bodyPr wrap="square" rtlCol="0">
            <a:spAutoFit/>
          </a:bodyPr>
          <a:lstStyle/>
          <a:p>
            <a:pPr algn="ctr"/>
            <a:r>
              <a:rPr lang="en-US" sz="1600" dirty="0">
                <a:solidFill>
                  <a:prstClr val="black"/>
                </a:solidFill>
              </a:rPr>
              <a:t>Merge</a:t>
            </a:r>
          </a:p>
        </p:txBody>
      </p:sp>
      <p:sp>
        <p:nvSpPr>
          <p:cNvPr id="32" name="Can 31"/>
          <p:cNvSpPr/>
          <p:nvPr/>
        </p:nvSpPr>
        <p:spPr bwMode="auto">
          <a:xfrm>
            <a:off x="1545924" y="4056096"/>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1</a:t>
            </a:r>
          </a:p>
          <a:p>
            <a:pPr algn="ctr" defTabSz="932472" fontAlgn="base">
              <a:spcBef>
                <a:spcPct val="0"/>
              </a:spcBef>
              <a:spcAft>
                <a:spcPct val="0"/>
              </a:spcAft>
            </a:pPr>
            <a:r>
              <a:rPr lang="en-US" sz="1600" baseline="-25000" dirty="0">
                <a:solidFill>
                  <a:prstClr val="white"/>
                </a:solidFill>
              </a:rPr>
              <a:t>[0-100)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TextBox 33"/>
          <p:cNvSpPr txBox="1"/>
          <p:nvPr/>
        </p:nvSpPr>
        <p:spPr>
          <a:xfrm>
            <a:off x="8780106" y="4362086"/>
            <a:ext cx="1308304" cy="369332"/>
          </a:xfrm>
          <a:prstGeom prst="rect">
            <a:avLst/>
          </a:prstGeom>
          <a:noFill/>
        </p:spPr>
        <p:txBody>
          <a:bodyPr wrap="square" rtlCol="0">
            <a:spAutoFit/>
          </a:bodyPr>
          <a:lstStyle/>
          <a:p>
            <a:r>
              <a:rPr lang="en-US" dirty="0">
                <a:solidFill>
                  <a:prstClr val="black"/>
                </a:solidFill>
              </a:rPr>
              <a:t>. . .</a:t>
            </a:r>
          </a:p>
        </p:txBody>
      </p:sp>
      <p:sp>
        <p:nvSpPr>
          <p:cNvPr id="36" name="Can 35"/>
          <p:cNvSpPr/>
          <p:nvPr/>
        </p:nvSpPr>
        <p:spPr bwMode="auto">
          <a:xfrm>
            <a:off x="2751621" y="4056093"/>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a:solidFill>
                  <a:srgbClr val="000000"/>
                </a:solidFill>
              </a:rPr>
              <a:t>DB</a:t>
            </a:r>
            <a:r>
              <a:rPr lang="en-US" sz="1400" b="1" baseline="-25000" dirty="0">
                <a:solidFill>
                  <a:srgbClr val="000000"/>
                </a:solidFill>
              </a:rPr>
              <a:t>2</a:t>
            </a:r>
          </a:p>
          <a:p>
            <a:pPr algn="ctr" defTabSz="932472" fontAlgn="base">
              <a:spcBef>
                <a:spcPct val="0"/>
              </a:spcBef>
              <a:spcAft>
                <a:spcPct val="0"/>
              </a:spcAft>
            </a:pPr>
            <a:r>
              <a:rPr lang="en-US" sz="1600" baseline="-25000" dirty="0">
                <a:solidFill>
                  <a:srgbClr val="000000"/>
                </a:solidFill>
              </a:rPr>
              <a:t>[100-200)</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7" name="Can 36"/>
          <p:cNvSpPr/>
          <p:nvPr/>
        </p:nvSpPr>
        <p:spPr bwMode="auto">
          <a:xfrm>
            <a:off x="3957318" y="4056093"/>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a:solidFill>
                  <a:srgbClr val="000000"/>
                </a:solidFill>
              </a:rPr>
              <a:t>DB</a:t>
            </a:r>
            <a:r>
              <a:rPr lang="en-US" sz="1400" b="1" baseline="-25000" dirty="0">
                <a:solidFill>
                  <a:srgbClr val="000000"/>
                </a:solidFill>
              </a:rPr>
              <a:t>3</a:t>
            </a:r>
          </a:p>
          <a:p>
            <a:pPr algn="ctr" defTabSz="932472" fontAlgn="base">
              <a:spcBef>
                <a:spcPct val="0"/>
              </a:spcBef>
              <a:spcAft>
                <a:spcPct val="0"/>
              </a:spcAft>
            </a:pPr>
            <a:r>
              <a:rPr lang="en-US" sz="1600" baseline="-25000" dirty="0">
                <a:solidFill>
                  <a:srgbClr val="000000"/>
                </a:solidFill>
              </a:rPr>
              <a:t>[200-300)</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8" name="Can 37"/>
          <p:cNvSpPr/>
          <p:nvPr/>
        </p:nvSpPr>
        <p:spPr bwMode="auto">
          <a:xfrm>
            <a:off x="5163015" y="4056093"/>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4</a:t>
            </a:r>
          </a:p>
          <a:p>
            <a:pPr algn="ctr" defTabSz="932472" fontAlgn="base">
              <a:spcBef>
                <a:spcPct val="0"/>
              </a:spcBef>
              <a:spcAft>
                <a:spcPct val="0"/>
              </a:spcAft>
            </a:pPr>
            <a:r>
              <a:rPr lang="en-US" sz="1600" baseline="-25000" dirty="0">
                <a:solidFill>
                  <a:prstClr val="white"/>
                </a:solidFill>
              </a:rPr>
              <a:t>[300-400)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9" name="Can 38"/>
          <p:cNvSpPr/>
          <p:nvPr/>
        </p:nvSpPr>
        <p:spPr bwMode="auto">
          <a:xfrm>
            <a:off x="6368712" y="4056092"/>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a:solidFill>
                  <a:srgbClr val="000000"/>
                </a:solidFill>
              </a:rPr>
              <a:t>DB</a:t>
            </a:r>
            <a:r>
              <a:rPr lang="en-US" sz="1400" b="1" baseline="-25000" dirty="0">
                <a:solidFill>
                  <a:srgbClr val="000000"/>
                </a:solidFill>
              </a:rPr>
              <a:t>5</a:t>
            </a:r>
          </a:p>
          <a:p>
            <a:pPr algn="ctr" defTabSz="932472" fontAlgn="base">
              <a:spcBef>
                <a:spcPct val="0"/>
              </a:spcBef>
              <a:spcAft>
                <a:spcPct val="0"/>
              </a:spcAft>
            </a:pPr>
            <a:r>
              <a:rPr lang="en-US" sz="1600" baseline="-25000" dirty="0">
                <a:solidFill>
                  <a:srgbClr val="000000"/>
                </a:solidFill>
              </a:rPr>
              <a:t>[400-500)</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40" name="Can 39"/>
          <p:cNvSpPr/>
          <p:nvPr/>
        </p:nvSpPr>
        <p:spPr bwMode="auto">
          <a:xfrm>
            <a:off x="7574409" y="405609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[500-600)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1" name="Can 40"/>
          <p:cNvSpPr/>
          <p:nvPr/>
        </p:nvSpPr>
        <p:spPr bwMode="auto">
          <a:xfrm>
            <a:off x="9334811" y="4056091"/>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a:solidFill>
                  <a:prstClr val="white"/>
                </a:solidFill>
              </a:rPr>
              <a:t>DB</a:t>
            </a:r>
            <a:r>
              <a:rPr lang="en-US" sz="1400" b="1" baseline="-25000" dirty="0" err="1">
                <a:solidFill>
                  <a:prstClr val="white"/>
                </a:solidFill>
              </a:rPr>
              <a:t>n</a:t>
            </a:r>
            <a:endParaRPr lang="en-US" sz="1400" b="1" baseline="-25000" dirty="0">
              <a:solidFill>
                <a:prstClr val="white"/>
              </a:solidFill>
            </a:endParaRPr>
          </a:p>
          <a:p>
            <a:pPr algn="ctr" defTabSz="932472" fontAlgn="base">
              <a:spcBef>
                <a:spcPct val="0"/>
              </a:spcBef>
              <a:spcAft>
                <a:spcPct val="0"/>
              </a:spcAft>
            </a:pPr>
            <a:r>
              <a:rPr lang="en-US" sz="1600" baseline="-25000" dirty="0">
                <a:solidFill>
                  <a:prstClr val="white"/>
                </a:solidFill>
              </a:rPr>
              <a:t>[n-n+100)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5652839" y="542504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5.1</a:t>
            </a:r>
          </a:p>
          <a:p>
            <a:pPr algn="ctr" defTabSz="932472" fontAlgn="base">
              <a:spcBef>
                <a:spcPct val="0"/>
              </a:spcBef>
              <a:spcAft>
                <a:spcPct val="0"/>
              </a:spcAft>
            </a:pPr>
            <a:r>
              <a:rPr lang="en-US" sz="1600" baseline="-25000" dirty="0">
                <a:solidFill>
                  <a:prstClr val="white"/>
                </a:solidFill>
              </a:rPr>
              <a:t>[400-450)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6956888" y="5425041"/>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5.2</a:t>
            </a:r>
          </a:p>
          <a:p>
            <a:pPr algn="ctr" defTabSz="932472" fontAlgn="base">
              <a:spcBef>
                <a:spcPct val="0"/>
              </a:spcBef>
              <a:spcAft>
                <a:spcPct val="0"/>
              </a:spcAft>
            </a:pPr>
            <a:r>
              <a:rPr lang="en-US" sz="1600" baseline="-25000" dirty="0">
                <a:solidFill>
                  <a:prstClr val="white"/>
                </a:solidFill>
              </a:rPr>
              <a:t>[450-500)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cxnSp>
        <p:nvCxnSpPr>
          <p:cNvPr id="44" name="Straight Arrow Connector 43"/>
          <p:cNvCxnSpPr>
            <a:stCxn id="39" idx="3"/>
            <a:endCxn id="42" idx="1"/>
          </p:cNvCxnSpPr>
          <p:nvPr/>
        </p:nvCxnSpPr>
        <p:spPr>
          <a:xfrm flipH="1">
            <a:off x="6142663" y="5037413"/>
            <a:ext cx="715873" cy="387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9" idx="3"/>
            <a:endCxn id="43" idx="1"/>
          </p:cNvCxnSpPr>
          <p:nvPr/>
        </p:nvCxnSpPr>
        <p:spPr>
          <a:xfrm>
            <a:off x="6858536" y="5037413"/>
            <a:ext cx="588176" cy="387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bwMode="auto">
          <a:xfrm>
            <a:off x="3354470" y="5424145"/>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2.1</a:t>
            </a:r>
          </a:p>
          <a:p>
            <a:pPr algn="ctr" defTabSz="932472" fontAlgn="base">
              <a:spcBef>
                <a:spcPct val="0"/>
              </a:spcBef>
              <a:spcAft>
                <a:spcPct val="0"/>
              </a:spcAft>
            </a:pPr>
            <a:r>
              <a:rPr lang="en-US" sz="1600" baseline="-25000" dirty="0">
                <a:solidFill>
                  <a:prstClr val="white"/>
                </a:solidFill>
              </a:rPr>
              <a:t>[100-300)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cxnSp>
        <p:nvCxnSpPr>
          <p:cNvPr id="47" name="Straight Arrow Connector 46"/>
          <p:cNvCxnSpPr>
            <a:stCxn id="36" idx="3"/>
            <a:endCxn id="46" idx="0"/>
          </p:cNvCxnSpPr>
          <p:nvPr/>
        </p:nvCxnSpPr>
        <p:spPr>
          <a:xfrm>
            <a:off x="3241445" y="5037414"/>
            <a:ext cx="602849" cy="63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7" idx="3"/>
            <a:endCxn id="46" idx="0"/>
          </p:cNvCxnSpPr>
          <p:nvPr/>
        </p:nvCxnSpPr>
        <p:spPr>
          <a:xfrm flipH="1">
            <a:off x="3844294" y="5037414"/>
            <a:ext cx="602848" cy="63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
          <p:cNvGrpSpPr/>
          <p:nvPr/>
        </p:nvGrpSpPr>
        <p:grpSpPr>
          <a:xfrm>
            <a:off x="-2044" y="6513076"/>
            <a:ext cx="12194043" cy="354000"/>
            <a:chOff x="2577137" y="4571778"/>
            <a:chExt cx="9101124" cy="1390560"/>
          </a:xfrm>
        </p:grpSpPr>
        <p:sp>
          <p:nvSpPr>
            <p:cNvPr id="31"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b="1" kern="0" dirty="0">
                  <a:solidFill>
                    <a:srgbClr val="FFFFFF"/>
                  </a:solidFill>
                  <a:latin typeface="Segoe UI Light"/>
                </a:rPr>
                <a:t> </a:t>
              </a:r>
            </a:p>
          </p:txBody>
        </p:sp>
        <p:sp>
          <p:nvSpPr>
            <p:cNvPr id="33"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b="1" kern="0" dirty="0">
                <a:solidFill>
                  <a:srgbClr val="FFFFFF"/>
                </a:solidFill>
                <a:latin typeface="Segoe UI Light"/>
              </a:endParaRPr>
            </a:p>
          </p:txBody>
        </p:sp>
      </p:grpSp>
    </p:spTree>
    <p:extLst>
      <p:ext uri="{BB962C8B-B14F-4D97-AF65-F5344CB8AC3E}">
        <p14:creationId xmlns:p14="http://schemas.microsoft.com/office/powerpoint/2010/main" val="20394830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4294967295"/>
          </p:nvPr>
        </p:nvSpPr>
        <p:spPr>
          <a:xfrm>
            <a:off x="0" y="1433513"/>
            <a:ext cx="10515600" cy="4351337"/>
          </a:xfrm>
          <a:prstGeom prst="rect">
            <a:avLst/>
          </a:prstGeom>
        </p:spPr>
        <p:txBody>
          <a:bodyPr>
            <a:normAutofit/>
          </a:bodyPr>
          <a:lstStyle/>
          <a:p>
            <a:pPr marL="0" indent="0">
              <a:buNone/>
            </a:pPr>
            <a:r>
              <a:rPr lang="en-US" b="1" dirty="0">
                <a:latin typeface="Segoe UI Light" panose="020B0502040204020203" pitchFamily="34" charset="0"/>
                <a:cs typeface="Segoe UI Light" panose="020B0502040204020203" pitchFamily="34" charset="0"/>
              </a:rPr>
              <a:t>Scenario: </a:t>
            </a:r>
            <a:r>
              <a:rPr lang="en-US" dirty="0">
                <a:latin typeface="Segoe UI Light" panose="020B0502040204020203" pitchFamily="34" charset="0"/>
                <a:cs typeface="Segoe UI Light" panose="020B0502040204020203" pitchFamily="34" charset="0"/>
              </a:rPr>
              <a:t>automation to vertically scale a shard or horizontally scale a </a:t>
            </a:r>
            <a:r>
              <a:rPr lang="en-US" dirty="0" err="1">
                <a:latin typeface="Segoe UI Light" panose="020B0502040204020203" pitchFamily="34" charset="0"/>
                <a:cs typeface="Segoe UI Light" panose="020B0502040204020203" pitchFamily="34" charset="0"/>
              </a:rPr>
              <a:t>shardset</a:t>
            </a:r>
            <a:endParaRPr lang="en-US" dirty="0">
              <a:latin typeface="Segoe UI Light" panose="020B0502040204020203" pitchFamily="34" charset="0"/>
              <a:cs typeface="Segoe UI Light" panose="020B0502040204020203" pitchFamily="34" charset="0"/>
            </a:endParaRPr>
          </a:p>
          <a:p>
            <a:pPr lvl="1"/>
            <a:r>
              <a:rPr lang="en-US" dirty="0">
                <a:latin typeface="Segoe UI Light" panose="020B0502040204020203" pitchFamily="34" charset="0"/>
                <a:cs typeface="Segoe UI Light" panose="020B0502040204020203" pitchFamily="34" charset="0"/>
              </a:rPr>
              <a:t>Vertical scale: increase/decrease the performance level of the shard</a:t>
            </a:r>
          </a:p>
          <a:p>
            <a:pPr lvl="1"/>
            <a:r>
              <a:rPr lang="en-US" dirty="0">
                <a:latin typeface="Segoe UI Light" panose="020B0502040204020203" pitchFamily="34" charset="0"/>
                <a:cs typeface="Segoe UI Light" panose="020B0502040204020203" pitchFamily="34" charset="0"/>
              </a:rPr>
              <a:t>Horizontal scale: add/remove a shard to the shard set</a:t>
            </a:r>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Shard Elasticity (SE)</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533413"/>
            <a:ext cx="480338" cy="578588"/>
          </a:xfrm>
          <a:prstGeom prst="rect">
            <a:avLst/>
          </a:prstGeom>
        </p:spPr>
      </p:pic>
      <p:sp>
        <p:nvSpPr>
          <p:cNvPr id="13" name="TextBox 12"/>
          <p:cNvSpPr txBox="1"/>
          <p:nvPr/>
        </p:nvSpPr>
        <p:spPr>
          <a:xfrm>
            <a:off x="337027" y="3039189"/>
            <a:ext cx="833882" cy="415498"/>
          </a:xfrm>
          <a:prstGeom prst="rect">
            <a:avLst/>
          </a:prstGeom>
          <a:noFill/>
        </p:spPr>
        <p:txBody>
          <a:bodyPr wrap="none" rtlCol="0">
            <a:spAutoFit/>
          </a:bodyPr>
          <a:lstStyle/>
          <a:p>
            <a:pPr algn="ctr"/>
            <a:r>
              <a:rPr lang="en-US" sz="1050" dirty="0">
                <a:solidFill>
                  <a:prstClr val="black"/>
                </a:solidFill>
              </a:rPr>
              <a:t>Application </a:t>
            </a:r>
          </a:p>
          <a:p>
            <a:pPr algn="ctr"/>
            <a:r>
              <a:rPr lang="en-US" sz="1050" dirty="0">
                <a:solidFill>
                  <a:prstClr val="black"/>
                </a:solidFill>
              </a:rPr>
              <a:t>Developer</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552660"/>
            <a:ext cx="501624" cy="540093"/>
          </a:xfrm>
          <a:prstGeom prst="rect">
            <a:avLst/>
          </a:prstGeom>
        </p:spPr>
      </p:pic>
      <p:sp>
        <p:nvSpPr>
          <p:cNvPr id="16" name="TextBox 15"/>
          <p:cNvSpPr txBox="1"/>
          <p:nvPr/>
        </p:nvSpPr>
        <p:spPr>
          <a:xfrm>
            <a:off x="10764392" y="3039189"/>
            <a:ext cx="609462" cy="415498"/>
          </a:xfrm>
          <a:prstGeom prst="rect">
            <a:avLst/>
          </a:prstGeom>
          <a:noFill/>
        </p:spPr>
        <p:txBody>
          <a:bodyPr wrap="none" rtlCol="0">
            <a:spAutoFit/>
          </a:bodyPr>
          <a:lstStyle/>
          <a:p>
            <a:pPr algn="ctr"/>
            <a:r>
              <a:rPr lang="en-US" sz="1050" dirty="0">
                <a:solidFill>
                  <a:prstClr val="black"/>
                </a:solidFill>
              </a:rPr>
              <a:t>Admin/</a:t>
            </a:r>
          </a:p>
          <a:p>
            <a:pPr algn="ctr"/>
            <a:r>
              <a:rPr lang="en-US" sz="1050" dirty="0" err="1">
                <a:solidFill>
                  <a:prstClr val="black"/>
                </a:solidFill>
              </a:rPr>
              <a:t>DevOps</a:t>
            </a:r>
            <a:endParaRPr lang="en-US" sz="1050" dirty="0">
              <a:solidFill>
                <a:prstClr val="black"/>
              </a:solidFill>
            </a:endParaRPr>
          </a:p>
        </p:txBody>
      </p:sp>
      <p:cxnSp>
        <p:nvCxnSpPr>
          <p:cNvPr id="25" name="Straight Arrow Connector 24"/>
          <p:cNvCxnSpPr>
            <a:stCxn id="24" idx="1"/>
          </p:cNvCxnSpPr>
          <p:nvPr/>
        </p:nvCxnSpPr>
        <p:spPr>
          <a:xfrm flipH="1">
            <a:off x="8064233" y="3198507"/>
            <a:ext cx="1148180" cy="18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bwMode="auto">
          <a:xfrm>
            <a:off x="9212413" y="2770860"/>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prstClr val="black"/>
                </a:solidFill>
              </a:rPr>
              <a:t>Azure Automation (SE)</a:t>
            </a:r>
          </a:p>
        </p:txBody>
      </p:sp>
      <p:cxnSp>
        <p:nvCxnSpPr>
          <p:cNvPr id="35" name="Straight Arrow Connector 34"/>
          <p:cNvCxnSpPr/>
          <p:nvPr/>
        </p:nvCxnSpPr>
        <p:spPr>
          <a:xfrm flipH="1">
            <a:off x="4447142" y="3387812"/>
            <a:ext cx="3617091" cy="1208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20486470">
            <a:off x="4755846" y="3717533"/>
            <a:ext cx="2795466" cy="338554"/>
          </a:xfrm>
          <a:prstGeom prst="rect">
            <a:avLst/>
          </a:prstGeom>
          <a:noFill/>
        </p:spPr>
        <p:txBody>
          <a:bodyPr wrap="square" rtlCol="0">
            <a:spAutoFit/>
          </a:bodyPr>
          <a:lstStyle/>
          <a:p>
            <a:pPr algn="ctr"/>
            <a:r>
              <a:rPr lang="en-US" sz="1600" dirty="0">
                <a:solidFill>
                  <a:prstClr val="black"/>
                </a:solidFill>
              </a:rPr>
              <a:t>Vertical scaling</a:t>
            </a:r>
          </a:p>
        </p:txBody>
      </p:sp>
      <p:sp>
        <p:nvSpPr>
          <p:cNvPr id="33" name="Can 32"/>
          <p:cNvSpPr/>
          <p:nvPr/>
        </p:nvSpPr>
        <p:spPr bwMode="auto">
          <a:xfrm>
            <a:off x="1545924" y="4883520"/>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1</a:t>
            </a:r>
          </a:p>
          <a:p>
            <a:pPr algn="ctr" defTabSz="932472" fontAlgn="base">
              <a:spcBef>
                <a:spcPct val="0"/>
              </a:spcBef>
              <a:spcAft>
                <a:spcPct val="0"/>
              </a:spcAft>
            </a:pPr>
            <a:r>
              <a:rPr lang="en-US" sz="1600" baseline="-25000" dirty="0">
                <a:solidFill>
                  <a:prstClr val="white"/>
                </a:solidFill>
              </a:rPr>
              <a:t>[0-100)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TextBox 33"/>
          <p:cNvSpPr txBox="1"/>
          <p:nvPr/>
        </p:nvSpPr>
        <p:spPr>
          <a:xfrm>
            <a:off x="8780106" y="5189510"/>
            <a:ext cx="1308304" cy="369332"/>
          </a:xfrm>
          <a:prstGeom prst="rect">
            <a:avLst/>
          </a:prstGeom>
          <a:noFill/>
        </p:spPr>
        <p:txBody>
          <a:bodyPr wrap="square" rtlCol="0">
            <a:spAutoFit/>
          </a:bodyPr>
          <a:lstStyle/>
          <a:p>
            <a:r>
              <a:rPr lang="en-US" dirty="0">
                <a:solidFill>
                  <a:prstClr val="black"/>
                </a:solidFill>
              </a:rPr>
              <a:t>. . .</a:t>
            </a:r>
          </a:p>
        </p:txBody>
      </p:sp>
      <p:sp>
        <p:nvSpPr>
          <p:cNvPr id="37" name="Can 36"/>
          <p:cNvSpPr/>
          <p:nvPr/>
        </p:nvSpPr>
        <p:spPr bwMode="auto">
          <a:xfrm>
            <a:off x="2751621" y="4883521"/>
            <a:ext cx="979648" cy="981317"/>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2</a:t>
            </a:r>
          </a:p>
          <a:p>
            <a:pPr algn="ctr" defTabSz="932472" fontAlgn="base">
              <a:spcBef>
                <a:spcPct val="0"/>
              </a:spcBef>
              <a:spcAft>
                <a:spcPct val="0"/>
              </a:spcAft>
            </a:pPr>
            <a:r>
              <a:rPr lang="en-US" sz="1600" baseline="-25000" dirty="0">
                <a:solidFill>
                  <a:prstClr val="white"/>
                </a:solidFill>
              </a:rPr>
              <a:t>[100-200)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9" name="Can 38"/>
          <p:cNvSpPr/>
          <p:nvPr/>
        </p:nvSpPr>
        <p:spPr bwMode="auto">
          <a:xfrm>
            <a:off x="3957318" y="488351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3</a:t>
            </a:r>
          </a:p>
          <a:p>
            <a:pPr algn="ctr" defTabSz="932472" fontAlgn="base">
              <a:spcBef>
                <a:spcPct val="0"/>
              </a:spcBef>
              <a:spcAft>
                <a:spcPct val="0"/>
              </a:spcAft>
            </a:pPr>
            <a:r>
              <a:rPr lang="en-US" sz="1600" baseline="-25000" dirty="0">
                <a:solidFill>
                  <a:prstClr val="white"/>
                </a:solidFill>
              </a:rPr>
              <a:t>[200-300)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0" name="Can 39"/>
          <p:cNvSpPr/>
          <p:nvPr/>
        </p:nvSpPr>
        <p:spPr bwMode="auto">
          <a:xfrm>
            <a:off x="5163015" y="4432109"/>
            <a:ext cx="979648" cy="1432730"/>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4</a:t>
            </a:r>
          </a:p>
          <a:p>
            <a:pPr algn="ctr" defTabSz="932472" fontAlgn="base">
              <a:spcBef>
                <a:spcPct val="0"/>
              </a:spcBef>
              <a:spcAft>
                <a:spcPct val="0"/>
              </a:spcAft>
            </a:pPr>
            <a:r>
              <a:rPr lang="en-US" sz="1600" baseline="-25000" dirty="0">
                <a:solidFill>
                  <a:prstClr val="white"/>
                </a:solidFill>
              </a:rPr>
              <a:t>[300-400)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6368712" y="3992270"/>
            <a:ext cx="979648" cy="1872567"/>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[400-500)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7574409" y="3626154"/>
            <a:ext cx="979648" cy="2238683"/>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[500-600)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5" name="Can 44"/>
          <p:cNvSpPr/>
          <p:nvPr/>
        </p:nvSpPr>
        <p:spPr bwMode="auto">
          <a:xfrm>
            <a:off x="9334811" y="4883515"/>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a:solidFill>
                  <a:prstClr val="white"/>
                </a:solidFill>
              </a:rPr>
              <a:t>DB</a:t>
            </a:r>
            <a:r>
              <a:rPr lang="en-US" sz="1400" b="1" baseline="-25000" dirty="0" err="1">
                <a:solidFill>
                  <a:prstClr val="white"/>
                </a:solidFill>
              </a:rPr>
              <a:t>n</a:t>
            </a:r>
            <a:endParaRPr lang="en-US" sz="1400" b="1" baseline="-25000" dirty="0">
              <a:solidFill>
                <a:prstClr val="white"/>
              </a:solidFill>
            </a:endParaRPr>
          </a:p>
          <a:p>
            <a:pPr algn="ctr" defTabSz="932472" fontAlgn="base">
              <a:spcBef>
                <a:spcPct val="0"/>
              </a:spcBef>
              <a:spcAft>
                <a:spcPct val="0"/>
              </a:spcAft>
            </a:pPr>
            <a:r>
              <a:rPr lang="en-US" sz="1600" baseline="-25000" dirty="0">
                <a:solidFill>
                  <a:prstClr val="white"/>
                </a:solidFill>
              </a:rPr>
              <a:t>[n-n+100)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6" name="TextBox 45"/>
          <p:cNvSpPr txBox="1"/>
          <p:nvPr/>
        </p:nvSpPr>
        <p:spPr>
          <a:xfrm>
            <a:off x="7643857" y="5890298"/>
            <a:ext cx="840752" cy="369332"/>
          </a:xfrm>
          <a:prstGeom prst="rect">
            <a:avLst/>
          </a:prstGeom>
          <a:noFill/>
        </p:spPr>
        <p:txBody>
          <a:bodyPr wrap="square" rtlCol="0">
            <a:spAutoFit/>
          </a:bodyPr>
          <a:lstStyle/>
          <a:p>
            <a:pPr algn="ctr"/>
            <a:r>
              <a:rPr lang="en-US" dirty="0">
                <a:solidFill>
                  <a:prstClr val="black"/>
                </a:solidFill>
              </a:rPr>
              <a:t>P3</a:t>
            </a:r>
          </a:p>
        </p:txBody>
      </p:sp>
      <p:sp>
        <p:nvSpPr>
          <p:cNvPr id="47" name="TextBox 46"/>
          <p:cNvSpPr txBox="1"/>
          <p:nvPr/>
        </p:nvSpPr>
        <p:spPr>
          <a:xfrm>
            <a:off x="6438160" y="5890298"/>
            <a:ext cx="840752" cy="369332"/>
          </a:xfrm>
          <a:prstGeom prst="rect">
            <a:avLst/>
          </a:prstGeom>
          <a:noFill/>
        </p:spPr>
        <p:txBody>
          <a:bodyPr wrap="square" rtlCol="0">
            <a:spAutoFit/>
          </a:bodyPr>
          <a:lstStyle/>
          <a:p>
            <a:pPr algn="ctr"/>
            <a:r>
              <a:rPr lang="en-US" dirty="0">
                <a:solidFill>
                  <a:prstClr val="black"/>
                </a:solidFill>
              </a:rPr>
              <a:t>P1</a:t>
            </a:r>
          </a:p>
        </p:txBody>
      </p:sp>
      <p:sp>
        <p:nvSpPr>
          <p:cNvPr id="48" name="TextBox 47"/>
          <p:cNvSpPr txBox="1"/>
          <p:nvPr/>
        </p:nvSpPr>
        <p:spPr>
          <a:xfrm>
            <a:off x="5232463" y="5890298"/>
            <a:ext cx="840752" cy="369332"/>
          </a:xfrm>
          <a:prstGeom prst="rect">
            <a:avLst/>
          </a:prstGeom>
          <a:noFill/>
        </p:spPr>
        <p:txBody>
          <a:bodyPr wrap="square" rtlCol="0">
            <a:spAutoFit/>
          </a:bodyPr>
          <a:lstStyle/>
          <a:p>
            <a:pPr algn="ctr"/>
            <a:r>
              <a:rPr lang="en-US" dirty="0">
                <a:solidFill>
                  <a:prstClr val="black"/>
                </a:solidFill>
              </a:rPr>
              <a:t>S2</a:t>
            </a:r>
          </a:p>
        </p:txBody>
      </p:sp>
      <p:sp>
        <p:nvSpPr>
          <p:cNvPr id="49" name="TextBox 48"/>
          <p:cNvSpPr txBox="1"/>
          <p:nvPr/>
        </p:nvSpPr>
        <p:spPr>
          <a:xfrm>
            <a:off x="4026766" y="5863451"/>
            <a:ext cx="840752" cy="369332"/>
          </a:xfrm>
          <a:prstGeom prst="rect">
            <a:avLst/>
          </a:prstGeom>
          <a:noFill/>
        </p:spPr>
        <p:txBody>
          <a:bodyPr wrap="square" rtlCol="0">
            <a:spAutoFit/>
          </a:bodyPr>
          <a:lstStyle/>
          <a:p>
            <a:pPr algn="ctr"/>
            <a:r>
              <a:rPr lang="en-US" dirty="0">
                <a:solidFill>
                  <a:prstClr val="black"/>
                </a:solidFill>
              </a:rPr>
              <a:t>Basic</a:t>
            </a:r>
          </a:p>
        </p:txBody>
      </p:sp>
      <p:sp>
        <p:nvSpPr>
          <p:cNvPr id="50" name="TextBox 49"/>
          <p:cNvSpPr txBox="1"/>
          <p:nvPr/>
        </p:nvSpPr>
        <p:spPr>
          <a:xfrm>
            <a:off x="2821069" y="5863231"/>
            <a:ext cx="840752" cy="369332"/>
          </a:xfrm>
          <a:prstGeom prst="rect">
            <a:avLst/>
          </a:prstGeom>
          <a:noFill/>
        </p:spPr>
        <p:txBody>
          <a:bodyPr wrap="square" rtlCol="0">
            <a:spAutoFit/>
          </a:bodyPr>
          <a:lstStyle/>
          <a:p>
            <a:pPr algn="ctr"/>
            <a:r>
              <a:rPr lang="en-US" dirty="0">
                <a:solidFill>
                  <a:prstClr val="black"/>
                </a:solidFill>
              </a:rPr>
              <a:t>Basic</a:t>
            </a:r>
          </a:p>
        </p:txBody>
      </p:sp>
      <p:sp>
        <p:nvSpPr>
          <p:cNvPr id="51" name="TextBox 50"/>
          <p:cNvSpPr txBox="1"/>
          <p:nvPr/>
        </p:nvSpPr>
        <p:spPr>
          <a:xfrm>
            <a:off x="1615372" y="5863231"/>
            <a:ext cx="840752" cy="369332"/>
          </a:xfrm>
          <a:prstGeom prst="rect">
            <a:avLst/>
          </a:prstGeom>
          <a:noFill/>
        </p:spPr>
        <p:txBody>
          <a:bodyPr wrap="square" rtlCol="0">
            <a:spAutoFit/>
          </a:bodyPr>
          <a:lstStyle/>
          <a:p>
            <a:pPr algn="ctr"/>
            <a:r>
              <a:rPr lang="en-US" dirty="0">
                <a:solidFill>
                  <a:prstClr val="black"/>
                </a:solidFill>
              </a:rPr>
              <a:t>Basic</a:t>
            </a:r>
          </a:p>
        </p:txBody>
      </p:sp>
      <p:cxnSp>
        <p:nvCxnSpPr>
          <p:cNvPr id="52" name="Straight Arrow Connector 51"/>
          <p:cNvCxnSpPr/>
          <p:nvPr/>
        </p:nvCxnSpPr>
        <p:spPr>
          <a:xfrm flipH="1">
            <a:off x="1580125" y="6285089"/>
            <a:ext cx="6713682" cy="11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270819" y="6135522"/>
            <a:ext cx="879039" cy="276999"/>
          </a:xfrm>
          <a:prstGeom prst="rect">
            <a:avLst/>
          </a:prstGeom>
          <a:noFill/>
        </p:spPr>
        <p:txBody>
          <a:bodyPr wrap="square" rtlCol="0">
            <a:spAutoFit/>
          </a:bodyPr>
          <a:lstStyle/>
          <a:p>
            <a:r>
              <a:rPr lang="en-US" sz="1200" dirty="0">
                <a:solidFill>
                  <a:prstClr val="black"/>
                </a:solidFill>
              </a:rPr>
              <a:t>time</a:t>
            </a:r>
          </a:p>
        </p:txBody>
      </p:sp>
      <p:cxnSp>
        <p:nvCxnSpPr>
          <p:cNvPr id="54" name="Straight Arrow Connector 53"/>
          <p:cNvCxnSpPr>
            <a:endCxn id="56" idx="0"/>
          </p:cNvCxnSpPr>
          <p:nvPr/>
        </p:nvCxnSpPr>
        <p:spPr>
          <a:xfrm>
            <a:off x="9824635" y="3626154"/>
            <a:ext cx="11278" cy="668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8980763" y="4666485"/>
            <a:ext cx="1801477" cy="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873425" y="4295059"/>
            <a:ext cx="1924976" cy="338554"/>
          </a:xfrm>
          <a:prstGeom prst="rect">
            <a:avLst/>
          </a:prstGeom>
          <a:noFill/>
        </p:spPr>
        <p:txBody>
          <a:bodyPr wrap="square" rtlCol="0">
            <a:spAutoFit/>
          </a:bodyPr>
          <a:lstStyle/>
          <a:p>
            <a:pPr algn="ctr"/>
            <a:r>
              <a:rPr lang="en-US" sz="1600" dirty="0">
                <a:solidFill>
                  <a:prstClr val="black"/>
                </a:solidFill>
              </a:rPr>
              <a:t>Horizontal scaling</a:t>
            </a:r>
          </a:p>
        </p:txBody>
      </p:sp>
      <p:grpSp>
        <p:nvGrpSpPr>
          <p:cNvPr id="32" name="Group 2"/>
          <p:cNvGrpSpPr/>
          <p:nvPr/>
        </p:nvGrpSpPr>
        <p:grpSpPr>
          <a:xfrm>
            <a:off x="-2044" y="6513076"/>
            <a:ext cx="12194043" cy="354000"/>
            <a:chOff x="2577137" y="4571778"/>
            <a:chExt cx="9101124" cy="1390560"/>
          </a:xfrm>
        </p:grpSpPr>
        <p:sp>
          <p:nvSpPr>
            <p:cNvPr id="3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41"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666577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1438"/>
            <a:ext cx="10515600" cy="1325562"/>
          </a:xfrm>
          <a:prstGeom prst="rect">
            <a:avLst/>
          </a:prstGeom>
        </p:spPr>
        <p:txBody>
          <a:bodyPr/>
          <a:lstStyle/>
          <a:p>
            <a:r>
              <a:rPr lang="en-US" dirty="0">
                <a:latin typeface="Segoe UI Light" panose="020B0502040204020203" pitchFamily="34" charset="0"/>
                <a:cs typeface="Segoe UI Light" panose="020B0502040204020203" pitchFamily="34" charset="0"/>
              </a:rPr>
              <a:t>References</a:t>
            </a:r>
          </a:p>
        </p:txBody>
      </p:sp>
      <p:sp>
        <p:nvSpPr>
          <p:cNvPr id="3" name="Content Placeholder 2"/>
          <p:cNvSpPr>
            <a:spLocks noGrp="1"/>
          </p:cNvSpPr>
          <p:nvPr>
            <p:ph idx="4294967295"/>
          </p:nvPr>
        </p:nvSpPr>
        <p:spPr>
          <a:xfrm>
            <a:off x="1676400" y="1276350"/>
            <a:ext cx="10515600" cy="4351338"/>
          </a:xfrm>
          <a:prstGeom prst="rect">
            <a:avLst/>
          </a:prstGeom>
        </p:spPr>
        <p:txBody>
          <a:bodyPr>
            <a:normAutofit fontScale="47500" lnSpcReduction="20000"/>
          </a:bodyPr>
          <a:lstStyle/>
          <a:p>
            <a:r>
              <a:rPr lang="en-US" dirty="0">
                <a:latin typeface="Segoe UI Light" panose="020B0502040204020203" pitchFamily="34" charset="0"/>
                <a:cs typeface="Segoe UI Light" panose="020B0502040204020203" pitchFamily="34" charset="0"/>
              </a:rPr>
              <a:t>Client library and service packages are available on Nuget.org</a:t>
            </a:r>
          </a:p>
          <a:p>
            <a:pPr lvl="1"/>
            <a:r>
              <a:rPr lang="en-US" dirty="0">
                <a:latin typeface="Segoe UI Light" panose="020B0502040204020203" pitchFamily="34" charset="0"/>
                <a:cs typeface="Segoe UI Light" panose="020B0502040204020203" pitchFamily="34" charset="0"/>
              </a:rPr>
              <a:t>Search for ‘Elastic Scale’ to find the projects on Nuget.org</a:t>
            </a:r>
          </a:p>
          <a:p>
            <a:pPr lvl="1"/>
            <a:r>
              <a:rPr lang="en-US" dirty="0">
                <a:latin typeface="Segoe UI Light" panose="020B0502040204020203" pitchFamily="34" charset="0"/>
                <a:cs typeface="Segoe UI Light" panose="020B0502040204020203" pitchFamily="34" charset="0"/>
              </a:rPr>
              <a:t>Search for ‘Elastic Scale’ in the VS Package Manager to find the DLL</a:t>
            </a:r>
          </a:p>
          <a:p>
            <a:pPr lvl="1"/>
            <a:r>
              <a:rPr lang="en-US" dirty="0">
                <a:latin typeface="Segoe UI Light" panose="020B0502040204020203" pitchFamily="34" charset="0"/>
                <a:cs typeface="Segoe UI Light" panose="020B0502040204020203" pitchFamily="34" charset="0"/>
              </a:rPr>
              <a:t>Client library: </a:t>
            </a:r>
            <a:r>
              <a:rPr lang="en-US" dirty="0">
                <a:latin typeface="Segoe UI Light" panose="020B0502040204020203" pitchFamily="34" charset="0"/>
                <a:cs typeface="Segoe UI Light" panose="020B0502040204020203" pitchFamily="34" charset="0"/>
                <a:hlinkClick r:id="rId2"/>
              </a:rPr>
              <a:t>http://www.nuget.org/packages/Microsoft.Azure.SqlDatabase.ElasticScale.Client/</a:t>
            </a:r>
            <a:r>
              <a:rPr lang="en-US" dirty="0">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Split/Merge: </a:t>
            </a:r>
            <a:r>
              <a:rPr lang="en-US" dirty="0">
                <a:latin typeface="Segoe UI Light" panose="020B0502040204020203" pitchFamily="34" charset="0"/>
                <a:cs typeface="Segoe UI Light" panose="020B0502040204020203" pitchFamily="34" charset="0"/>
                <a:hlinkClick r:id="rId3"/>
              </a:rPr>
              <a:t>http://www.nuget.org/packages/Microsoft.Azure.SqlDatabase.ElasticScale.Service.SplitMerge/</a:t>
            </a:r>
            <a:r>
              <a:rPr lang="en-US" dirty="0">
                <a:latin typeface="Segoe UI Light" panose="020B0502040204020203" pitchFamily="34" charset="0"/>
                <a:cs typeface="Segoe UI Light" panose="020B0502040204020203" pitchFamily="34" charset="0"/>
              </a:rPr>
              <a:t> </a:t>
            </a:r>
          </a:p>
          <a:p>
            <a:r>
              <a:rPr lang="en-US" dirty="0">
                <a:latin typeface="Segoe UI Light" panose="020B0502040204020203" pitchFamily="34" charset="0"/>
                <a:cs typeface="Segoe UI Light" panose="020B0502040204020203" pitchFamily="34" charset="0"/>
              </a:rPr>
              <a:t>Documentation on Azure.com in the SQL Database section</a:t>
            </a:r>
          </a:p>
          <a:p>
            <a:pPr lvl="1"/>
            <a:r>
              <a:rPr lang="en-US" dirty="0">
                <a:latin typeface="Segoe UI Light" panose="020B0502040204020203" pitchFamily="34" charset="0"/>
                <a:cs typeface="Segoe UI Light" panose="020B0502040204020203" pitchFamily="34" charset="0"/>
              </a:rPr>
              <a:t>Search for ‘</a:t>
            </a:r>
            <a:r>
              <a:rPr lang="it-IT" dirty="0">
                <a:latin typeface="Segoe UI Light" panose="020B0502040204020203" pitchFamily="34" charset="0"/>
                <a:cs typeface="Segoe UI Light" panose="020B0502040204020203" pitchFamily="34" charset="0"/>
              </a:rPr>
              <a:t>elastic scale documentation map azure.com’</a:t>
            </a:r>
          </a:p>
          <a:p>
            <a:pPr lvl="1"/>
            <a:r>
              <a:rPr lang="it-IT" dirty="0">
                <a:latin typeface="Segoe UI Light" panose="020B0502040204020203" pitchFamily="34" charset="0"/>
                <a:cs typeface="Segoe UI Light" panose="020B0502040204020203" pitchFamily="34" charset="0"/>
              </a:rPr>
              <a:t>Get stared: </a:t>
            </a:r>
            <a:r>
              <a:rPr lang="it-IT" dirty="0">
                <a:latin typeface="Segoe UI Light" panose="020B0502040204020203" pitchFamily="34" charset="0"/>
                <a:cs typeface="Segoe UI Light" panose="020B0502040204020203" pitchFamily="34" charset="0"/>
                <a:hlinkClick r:id="rId4"/>
              </a:rPr>
              <a:t>http://azure.microsoft.com/en-us/documentation/articles/sql-database-elastic-scale-get-started/</a:t>
            </a:r>
            <a:r>
              <a:rPr lang="it-IT" dirty="0">
                <a:latin typeface="Segoe UI Light" panose="020B0502040204020203" pitchFamily="34" charset="0"/>
                <a:cs typeface="Segoe UI Light" panose="020B0502040204020203" pitchFamily="34" charset="0"/>
              </a:rPr>
              <a:t> </a:t>
            </a:r>
          </a:p>
          <a:p>
            <a:pPr lvl="1"/>
            <a:r>
              <a:rPr lang="it-IT" dirty="0">
                <a:latin typeface="Segoe UI Light" panose="020B0502040204020203" pitchFamily="34" charset="0"/>
                <a:cs typeface="Segoe UI Light" panose="020B0502040204020203" pitchFamily="34" charset="0"/>
              </a:rPr>
              <a:t>Documentation map: </a:t>
            </a:r>
            <a:r>
              <a:rPr lang="it-IT" dirty="0">
                <a:latin typeface="Segoe UI Light" panose="020B0502040204020203" pitchFamily="34" charset="0"/>
                <a:cs typeface="Segoe UI Light" panose="020B0502040204020203" pitchFamily="34" charset="0"/>
                <a:hlinkClick r:id="rId5"/>
              </a:rPr>
              <a:t>http://azure.microsoft.com/en-us/documentation/articles/sql-database-elastic-scale-documentation-map/</a:t>
            </a:r>
            <a:r>
              <a:rPr lang="it-IT" dirty="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Samples in the VS code samples gallery</a:t>
            </a:r>
          </a:p>
          <a:p>
            <a:pPr lvl="1"/>
            <a:r>
              <a:rPr lang="en-US" dirty="0">
                <a:latin typeface="Segoe UI Light" panose="020B0502040204020203" pitchFamily="34" charset="0"/>
                <a:cs typeface="Segoe UI Light" panose="020B0502040204020203" pitchFamily="34" charset="0"/>
              </a:rPr>
              <a:t>Search for ‘Elastic Scale’ on </a:t>
            </a:r>
            <a:r>
              <a:rPr lang="en-US" dirty="0">
                <a:latin typeface="Segoe UI Light" panose="020B0502040204020203" pitchFamily="34" charset="0"/>
                <a:cs typeface="Segoe UI Light" panose="020B0502040204020203" pitchFamily="34" charset="0"/>
                <a:hlinkClick r:id="rId6"/>
              </a:rPr>
              <a:t>https://code.msdn.microsoft.com/</a:t>
            </a:r>
            <a:r>
              <a:rPr lang="en-US" dirty="0">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Search for ‘Elastic Scale’ in the Online Samples section for new VS projects</a:t>
            </a:r>
          </a:p>
          <a:p>
            <a:endParaRPr lang="en-US" dirty="0">
              <a:latin typeface="Segoe UI Light" panose="020B0502040204020203" pitchFamily="34" charset="0"/>
              <a:cs typeface="Segoe UI Light" panose="020B0502040204020203" pitchFamily="34" charset="0"/>
            </a:endParaRPr>
          </a:p>
        </p:txBody>
      </p:sp>
      <p:grpSp>
        <p:nvGrpSpPr>
          <p:cNvPr id="5" name="Group 2"/>
          <p:cNvGrpSpPr/>
          <p:nvPr/>
        </p:nvGrpSpPr>
        <p:grpSpPr>
          <a:xfrm>
            <a:off x="-2044" y="6513076"/>
            <a:ext cx="12194043" cy="354000"/>
            <a:chOff x="2577137" y="4571778"/>
            <a:chExt cx="9101124" cy="1390560"/>
          </a:xfrm>
        </p:grpSpPr>
        <p:sp>
          <p:nvSpPr>
            <p:cNvPr id="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8" name="Group 7"/>
          <p:cNvGrpSpPr/>
          <p:nvPr/>
        </p:nvGrpSpPr>
        <p:grpSpPr>
          <a:xfrm>
            <a:off x="6811440" y="4588848"/>
            <a:ext cx="5380559" cy="1924296"/>
            <a:chOff x="5121275" y="4378326"/>
            <a:chExt cx="7315201" cy="2616199"/>
          </a:xfrm>
        </p:grpSpPr>
        <p:grpSp>
          <p:nvGrpSpPr>
            <p:cNvPr id="9" name="Group 8"/>
            <p:cNvGrpSpPr/>
            <p:nvPr/>
          </p:nvGrpSpPr>
          <p:grpSpPr>
            <a:xfrm>
              <a:off x="9883858" y="5181881"/>
              <a:ext cx="320511" cy="621225"/>
              <a:chOff x="6229350" y="5232400"/>
              <a:chExt cx="539750" cy="1046162"/>
            </a:xfrm>
          </p:grpSpPr>
          <p:sp>
            <p:nvSpPr>
              <p:cNvPr id="66"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7"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8"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sp>
          <p:nvSpPr>
            <p:cNvPr id="10"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1"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2"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3"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4"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5"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6"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7"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8" name="Freeform 12"/>
            <p:cNvSpPr>
              <a:spLocks/>
            </p:cNvSpPr>
            <p:nvPr/>
          </p:nvSpPr>
          <p:spPr bwMode="auto">
            <a:xfrm>
              <a:off x="9869797" y="4462465"/>
              <a:ext cx="757238" cy="503236"/>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9" name="Freeform 13"/>
            <p:cNvSpPr>
              <a:spLocks/>
            </p:cNvSpPr>
            <p:nvPr/>
          </p:nvSpPr>
          <p:spPr bwMode="auto">
            <a:xfrm>
              <a:off x="10437364" y="4378326"/>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nvGrpSpPr>
            <p:cNvPr id="20" name="Group 19"/>
            <p:cNvGrpSpPr/>
            <p:nvPr/>
          </p:nvGrpSpPr>
          <p:grpSpPr>
            <a:xfrm>
              <a:off x="6274046" y="5741988"/>
              <a:ext cx="320511" cy="621225"/>
              <a:chOff x="6229350" y="5232400"/>
              <a:chExt cx="539750" cy="1046162"/>
            </a:xfrm>
          </p:grpSpPr>
          <p:sp>
            <p:nvSpPr>
              <p:cNvPr id="63"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4"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5"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sp>
          <p:nvSpPr>
            <p:cNvPr id="21"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2"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3"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4"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5"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6"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7"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8"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9"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0"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1"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2"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3"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4"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5"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6"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nvGrpSpPr>
            <p:cNvPr id="37" name="Group 36"/>
            <p:cNvGrpSpPr/>
            <p:nvPr/>
          </p:nvGrpSpPr>
          <p:grpSpPr>
            <a:xfrm>
              <a:off x="7259638" y="6021388"/>
              <a:ext cx="384175" cy="385762"/>
              <a:chOff x="7259638" y="6021388"/>
              <a:chExt cx="384175" cy="385762"/>
            </a:xfrm>
          </p:grpSpPr>
          <p:sp>
            <p:nvSpPr>
              <p:cNvPr id="54"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5"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6"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7"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8"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9"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0"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1"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2"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grpSp>
          <p:nvGrpSpPr>
            <p:cNvPr id="38" name="Group 37"/>
            <p:cNvGrpSpPr/>
            <p:nvPr/>
          </p:nvGrpSpPr>
          <p:grpSpPr>
            <a:xfrm>
              <a:off x="10231438" y="5472548"/>
              <a:ext cx="1392237" cy="1452416"/>
              <a:chOff x="10231438" y="5472548"/>
              <a:chExt cx="1392237" cy="1452416"/>
            </a:xfrm>
          </p:grpSpPr>
          <p:sp>
            <p:nvSpPr>
              <p:cNvPr id="43"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nvGrpSpPr>
              <p:cNvPr id="44" name="Group 43"/>
              <p:cNvGrpSpPr/>
              <p:nvPr/>
            </p:nvGrpSpPr>
            <p:grpSpPr>
              <a:xfrm>
                <a:off x="10231438" y="5472548"/>
                <a:ext cx="1072986" cy="1452127"/>
                <a:chOff x="13103226" y="2775830"/>
                <a:chExt cx="1039812" cy="1407232"/>
              </a:xfrm>
            </p:grpSpPr>
            <p:sp>
              <p:nvSpPr>
                <p:cNvPr id="45"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4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4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4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4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0"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1"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2"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3"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grpSp>
        <p:grpSp>
          <p:nvGrpSpPr>
            <p:cNvPr id="39" name="Group 38"/>
            <p:cNvGrpSpPr/>
            <p:nvPr/>
          </p:nvGrpSpPr>
          <p:grpSpPr>
            <a:xfrm>
              <a:off x="6654965" y="5630069"/>
              <a:ext cx="320511" cy="621225"/>
              <a:chOff x="6229350" y="5232400"/>
              <a:chExt cx="539750" cy="1046162"/>
            </a:xfrm>
          </p:grpSpPr>
          <p:sp>
            <p:nvSpPr>
              <p:cNvPr id="4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4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4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grpSp>
    </p:spTree>
    <p:extLst>
      <p:ext uri="{BB962C8B-B14F-4D97-AF65-F5344CB8AC3E}">
        <p14:creationId xmlns:p14="http://schemas.microsoft.com/office/powerpoint/2010/main" val="9719332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Elastic Scale Recap</a:t>
            </a:r>
          </a:p>
        </p:txBody>
      </p:sp>
      <p:sp>
        <p:nvSpPr>
          <p:cNvPr id="3" name="Content Placeholder 2"/>
          <p:cNvSpPr>
            <a:spLocks noGrp="1"/>
          </p:cNvSpPr>
          <p:nvPr>
            <p:ph idx="4294967295"/>
          </p:nvPr>
        </p:nvSpPr>
        <p:spPr>
          <a:xfrm>
            <a:off x="0" y="1446213"/>
            <a:ext cx="8166100" cy="4351337"/>
          </a:xfrm>
          <a:prstGeom prst="rect">
            <a:avLst/>
          </a:prstGeom>
        </p:spPr>
        <p:txBody>
          <a:bodyPr>
            <a:normAutofit fontScale="47500" lnSpcReduction="20000"/>
          </a:bodyPr>
          <a:lstStyle/>
          <a:p>
            <a:pPr marL="0" indent="0">
              <a:buNone/>
            </a:pPr>
            <a:r>
              <a:rPr lang="en-US" dirty="0">
                <a:solidFill>
                  <a:srgbClr val="00B0F0"/>
                </a:solidFill>
                <a:latin typeface="Segoe UI Light" panose="020B0502040204020203" pitchFamily="34" charset="0"/>
                <a:cs typeface="Segoe UI Light" panose="020B0502040204020203" pitchFamily="34" charset="0"/>
              </a:rPr>
              <a:t>Support key large scenarios at scale in Azure SQL Database</a:t>
            </a:r>
          </a:p>
          <a:p>
            <a:pPr lvl="1"/>
            <a:r>
              <a:rPr lang="en-US" dirty="0">
                <a:latin typeface="Segoe UI Light" panose="020B0502040204020203" pitchFamily="34" charset="0"/>
                <a:cs typeface="Segoe UI Light" panose="020B0502040204020203" pitchFamily="34" charset="0"/>
              </a:rPr>
              <a:t>High-volume OLTP</a:t>
            </a:r>
          </a:p>
          <a:p>
            <a:pPr lvl="1"/>
            <a:r>
              <a:rPr lang="en-US" dirty="0">
                <a:latin typeface="Segoe UI Light" panose="020B0502040204020203" pitchFamily="34" charset="0"/>
                <a:cs typeface="Segoe UI Light" panose="020B0502040204020203" pitchFamily="34" charset="0"/>
              </a:rPr>
              <a:t>Continuous data collection</a:t>
            </a:r>
          </a:p>
          <a:p>
            <a:pPr lvl="1"/>
            <a:r>
              <a:rPr lang="en-US" dirty="0">
                <a:latin typeface="Segoe UI Light" panose="020B0502040204020203" pitchFamily="34" charset="0"/>
                <a:cs typeface="Segoe UI Light" panose="020B0502040204020203" pitchFamily="34" charset="0"/>
              </a:rPr>
              <a:t>Multi-tenant SaaS</a:t>
            </a:r>
          </a:p>
          <a:p>
            <a:pPr marL="0" indent="0">
              <a:buNone/>
            </a:pPr>
            <a:r>
              <a:rPr lang="en-US" dirty="0">
                <a:solidFill>
                  <a:srgbClr val="00B0F0"/>
                </a:solidFill>
                <a:latin typeface="Segoe UI Light" panose="020B0502040204020203" pitchFamily="34" charset="0"/>
                <a:cs typeface="Segoe UI Light" panose="020B0502040204020203" pitchFamily="34" charset="0"/>
              </a:rPr>
              <a:t>Elastic Scale offers built-in technology</a:t>
            </a:r>
          </a:p>
          <a:p>
            <a:pPr lvl="1"/>
            <a:r>
              <a:rPr lang="en-US" dirty="0">
                <a:latin typeface="Segoe UI Light" panose="020B0502040204020203" pitchFamily="34" charset="0"/>
                <a:cs typeface="Segoe UI Light" panose="020B0502040204020203" pitchFamily="34" charset="0"/>
              </a:rPr>
              <a:t>Transparency at the app tier through Elastic Scale APIs</a:t>
            </a:r>
          </a:p>
          <a:p>
            <a:pPr lvl="1"/>
            <a:r>
              <a:rPr lang="en-US" dirty="0">
                <a:latin typeface="Segoe UI Light" panose="020B0502040204020203" pitchFamily="34" charset="0"/>
                <a:cs typeface="Segoe UI Light" panose="020B0502040204020203" pitchFamily="34" charset="0"/>
              </a:rPr>
              <a:t>Azure cloud service templates to manage Elastic Scale app at runtime</a:t>
            </a:r>
            <a:endParaRPr lang="en-US" dirty="0">
              <a:solidFill>
                <a:srgbClr val="00B0F0"/>
              </a:solidFill>
              <a:latin typeface="Segoe UI Light" panose="020B0502040204020203" pitchFamily="34" charset="0"/>
              <a:cs typeface="Segoe UI Light" panose="020B0502040204020203" pitchFamily="34" charset="0"/>
            </a:endParaRPr>
          </a:p>
          <a:p>
            <a:pPr marL="0" indent="0">
              <a:buNone/>
            </a:pPr>
            <a:r>
              <a:rPr lang="en-US" dirty="0">
                <a:solidFill>
                  <a:srgbClr val="00B0F0"/>
                </a:solidFill>
                <a:latin typeface="Segoe UI Light" panose="020B0502040204020203" pitchFamily="34" charset="0"/>
                <a:cs typeface="Segoe UI Light" panose="020B0502040204020203" pitchFamily="34" charset="0"/>
              </a:rPr>
              <a:t>Key workloads can now scale freely in Azure SQL Database</a:t>
            </a:r>
          </a:p>
          <a:p>
            <a:pPr lvl="1"/>
            <a:r>
              <a:rPr lang="en-US" dirty="0">
                <a:latin typeface="Segoe UI Light" panose="020B0502040204020203" pitchFamily="34" charset="0"/>
                <a:cs typeface="Segoe UI Light" panose="020B0502040204020203" pitchFamily="34" charset="0"/>
              </a:rPr>
              <a:t>Elastic resources and capacity</a:t>
            </a:r>
          </a:p>
          <a:p>
            <a:pPr lvl="1"/>
            <a:r>
              <a:rPr lang="en-US" dirty="0">
                <a:latin typeface="Segoe UI Light" panose="020B0502040204020203" pitchFamily="34" charset="0"/>
                <a:cs typeface="Segoe UI Light" panose="020B0502040204020203" pitchFamily="34" charset="0"/>
              </a:rPr>
              <a:t>No longer limited to a single database or its hard limits</a:t>
            </a:r>
          </a:p>
          <a:p>
            <a:pPr lvl="1"/>
            <a:r>
              <a:rPr lang="en-US" dirty="0">
                <a:latin typeface="Segoe UI Light" panose="020B0502040204020203" pitchFamily="34" charset="0"/>
                <a:cs typeface="Segoe UI Light" panose="020B0502040204020203" pitchFamily="34" charset="0"/>
              </a:rPr>
              <a:t>Match aggregate capacity of all shard to overall capacity </a:t>
            </a:r>
          </a:p>
          <a:p>
            <a:pPr marL="692150" lvl="1" indent="0">
              <a:buNone/>
            </a:pPr>
            <a:r>
              <a:rPr lang="en-US" dirty="0">
                <a:latin typeface="Segoe UI Light" panose="020B0502040204020203" pitchFamily="34" charset="0"/>
                <a:cs typeface="Segoe UI Light" panose="020B0502040204020203" pitchFamily="34" charset="0"/>
              </a:rPr>
              <a:t>needs of the app</a:t>
            </a:r>
          </a:p>
        </p:txBody>
      </p:sp>
      <p:sp>
        <p:nvSpPr>
          <p:cNvPr id="149" name="Freeform 148"/>
          <p:cNvSpPr>
            <a:spLocks/>
          </p:cNvSpPr>
          <p:nvPr/>
        </p:nvSpPr>
        <p:spPr bwMode="auto">
          <a:xfrm flipH="1">
            <a:off x="10807681" y="1938031"/>
            <a:ext cx="1275593" cy="83502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latin typeface="Segoe UI"/>
            </a:endParaRPr>
          </a:p>
        </p:txBody>
      </p:sp>
      <p:sp>
        <p:nvSpPr>
          <p:cNvPr id="150" name="Freeform 6"/>
          <p:cNvSpPr>
            <a:spLocks/>
          </p:cNvSpPr>
          <p:nvPr/>
        </p:nvSpPr>
        <p:spPr bwMode="auto">
          <a:xfrm flipH="1">
            <a:off x="8206419" y="1651459"/>
            <a:ext cx="3599703" cy="2356432"/>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FFFFFF">
              <a:lumMod val="85000"/>
            </a:srgbClr>
          </a:solidFill>
          <a:ln>
            <a:noFill/>
          </a:ln>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latin typeface="Segoe UI"/>
            </a:endParaRPr>
          </a:p>
        </p:txBody>
      </p:sp>
      <p:sp>
        <p:nvSpPr>
          <p:cNvPr id="151" name="Arc 150"/>
          <p:cNvSpPr/>
          <p:nvPr/>
        </p:nvSpPr>
        <p:spPr>
          <a:xfrm rot="9151489" flipH="1">
            <a:off x="7630808" y="3276312"/>
            <a:ext cx="2452011" cy="2084684"/>
          </a:xfrm>
          <a:prstGeom prst="arc">
            <a:avLst/>
          </a:prstGeom>
          <a:noFill/>
          <a:ln w="57150" cap="rnd" cmpd="sng" algn="ctr">
            <a:solidFill>
              <a:schemeClr val="accent1">
                <a:lumMod val="50000"/>
              </a:schemeClr>
            </a:solidFill>
            <a:prstDash val="sysDot"/>
          </a:ln>
          <a:effectLst/>
        </p:spPr>
        <p:txBody>
          <a:bodyPr rtlCol="0" anchor="ctr"/>
          <a:lstStyle/>
          <a:p>
            <a:pPr algn="ctr">
              <a:defRPr/>
            </a:pPr>
            <a:endParaRPr lang="en-US" kern="0" dirty="0">
              <a:solidFill>
                <a:srgbClr val="000000"/>
              </a:solidFill>
              <a:latin typeface="Segoe UI"/>
            </a:endParaRPr>
          </a:p>
        </p:txBody>
      </p:sp>
      <p:grpSp>
        <p:nvGrpSpPr>
          <p:cNvPr id="152" name="Group 2"/>
          <p:cNvGrpSpPr/>
          <p:nvPr/>
        </p:nvGrpSpPr>
        <p:grpSpPr>
          <a:xfrm>
            <a:off x="-2044" y="6513076"/>
            <a:ext cx="12194043" cy="354000"/>
            <a:chOff x="2577137" y="4571778"/>
            <a:chExt cx="9101124" cy="1390560"/>
          </a:xfrm>
        </p:grpSpPr>
        <p:sp>
          <p:nvSpPr>
            <p:cNvPr id="153"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154" name="TextBox 153"/>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155" name="Freeform 154"/>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56"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grpSp>
        <p:nvGrpSpPr>
          <p:cNvPr id="157" name="Group 156"/>
          <p:cNvGrpSpPr/>
          <p:nvPr/>
        </p:nvGrpSpPr>
        <p:grpSpPr>
          <a:xfrm>
            <a:off x="7588138" y="5563543"/>
            <a:ext cx="174773" cy="338749"/>
            <a:chOff x="8003343" y="6072433"/>
            <a:chExt cx="145517" cy="282045"/>
          </a:xfrm>
        </p:grpSpPr>
        <p:sp>
          <p:nvSpPr>
            <p:cNvPr id="15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5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6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grpSp>
      <p:sp>
        <p:nvSpPr>
          <p:cNvPr id="161"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grpSp>
        <p:nvGrpSpPr>
          <p:cNvPr id="162" name="Group 161"/>
          <p:cNvGrpSpPr/>
          <p:nvPr/>
        </p:nvGrpSpPr>
        <p:grpSpPr>
          <a:xfrm>
            <a:off x="11025746" y="5293431"/>
            <a:ext cx="210318" cy="407646"/>
            <a:chOff x="8003343" y="6072433"/>
            <a:chExt cx="145517" cy="282045"/>
          </a:xfrm>
        </p:grpSpPr>
        <p:sp>
          <p:nvSpPr>
            <p:cNvPr id="16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6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6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grpSp>
      <p:grpSp>
        <p:nvGrpSpPr>
          <p:cNvPr id="166" name="Group 165"/>
          <p:cNvGrpSpPr/>
          <p:nvPr/>
        </p:nvGrpSpPr>
        <p:grpSpPr>
          <a:xfrm>
            <a:off x="7861333" y="5555044"/>
            <a:ext cx="174773" cy="338749"/>
            <a:chOff x="8003343" y="6072433"/>
            <a:chExt cx="145517" cy="282045"/>
          </a:xfrm>
        </p:grpSpPr>
        <p:sp>
          <p:nvSpPr>
            <p:cNvPr id="16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6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6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grpSp>
      <p:grpSp>
        <p:nvGrpSpPr>
          <p:cNvPr id="170" name="Group 169"/>
          <p:cNvGrpSpPr/>
          <p:nvPr/>
        </p:nvGrpSpPr>
        <p:grpSpPr>
          <a:xfrm>
            <a:off x="6019716" y="5886760"/>
            <a:ext cx="174773" cy="338749"/>
            <a:chOff x="8003343" y="6072433"/>
            <a:chExt cx="145517" cy="282045"/>
          </a:xfrm>
        </p:grpSpPr>
        <p:sp>
          <p:nvSpPr>
            <p:cNvPr id="17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7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7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grpSp>
      <p:grpSp>
        <p:nvGrpSpPr>
          <p:cNvPr id="174" name="Group 173"/>
          <p:cNvGrpSpPr/>
          <p:nvPr/>
        </p:nvGrpSpPr>
        <p:grpSpPr>
          <a:xfrm>
            <a:off x="11704693" y="5610984"/>
            <a:ext cx="210318" cy="407646"/>
            <a:chOff x="8003343" y="6072433"/>
            <a:chExt cx="145517" cy="282045"/>
          </a:xfrm>
        </p:grpSpPr>
        <p:sp>
          <p:nvSpPr>
            <p:cNvPr id="17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7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7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grpSp>
      <p:grpSp>
        <p:nvGrpSpPr>
          <p:cNvPr id="178" name="Group 37"/>
          <p:cNvGrpSpPr/>
          <p:nvPr/>
        </p:nvGrpSpPr>
        <p:grpSpPr>
          <a:xfrm>
            <a:off x="8602168" y="4790944"/>
            <a:ext cx="623814" cy="1785215"/>
            <a:chOff x="5893176" y="3792885"/>
            <a:chExt cx="585200" cy="1674708"/>
          </a:xfrm>
        </p:grpSpPr>
        <p:sp>
          <p:nvSpPr>
            <p:cNvPr id="179"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0"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1"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2"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3"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4"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5"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6"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7"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8"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9"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0"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1"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2"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3"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4"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5"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6"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7"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8"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9"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0"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1"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2"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3"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4"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5"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6"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7"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8"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9"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10"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grpSp>
      <p:grpSp>
        <p:nvGrpSpPr>
          <p:cNvPr id="211" name="Group 210"/>
          <p:cNvGrpSpPr/>
          <p:nvPr/>
        </p:nvGrpSpPr>
        <p:grpSpPr>
          <a:xfrm>
            <a:off x="8595892" y="5848020"/>
            <a:ext cx="88205" cy="151713"/>
            <a:chOff x="10436729" y="3445970"/>
            <a:chExt cx="257439" cy="442795"/>
          </a:xfrm>
        </p:grpSpPr>
        <p:sp>
          <p:nvSpPr>
            <p:cNvPr id="212" name="Freeform 38"/>
            <p:cNvSpPr>
              <a:spLocks/>
            </p:cNvSpPr>
            <p:nvPr/>
          </p:nvSpPr>
          <p:spPr bwMode="auto">
            <a:xfrm>
              <a:off x="10436729" y="3445970"/>
              <a:ext cx="257439" cy="44279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latin typeface="Segoe UI"/>
              </a:endParaRPr>
            </a:p>
          </p:txBody>
        </p:sp>
        <p:sp>
          <p:nvSpPr>
            <p:cNvPr id="213" name="Freeform 39"/>
            <p:cNvSpPr>
              <a:spLocks/>
            </p:cNvSpPr>
            <p:nvPr/>
          </p:nvSpPr>
          <p:spPr bwMode="auto">
            <a:xfrm>
              <a:off x="10461443" y="3473773"/>
              <a:ext cx="208010" cy="344969"/>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latin typeface="Segoe UI"/>
              </a:endParaRPr>
            </a:p>
          </p:txBody>
        </p:sp>
      </p:grpSp>
      <p:grpSp>
        <p:nvGrpSpPr>
          <p:cNvPr id="214" name="Group 213"/>
          <p:cNvGrpSpPr/>
          <p:nvPr/>
        </p:nvGrpSpPr>
        <p:grpSpPr>
          <a:xfrm>
            <a:off x="8448879" y="3037027"/>
            <a:ext cx="3114781" cy="532778"/>
            <a:chOff x="7576429" y="2793272"/>
            <a:chExt cx="3114781" cy="532778"/>
          </a:xfrm>
          <a:solidFill>
            <a:schemeClr val="accent1">
              <a:lumMod val="50000"/>
            </a:schemeClr>
          </a:solidFill>
        </p:grpSpPr>
        <p:sp>
          <p:nvSpPr>
            <p:cNvPr id="215" name="Freeform 214"/>
            <p:cNvSpPr>
              <a:spLocks noEditPoints="1"/>
            </p:cNvSpPr>
            <p:nvPr/>
          </p:nvSpPr>
          <p:spPr bwMode="auto">
            <a:xfrm flipH="1">
              <a:off x="8534770" y="2798799"/>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latin typeface="Segoe UI"/>
              </a:endParaRPr>
            </a:p>
          </p:txBody>
        </p:sp>
        <p:sp>
          <p:nvSpPr>
            <p:cNvPr id="216" name="Freeform 215"/>
            <p:cNvSpPr>
              <a:spLocks noEditPoints="1"/>
            </p:cNvSpPr>
            <p:nvPr/>
          </p:nvSpPr>
          <p:spPr bwMode="auto">
            <a:xfrm flipH="1">
              <a:off x="8056130" y="2798800"/>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latin typeface="Segoe UI"/>
              </a:endParaRPr>
            </a:p>
          </p:txBody>
        </p:sp>
        <p:sp>
          <p:nvSpPr>
            <p:cNvPr id="217" name="Freeform 216"/>
            <p:cNvSpPr>
              <a:spLocks noEditPoints="1"/>
            </p:cNvSpPr>
            <p:nvPr/>
          </p:nvSpPr>
          <p:spPr bwMode="auto">
            <a:xfrm flipH="1">
              <a:off x="9014471" y="2798799"/>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latin typeface="Segoe UI"/>
              </a:endParaRPr>
            </a:p>
          </p:txBody>
        </p:sp>
        <p:sp>
          <p:nvSpPr>
            <p:cNvPr id="218" name="Freeform 217"/>
            <p:cNvSpPr>
              <a:spLocks noEditPoints="1"/>
            </p:cNvSpPr>
            <p:nvPr/>
          </p:nvSpPr>
          <p:spPr bwMode="auto">
            <a:xfrm flipH="1">
              <a:off x="9492050" y="2793272"/>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latin typeface="Segoe UI"/>
              </a:endParaRPr>
            </a:p>
          </p:txBody>
        </p:sp>
        <p:sp>
          <p:nvSpPr>
            <p:cNvPr id="219" name="Freeform 218"/>
            <p:cNvSpPr>
              <a:spLocks noEditPoints="1"/>
            </p:cNvSpPr>
            <p:nvPr/>
          </p:nvSpPr>
          <p:spPr bwMode="auto">
            <a:xfrm flipH="1">
              <a:off x="10248033" y="2801113"/>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latin typeface="Segoe UI"/>
              </a:endParaRPr>
            </a:p>
          </p:txBody>
        </p:sp>
        <p:grpSp>
          <p:nvGrpSpPr>
            <p:cNvPr id="220" name="Group 219"/>
            <p:cNvGrpSpPr/>
            <p:nvPr/>
          </p:nvGrpSpPr>
          <p:grpSpPr>
            <a:xfrm>
              <a:off x="9965381" y="3181348"/>
              <a:ext cx="252040" cy="77338"/>
              <a:chOff x="9604870" y="2914684"/>
              <a:chExt cx="252040" cy="77338"/>
            </a:xfrm>
            <a:grpFill/>
          </p:grpSpPr>
          <p:sp>
            <p:nvSpPr>
              <p:cNvPr id="222" name="Oval 221"/>
              <p:cNvSpPr/>
              <p:nvPr/>
            </p:nvSpPr>
            <p:spPr bwMode="auto">
              <a:xfrm>
                <a:off x="9604870"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3" name="Oval 222"/>
              <p:cNvSpPr/>
              <p:nvPr/>
            </p:nvSpPr>
            <p:spPr bwMode="auto">
              <a:xfrm>
                <a:off x="9779572"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Oval 223"/>
              <p:cNvSpPr/>
              <p:nvPr/>
            </p:nvSpPr>
            <p:spPr bwMode="auto">
              <a:xfrm>
                <a:off x="9692221"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21" name="Freeform 220"/>
            <p:cNvSpPr>
              <a:spLocks noEditPoints="1"/>
            </p:cNvSpPr>
            <p:nvPr/>
          </p:nvSpPr>
          <p:spPr bwMode="auto">
            <a:xfrm flipH="1">
              <a:off x="7576429" y="2801113"/>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latin typeface="Segoe UI"/>
              </a:endParaRPr>
            </a:p>
          </p:txBody>
        </p:sp>
      </p:grpSp>
      <p:grpSp>
        <p:nvGrpSpPr>
          <p:cNvPr id="225" name="Group 224"/>
          <p:cNvGrpSpPr/>
          <p:nvPr/>
        </p:nvGrpSpPr>
        <p:grpSpPr>
          <a:xfrm>
            <a:off x="10126316" y="5524007"/>
            <a:ext cx="497664" cy="855981"/>
            <a:chOff x="10338712" y="5089668"/>
            <a:chExt cx="515205" cy="886151"/>
          </a:xfrm>
        </p:grpSpPr>
        <p:grpSp>
          <p:nvGrpSpPr>
            <p:cNvPr id="226" name="Group 225"/>
            <p:cNvGrpSpPr/>
            <p:nvPr/>
          </p:nvGrpSpPr>
          <p:grpSpPr>
            <a:xfrm>
              <a:off x="10338712" y="5089668"/>
              <a:ext cx="515205" cy="886151"/>
              <a:chOff x="6416654" y="4806210"/>
              <a:chExt cx="515205" cy="886151"/>
            </a:xfrm>
          </p:grpSpPr>
          <p:sp>
            <p:nvSpPr>
              <p:cNvPr id="228"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pic>
          <p:nvPicPr>
            <p:cNvPr id="227" name="Picture 226"/>
            <p:cNvPicPr>
              <a:picLocks noChangeAspect="1"/>
            </p:cNvPicPr>
            <p:nvPr/>
          </p:nvPicPr>
          <p:blipFill rotWithShape="1">
            <a:blip r:embed="rId3" cstate="print">
              <a:extLst>
                <a:ext uri="{28A0092B-C50C-407E-A947-70E740481C1C}">
                  <a14:useLocalDpi xmlns:a14="http://schemas.microsoft.com/office/drawing/2010/main" val="0"/>
                </a:ext>
              </a:extLst>
            </a:blip>
            <a:srcRect r="77973" b="4460"/>
            <a:stretch/>
          </p:blipFill>
          <p:spPr>
            <a:xfrm>
              <a:off x="10377234" y="5196122"/>
              <a:ext cx="394538" cy="434125"/>
            </a:xfrm>
            <a:prstGeom prst="rect">
              <a:avLst/>
            </a:prstGeom>
          </p:spPr>
        </p:pic>
      </p:grpSp>
      <p:grpSp>
        <p:nvGrpSpPr>
          <p:cNvPr id="230" name="Group 229"/>
          <p:cNvGrpSpPr/>
          <p:nvPr/>
        </p:nvGrpSpPr>
        <p:grpSpPr>
          <a:xfrm>
            <a:off x="9153096" y="5815090"/>
            <a:ext cx="1193431" cy="732694"/>
            <a:chOff x="9569763" y="4967623"/>
            <a:chExt cx="1374321" cy="843750"/>
          </a:xfrm>
        </p:grpSpPr>
        <p:grpSp>
          <p:nvGrpSpPr>
            <p:cNvPr id="231" name="Group 230"/>
            <p:cNvGrpSpPr/>
            <p:nvPr/>
          </p:nvGrpSpPr>
          <p:grpSpPr>
            <a:xfrm>
              <a:off x="9569763" y="5074261"/>
              <a:ext cx="1374321" cy="737112"/>
              <a:chOff x="5728342" y="5129758"/>
              <a:chExt cx="1048955" cy="562603"/>
            </a:xfrm>
          </p:grpSpPr>
          <p:sp>
            <p:nvSpPr>
              <p:cNvPr id="233"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pic>
          <p:nvPicPr>
            <p:cNvPr id="232" name="Picture 231"/>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grpSp>
        <p:nvGrpSpPr>
          <p:cNvPr id="235" name="Group 234"/>
          <p:cNvGrpSpPr/>
          <p:nvPr/>
        </p:nvGrpSpPr>
        <p:grpSpPr>
          <a:xfrm>
            <a:off x="11192404" y="5596760"/>
            <a:ext cx="482715" cy="830268"/>
            <a:chOff x="10573591" y="4721486"/>
            <a:chExt cx="515205" cy="886151"/>
          </a:xfrm>
        </p:grpSpPr>
        <p:grpSp>
          <p:nvGrpSpPr>
            <p:cNvPr id="236" name="Group 235"/>
            <p:cNvGrpSpPr/>
            <p:nvPr/>
          </p:nvGrpSpPr>
          <p:grpSpPr>
            <a:xfrm>
              <a:off x="10573591" y="4721486"/>
              <a:ext cx="515205" cy="886151"/>
              <a:chOff x="6416654" y="4806210"/>
              <a:chExt cx="515205" cy="886151"/>
            </a:xfrm>
          </p:grpSpPr>
          <p:sp>
            <p:nvSpPr>
              <p:cNvPr id="238"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latin typeface="Segoe UI"/>
                </a:endParaRPr>
              </a:p>
            </p:txBody>
          </p:sp>
          <p:sp>
            <p:nvSpPr>
              <p:cNvPr id="239"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latin typeface="Segoe UI"/>
                </a:endParaRPr>
              </a:p>
            </p:txBody>
          </p:sp>
        </p:grpSp>
        <p:pic>
          <p:nvPicPr>
            <p:cNvPr id="237" name="Picture 23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240" name="Group 239"/>
          <p:cNvGrpSpPr/>
          <p:nvPr/>
        </p:nvGrpSpPr>
        <p:grpSpPr>
          <a:xfrm>
            <a:off x="10447487" y="5921922"/>
            <a:ext cx="975755" cy="616531"/>
            <a:chOff x="10944081" y="5157606"/>
            <a:chExt cx="1010147" cy="638261"/>
          </a:xfrm>
        </p:grpSpPr>
        <p:grpSp>
          <p:nvGrpSpPr>
            <p:cNvPr id="241" name="Group 240"/>
            <p:cNvGrpSpPr/>
            <p:nvPr/>
          </p:nvGrpSpPr>
          <p:grpSpPr>
            <a:xfrm>
              <a:off x="10944081" y="5157606"/>
              <a:ext cx="1010147" cy="638261"/>
              <a:chOff x="9923939" y="904037"/>
              <a:chExt cx="724336" cy="457671"/>
            </a:xfrm>
          </p:grpSpPr>
          <p:sp>
            <p:nvSpPr>
              <p:cNvPr id="243"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44"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grpSp>
        <p:pic>
          <p:nvPicPr>
            <p:cNvPr id="242" name="Picture 241"/>
            <p:cNvPicPr>
              <a:picLocks noChangeAspect="1"/>
            </p:cNvPicPr>
            <p:nvPr/>
          </p:nvPicPr>
          <p:blipFill rotWithShape="1">
            <a:blip r:embed="rId3"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pic>
        <p:nvPicPr>
          <p:cNvPr id="245" name="Picture 24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gray">
          <a:xfrm>
            <a:off x="7220084" y="510449"/>
            <a:ext cx="4119513" cy="1780106"/>
          </a:xfrm>
          <a:prstGeom prst="rect">
            <a:avLst/>
          </a:prstGeom>
        </p:spPr>
      </p:pic>
      <p:pic>
        <p:nvPicPr>
          <p:cNvPr id="246" name="Picture 24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bwMode="gray">
          <a:xfrm>
            <a:off x="7967738" y="4003031"/>
            <a:ext cx="4159795" cy="1513665"/>
          </a:xfrm>
          <a:prstGeom prst="rect">
            <a:avLst/>
          </a:prstGeom>
        </p:spPr>
      </p:pic>
    </p:spTree>
    <p:extLst>
      <p:ext uri="{BB962C8B-B14F-4D97-AF65-F5344CB8AC3E}">
        <p14:creationId xmlns:p14="http://schemas.microsoft.com/office/powerpoint/2010/main" val="11573733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192000" cy="812800"/>
          </a:xfrm>
        </p:spPr>
        <p:txBody>
          <a:bodyPr/>
          <a:lstStyle/>
          <a:p>
            <a:r>
              <a:rPr lang="en-US" dirty="0"/>
              <a:t>A Server is not a machine</a:t>
            </a:r>
          </a:p>
        </p:txBody>
      </p:sp>
      <p:grpSp>
        <p:nvGrpSpPr>
          <p:cNvPr id="13" name="Group 12"/>
          <p:cNvGrpSpPr/>
          <p:nvPr/>
        </p:nvGrpSpPr>
        <p:grpSpPr>
          <a:xfrm>
            <a:off x="2413000" y="665516"/>
            <a:ext cx="7352849" cy="5526968"/>
            <a:chOff x="2413000" y="1055545"/>
            <a:chExt cx="7352849" cy="5526968"/>
          </a:xfrm>
        </p:grpSpPr>
        <p:grpSp>
          <p:nvGrpSpPr>
            <p:cNvPr id="12" name="Group 11"/>
            <p:cNvGrpSpPr/>
            <p:nvPr/>
          </p:nvGrpSpPr>
          <p:grpSpPr>
            <a:xfrm>
              <a:off x="2413000" y="1055545"/>
              <a:ext cx="7352849" cy="2520000"/>
              <a:chOff x="2413000" y="1055545"/>
              <a:chExt cx="7352849" cy="2520000"/>
            </a:xfrm>
          </p:grpSpPr>
          <p:sp>
            <p:nvSpPr>
              <p:cNvPr id="6" name="Chevron 5"/>
              <p:cNvSpPr/>
              <p:nvPr/>
            </p:nvSpPr>
            <p:spPr bwMode="auto">
              <a:xfrm>
                <a:off x="5375039" y="1594584"/>
                <a:ext cx="1441922" cy="1441922"/>
              </a:xfrm>
              <a:prstGeom prst="chevron">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5" name="Rectangle 4"/>
              <p:cNvSpPr/>
              <p:nvPr/>
            </p:nvSpPr>
            <p:spPr bwMode="auto">
              <a:xfrm>
                <a:off x="2413000" y="1055545"/>
                <a:ext cx="2520000" cy="252000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SQL Server</a:t>
                </a:r>
              </a:p>
            </p:txBody>
          </p:sp>
          <p:sp>
            <p:nvSpPr>
              <p:cNvPr id="8" name="Rectangle 7"/>
              <p:cNvSpPr/>
              <p:nvPr/>
            </p:nvSpPr>
            <p:spPr bwMode="auto">
              <a:xfrm>
                <a:off x="7245849" y="1055545"/>
                <a:ext cx="2520000" cy="252000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Machine</a:t>
                </a:r>
              </a:p>
            </p:txBody>
          </p:sp>
        </p:grpSp>
        <p:grpSp>
          <p:nvGrpSpPr>
            <p:cNvPr id="7" name="Group 6"/>
            <p:cNvGrpSpPr/>
            <p:nvPr/>
          </p:nvGrpSpPr>
          <p:grpSpPr>
            <a:xfrm>
              <a:off x="2415552" y="4062513"/>
              <a:ext cx="7350295" cy="2520000"/>
              <a:chOff x="2415552" y="3539999"/>
              <a:chExt cx="7350295" cy="2520000"/>
            </a:xfrm>
          </p:grpSpPr>
          <p:sp>
            <p:nvSpPr>
              <p:cNvPr id="10" name="Chevron 9"/>
              <p:cNvSpPr/>
              <p:nvPr/>
            </p:nvSpPr>
            <p:spPr bwMode="auto">
              <a:xfrm>
                <a:off x="5375039" y="4079038"/>
                <a:ext cx="1441922" cy="1441922"/>
              </a:xfrm>
              <a:prstGeom prst="chevron">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9" name="Rectangle 8"/>
              <p:cNvSpPr/>
              <p:nvPr/>
            </p:nvSpPr>
            <p:spPr bwMode="auto">
              <a:xfrm>
                <a:off x="2415552" y="3539999"/>
                <a:ext cx="2520000" cy="2520000"/>
              </a:xfrm>
              <a:prstGeom prst="rect">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Azure</a:t>
                </a:r>
              </a:p>
              <a:p>
                <a:pPr algn="ctr" defTabSz="914099"/>
                <a:r>
                  <a:rPr lang="en-US" sz="4000" b="1" dirty="0">
                    <a:gradFill>
                      <a:gsLst>
                        <a:gs pos="0">
                          <a:srgbClr val="FFFFFF"/>
                        </a:gs>
                        <a:gs pos="100000">
                          <a:srgbClr val="FFFFFF"/>
                        </a:gs>
                      </a:gsLst>
                      <a:lin ang="5400000" scaled="0"/>
                    </a:gradFill>
                    <a:latin typeface="+mj-lt"/>
                  </a:rPr>
                  <a:t>SQL Database Server</a:t>
                </a:r>
              </a:p>
            </p:txBody>
          </p:sp>
          <p:sp>
            <p:nvSpPr>
              <p:cNvPr id="11" name="Rectangle 10"/>
              <p:cNvSpPr/>
              <p:nvPr/>
            </p:nvSpPr>
            <p:spPr bwMode="auto">
              <a:xfrm>
                <a:off x="7245847" y="3539999"/>
                <a:ext cx="2520000" cy="2520000"/>
              </a:xfrm>
              <a:prstGeom prst="rect">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7245847" y="2785406"/>
            <a:ext cx="2520000" cy="400110"/>
          </a:xfrm>
          <a:prstGeom prst="rect">
            <a:avLst/>
          </a:prstGeom>
        </p:spPr>
        <p:txBody>
          <a:bodyPr wrap="square">
            <a:spAutoFit/>
          </a:bodyPr>
          <a:lstStyle/>
          <a:p>
            <a:pPr algn="ctr"/>
            <a:r>
              <a:rPr lang="en-US" sz="2000" b="1" dirty="0">
                <a:gradFill>
                  <a:gsLst>
                    <a:gs pos="0">
                      <a:srgbClr val="FFFFFF"/>
                    </a:gs>
                    <a:gs pos="100000">
                      <a:srgbClr val="FFFFFF"/>
                    </a:gs>
                  </a:gsLst>
                  <a:lin ang="5400000" scaled="0"/>
                </a:gradFill>
                <a:latin typeface="+mj-lt"/>
              </a:rPr>
              <a:t>(Physical/VM)</a:t>
            </a:r>
          </a:p>
        </p:txBody>
      </p:sp>
      <p:pic>
        <p:nvPicPr>
          <p:cNvPr id="14" name="Picture 1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728922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spc="-51" dirty="0">
                <a:solidFill>
                  <a:schemeClr val="bg2"/>
                </a:solidFill>
                <a:latin typeface="+mj-lt"/>
              </a:rPr>
              <a:t>Scale out with </a:t>
            </a:r>
            <a:r>
              <a:rPr lang="en-US" sz="4400" spc="-51" dirty="0" err="1">
                <a:solidFill>
                  <a:schemeClr val="bg2"/>
                </a:solidFill>
                <a:latin typeface="+mj-lt"/>
              </a:rPr>
              <a:t>ElasticScale</a:t>
            </a:r>
            <a:endParaRPr lang="en-US" sz="4400" spc="-51" dirty="0">
              <a:solidFill>
                <a:schemeClr val="bg2"/>
              </a:solidFill>
              <a:latin typeface="+mj-lt"/>
            </a:endParaRPr>
          </a:p>
          <a:p>
            <a:pPr marL="252000" lvl="1" indent="0" defTabSz="914325">
              <a:spcBef>
                <a:spcPts val="1200"/>
              </a:spcBef>
              <a:buNone/>
            </a:pPr>
            <a:r>
              <a:rPr lang="en-US" sz="4400" spc="-51" dirty="0">
                <a:solidFill>
                  <a:schemeClr val="bg2"/>
                </a:solidFill>
                <a:latin typeface="+mj-lt"/>
              </a:rPr>
              <a:t>Built-in regional database replicas for additional protection</a:t>
            </a:r>
          </a:p>
          <a:p>
            <a:pPr marL="252000" lvl="1" indent="0" defTabSz="914325">
              <a:spcBef>
                <a:spcPts val="1200"/>
              </a:spcBef>
              <a:buNone/>
            </a:pPr>
            <a:r>
              <a:rPr lang="en-US" sz="4400" spc="-51" dirty="0">
                <a:solidFill>
                  <a:schemeClr val="bg2"/>
                </a:solidFill>
                <a:latin typeface="+mj-lt"/>
              </a:rPr>
              <a:t>Uptime SLA of 99.99%</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9"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The Basics</a:t>
            </a:r>
          </a:p>
        </p:txBody>
      </p:sp>
    </p:spTree>
    <p:extLst>
      <p:ext uri="{BB962C8B-B14F-4D97-AF65-F5344CB8AC3E}">
        <p14:creationId xmlns:p14="http://schemas.microsoft.com/office/powerpoint/2010/main" val="34259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SQL Database</a:t>
            </a:r>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5620419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lstStyle/>
          <a:p>
            <a:r>
              <a:rPr lang="en-US" dirty="0"/>
              <a:t>Blob Storage Concepts</a:t>
            </a:r>
          </a:p>
        </p:txBody>
      </p:sp>
      <p:sp>
        <p:nvSpPr>
          <p:cNvPr id="66" name="Rounded Rectangle 65"/>
          <p:cNvSpPr/>
          <p:nvPr/>
        </p:nvSpPr>
        <p:spPr>
          <a:xfrm>
            <a:off x="6160441" y="1803399"/>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Blob</a:t>
            </a:r>
          </a:p>
        </p:txBody>
      </p:sp>
      <p:sp>
        <p:nvSpPr>
          <p:cNvPr id="69" name="Rounded Rectangle 68"/>
          <p:cNvSpPr/>
          <p:nvPr/>
        </p:nvSpPr>
        <p:spPr>
          <a:xfrm>
            <a:off x="3587136" y="1803400"/>
            <a:ext cx="2444678"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Container</a:t>
            </a:r>
          </a:p>
        </p:txBody>
      </p:sp>
      <p:sp>
        <p:nvSpPr>
          <p:cNvPr id="72" name="Rounded Rectangle 71"/>
          <p:cNvSpPr/>
          <p:nvPr/>
        </p:nvSpPr>
        <p:spPr>
          <a:xfrm>
            <a:off x="1081963" y="1803400"/>
            <a:ext cx="2361146"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sp>
        <p:nvSpPr>
          <p:cNvPr id="100" name="Rectangle 99"/>
          <p:cNvSpPr/>
          <p:nvPr/>
        </p:nvSpPr>
        <p:spPr bwMode="auto">
          <a:xfrm>
            <a:off x="175223" y="1136378"/>
            <a:ext cx="9791004" cy="457200"/>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defTabSz="914061" fontAlgn="base">
              <a:spcBef>
                <a:spcPct val="0"/>
              </a:spcBef>
              <a:spcAft>
                <a:spcPct val="0"/>
              </a:spcAft>
            </a:pPr>
            <a:r>
              <a:rPr lang="en-US" sz="2000" dirty="0">
                <a:solidFill>
                  <a:srgbClr val="FFFFFF">
                    <a:alpha val="99000"/>
                  </a:srgbClr>
                </a:solidFill>
                <a:latin typeface="Consolas" pitchFamily="49" charset="0"/>
                <a:cs typeface="Consolas" pitchFamily="49" charset="0"/>
              </a:rPr>
              <a:t>http://{account}.</a:t>
            </a:r>
            <a:r>
              <a:rPr lang="en-US" sz="2000" i="1" dirty="0">
                <a:solidFill>
                  <a:srgbClr val="FFFFFF">
                    <a:alpha val="99000"/>
                  </a:srgbClr>
                </a:solidFill>
                <a:latin typeface="Consolas" pitchFamily="49" charset="0"/>
                <a:cs typeface="Consolas" pitchFamily="49" charset="0"/>
              </a:rPr>
              <a:t>blob.core.windows.net</a:t>
            </a:r>
            <a:r>
              <a:rPr lang="en-US" sz="2000" dirty="0">
                <a:solidFill>
                  <a:srgbClr val="FFFFFF">
                    <a:alpha val="99000"/>
                  </a:srgbClr>
                </a:solidFill>
                <a:latin typeface="Consolas" pitchFamily="49" charset="0"/>
                <a:cs typeface="Consolas" pitchFamily="49" charset="0"/>
              </a:rPr>
              <a:t>/{container}/{blobname}</a:t>
            </a:r>
          </a:p>
        </p:txBody>
      </p:sp>
      <p:sp>
        <p:nvSpPr>
          <p:cNvPr id="101" name="Down Arrow 100"/>
          <p:cNvSpPr/>
          <p:nvPr/>
        </p:nvSpPr>
        <p:spPr bwMode="auto">
          <a:xfrm rot="10800000">
            <a:off x="1700188" y="1507751"/>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2" name="Down Arrow 101"/>
          <p:cNvSpPr/>
          <p:nvPr/>
        </p:nvSpPr>
        <p:spPr bwMode="auto">
          <a:xfrm rot="12917701">
            <a:off x="5550609" y="1469990"/>
            <a:ext cx="302165" cy="46248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5" name="Rounded Rectangle 104"/>
          <p:cNvSpPr/>
          <p:nvPr/>
        </p:nvSpPr>
        <p:spPr>
          <a:xfrm>
            <a:off x="8492219" y="1803400"/>
            <a:ext cx="2380749" cy="42960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Pages/Blocks</a:t>
            </a:r>
          </a:p>
        </p:txBody>
      </p:sp>
      <p:sp>
        <p:nvSpPr>
          <p:cNvPr id="103" name="Down Arrow 102"/>
          <p:cNvSpPr/>
          <p:nvPr/>
        </p:nvSpPr>
        <p:spPr bwMode="auto">
          <a:xfrm rot="12330302">
            <a:off x="7722944" y="1493579"/>
            <a:ext cx="302165" cy="387925"/>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cxnSp>
        <p:nvCxnSpPr>
          <p:cNvPr id="4" name="Straight Connector 3"/>
          <p:cNvCxnSpPr/>
          <p:nvPr/>
        </p:nvCxnSpPr>
        <p:spPr>
          <a:xfrm>
            <a:off x="2858809" y="4551219"/>
            <a:ext cx="1537854" cy="10183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848419" y="3647209"/>
            <a:ext cx="1496291" cy="10494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519558" y="423065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chemeClr val="lt1">
                    <a:alpha val="99000"/>
                  </a:schemeClr>
                </a:solidFill>
              </a:rPr>
              <a:t>contoso</a:t>
            </a:r>
            <a:endParaRPr lang="en-US" sz="2000" dirty="0">
              <a:solidFill>
                <a:schemeClr val="lt1">
                  <a:alpha val="99000"/>
                </a:schemeClr>
              </a:solidFill>
            </a:endParaRPr>
          </a:p>
        </p:txBody>
      </p:sp>
      <p:cxnSp>
        <p:nvCxnSpPr>
          <p:cNvPr id="119" name="Straight Connector 118"/>
          <p:cNvCxnSpPr/>
          <p:nvPr/>
        </p:nvCxnSpPr>
        <p:spPr>
          <a:xfrm>
            <a:off x="5456536" y="5434445"/>
            <a:ext cx="10287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383801" y="3709555"/>
            <a:ext cx="1273463" cy="6650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5383800" y="3086100"/>
            <a:ext cx="1195386" cy="75853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888010" y="4239491"/>
            <a:ext cx="1589809" cy="90400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1" idx="1"/>
          </p:cNvCxnSpPr>
          <p:nvPr/>
        </p:nvCxnSpPr>
        <p:spPr>
          <a:xfrm flipV="1">
            <a:off x="7877618" y="3737075"/>
            <a:ext cx="1011020" cy="6686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6467854" y="2773645"/>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PIC01.JPG</a:t>
            </a:r>
          </a:p>
        </p:txBody>
      </p:sp>
      <p:sp>
        <p:nvSpPr>
          <p:cNvPr id="111" name="Rounded Rectangle 18"/>
          <p:cNvSpPr/>
          <p:nvPr/>
        </p:nvSpPr>
        <p:spPr>
          <a:xfrm>
            <a:off x="8888639" y="3385646"/>
            <a:ext cx="1585469" cy="7028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5" name="Rectangle 114"/>
          <p:cNvSpPr/>
          <p:nvPr/>
        </p:nvSpPr>
        <p:spPr>
          <a:xfrm>
            <a:off x="8888429" y="452087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7" name="Rectangle 116"/>
          <p:cNvSpPr/>
          <p:nvPr/>
        </p:nvSpPr>
        <p:spPr>
          <a:xfrm>
            <a:off x="6467853" y="3916648"/>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PIC02.JPG</a:t>
            </a:r>
          </a:p>
        </p:txBody>
      </p:sp>
      <p:sp>
        <p:nvSpPr>
          <p:cNvPr id="79" name="Rectangle 78"/>
          <p:cNvSpPr/>
          <p:nvPr/>
        </p:nvSpPr>
        <p:spPr>
          <a:xfrm>
            <a:off x="4083070" y="3383250"/>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images</a:t>
            </a:r>
          </a:p>
        </p:txBody>
      </p:sp>
      <p:sp>
        <p:nvSpPr>
          <p:cNvPr id="98" name="Rounded Rectangle 97"/>
          <p:cNvSpPr/>
          <p:nvPr/>
        </p:nvSpPr>
        <p:spPr>
          <a:xfrm>
            <a:off x="6467854" y="507805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VID1.AVI</a:t>
            </a:r>
          </a:p>
        </p:txBody>
      </p:sp>
      <p:sp>
        <p:nvSpPr>
          <p:cNvPr id="92" name="Rectangle 91"/>
          <p:cNvSpPr/>
          <p:nvPr/>
        </p:nvSpPr>
        <p:spPr>
          <a:xfrm>
            <a:off x="4083071" y="5078059"/>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videos</a:t>
            </a:r>
          </a:p>
        </p:txBody>
      </p:sp>
    </p:spTree>
    <p:extLst>
      <p:ext uri="{BB962C8B-B14F-4D97-AF65-F5344CB8AC3E}">
        <p14:creationId xmlns:p14="http://schemas.microsoft.com/office/powerpoint/2010/main" val="252430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2000" tmFilter="0, 0; .2, .5; .8, .5; 1, 0"/>
                                        <p:tgtEl>
                                          <p:spTgt spid="72"/>
                                        </p:tgtEl>
                                      </p:cBhvr>
                                    </p:animEffect>
                                    <p:animScale>
                                      <p:cBhvr>
                                        <p:cTn id="12" dur="1000" autoRev="1" fill="hold"/>
                                        <p:tgtEl>
                                          <p:spTgt spid="72"/>
                                        </p:tgtEl>
                                      </p:cBhvr>
                                      <p:by x="105000" y="105000"/>
                                    </p:animScale>
                                  </p:childTnLst>
                                </p:cTn>
                              </p:par>
                              <p:par>
                                <p:cTn id="13" presetID="10"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10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2000" tmFilter="0, 0; .2, .5; .8, .5; 1, 0"/>
                                        <p:tgtEl>
                                          <p:spTgt spid="69"/>
                                        </p:tgtEl>
                                      </p:cBhvr>
                                    </p:animEffect>
                                    <p:animScale>
                                      <p:cBhvr>
                                        <p:cTn id="20" dur="1000" autoRev="1" fill="hold"/>
                                        <p:tgtEl>
                                          <p:spTgt spid="69"/>
                                        </p:tgtEl>
                                      </p:cBhvr>
                                      <p:by x="105000" y="105000"/>
                                    </p:animScale>
                                  </p:childTnLst>
                                </p:cTn>
                              </p:par>
                              <p:par>
                                <p:cTn id="21" presetID="10"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1000"/>
                                        <p:tgtEl>
                                          <p:spTgt spid="102"/>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grpId="0" nodeType="clickEffect">
                                  <p:stCondLst>
                                    <p:cond delay="0"/>
                                  </p:stCondLst>
                                  <p:childTnLst>
                                    <p:animEffect transition="out" filter="fade">
                                      <p:cBhvr>
                                        <p:cTn id="27" dur="2000" tmFilter="0, 0; .2, .5; .8, .5; 1, 0"/>
                                        <p:tgtEl>
                                          <p:spTgt spid="66"/>
                                        </p:tgtEl>
                                      </p:cBhvr>
                                    </p:animEffect>
                                    <p:animScale>
                                      <p:cBhvr>
                                        <p:cTn id="28" dur="1000" autoRev="1" fill="hold"/>
                                        <p:tgtEl>
                                          <p:spTgt spid="66"/>
                                        </p:tgtEl>
                                      </p:cBhvr>
                                      <p:by x="105000" y="105000"/>
                                    </p:animScale>
                                  </p:childTnLst>
                                </p:cTn>
                              </p:par>
                              <p:par>
                                <p:cTn id="29" presetID="10"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fade">
                                      <p:cBhvr>
                                        <p:cTn id="31"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72" grpId="0" animBg="1"/>
      <p:bldP spid="100" grpId="0"/>
      <p:bldP spid="101" grpId="0" animBg="1"/>
      <p:bldP spid="102" grpId="0" animBg="1"/>
      <p:bldP spid="10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a:gradFill>
                  <a:gsLst>
                    <a:gs pos="85000">
                      <a:srgbClr val="FFFFFF"/>
                    </a:gs>
                    <a:gs pos="0">
                      <a:srgbClr val="FFFFFF"/>
                    </a:gs>
                  </a:gsLst>
                  <a:lin ang="5400000" scaled="0"/>
                </a:gradFill>
              </a:rPr>
              <a:t>Virtual</a:t>
            </a: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a:gradFill>
                  <a:gsLst>
                    <a:gs pos="85000">
                      <a:srgbClr val="FFFFFF"/>
                    </a:gs>
                    <a:gs pos="0">
                      <a:srgbClr val="FFFFFF"/>
                    </a:gs>
                  </a:gsLst>
                  <a:lin ang="5400000" scaled="0"/>
                </a:gradFill>
              </a:rPr>
              <a:t>PaaS</a:t>
            </a: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a:solidFill>
                  <a:schemeClr val="bg1"/>
                </a:solidFill>
                <a:latin typeface="+mj-lt"/>
                <a:ea typeface="+mj-ea"/>
                <a:cs typeface="+mj-cs"/>
              </a:rPr>
              <a:t>From private to public 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Microsoft Relational Storage Options</a:t>
            </a:r>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98857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normAutofit fontScale="85000" lnSpcReduction="10000"/>
          </a:bodyPr>
          <a:lstStyle/>
          <a:p>
            <a:pPr>
              <a:lnSpc>
                <a:spcPct val="100000"/>
              </a:lnSpc>
              <a:spcBef>
                <a:spcPts val="0"/>
              </a:spcBef>
            </a:pPr>
            <a:r>
              <a:rPr lang="en-US" dirty="0"/>
              <a:t>Starting with the basics</a:t>
            </a:r>
          </a:p>
        </p:txBody>
      </p:sp>
      <p:sp>
        <p:nvSpPr>
          <p:cNvPr id="3" name="Title 2"/>
          <p:cNvSpPr>
            <a:spLocks noGrp="1"/>
          </p:cNvSpPr>
          <p:nvPr>
            <p:ph type="title"/>
          </p:nvPr>
        </p:nvSpPr>
        <p:spPr>
          <a:prstGeom prst="rect">
            <a:avLst/>
          </a:prstGeom>
        </p:spPr>
        <p:txBody>
          <a:bodyPr/>
          <a:lstStyle/>
          <a:p>
            <a:r>
              <a:rPr lang="en-US" dirty="0">
                <a:solidFill>
                  <a:schemeClr val="bg1"/>
                </a:solidFill>
              </a:rPr>
              <a:t>Architecture</a:t>
            </a:r>
          </a:p>
        </p:txBody>
      </p:sp>
    </p:spTree>
    <p:extLst>
      <p:ext uri="{BB962C8B-B14F-4D97-AF65-F5344CB8AC3E}">
        <p14:creationId xmlns:p14="http://schemas.microsoft.com/office/powerpoint/2010/main" val="99700635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is not a machine</a:t>
            </a:r>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16453850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93031179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solidFill>
                  <a:srgbClr val="0072C6"/>
                </a:solidFill>
              </a:rPr>
              <a:t>SQL Database The 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238446158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a:solidFill>
                  <a:schemeClr val="bg2"/>
                </a:solidFill>
                <a:latin typeface="+mj-lt"/>
              </a:rPr>
              <a:t>Applications communicate directly 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2338862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a:solidFill>
                  <a:schemeClr val="bg2"/>
                </a:solidFill>
                <a:latin typeface="+mj-lt"/>
              </a:rPr>
              <a:t>Gateway between Client layer</a:t>
            </a:r>
            <a:br>
              <a:rPr lang="en-US" sz="3600" spc="-51" dirty="0">
                <a:solidFill>
                  <a:schemeClr val="bg2"/>
                </a:solidFill>
                <a:latin typeface="+mj-lt"/>
              </a:rPr>
            </a:br>
            <a:r>
              <a:rPr lang="en-US" sz="3600" spc="-51" dirty="0">
                <a:solidFill>
                  <a:schemeClr val="bg2"/>
                </a:solidFill>
                <a:latin typeface="+mj-lt"/>
              </a:rPr>
              <a:t>and Platform layer.</a:t>
            </a: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2440808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a:solidFill>
                  <a:schemeClr val="bg2"/>
                </a:solidFill>
                <a:latin typeface="+mj-lt"/>
              </a:rPr>
              <a:t>Includes physical servicers</a:t>
            </a:r>
            <a:br>
              <a:rPr lang="en-US" sz="3600" spc="-51" dirty="0">
                <a:solidFill>
                  <a:schemeClr val="bg2"/>
                </a:solidFill>
                <a:latin typeface="+mj-lt"/>
              </a:rPr>
            </a:br>
            <a:r>
              <a:rPr lang="en-US" sz="3600" spc="-51" dirty="0">
                <a:solidFill>
                  <a:schemeClr val="bg2"/>
                </a:solidFill>
                <a:latin typeface="+mj-lt"/>
              </a:rPr>
              <a:t>and services that support</a:t>
            </a:r>
            <a:br>
              <a:rPr lang="en-US" sz="3600" spc="-51" dirty="0">
                <a:solidFill>
                  <a:schemeClr val="bg2"/>
                </a:solidFill>
                <a:latin typeface="+mj-lt"/>
              </a:rPr>
            </a:br>
            <a:r>
              <a:rPr lang="en-US" sz="3600" spc="-51" dirty="0">
                <a:solidFill>
                  <a:schemeClr val="bg2"/>
                </a:solidFill>
                <a:latin typeface="+mj-lt"/>
              </a:rPr>
              <a:t>the Services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143483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a:solidFill>
                  <a:schemeClr val="bg2"/>
                </a:solidFill>
                <a:latin typeface="+mj-lt"/>
              </a:rPr>
              <a:t>Administration of the physical 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605028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a:solidFill>
                  <a:schemeClr val="bg2"/>
                </a:solidFill>
                <a:latin typeface="+mj-lt"/>
              </a:rPr>
              <a:t>Microsoft Azure</a:t>
            </a:r>
            <a:br>
              <a:rPr lang="en-US" sz="5400" spc="-51" dirty="0">
                <a:solidFill>
                  <a:schemeClr val="bg2"/>
                </a:solidFill>
                <a:latin typeface="+mj-lt"/>
              </a:rPr>
            </a:br>
            <a:r>
              <a:rPr lang="en-US" sz="5400" spc="-51" dirty="0">
                <a:solidFill>
                  <a:schemeClr val="bg2"/>
                </a:solidFill>
                <a:latin typeface="+mj-lt"/>
              </a:rPr>
              <a:t>SQL Database</a:t>
            </a:r>
          </a:p>
          <a:p>
            <a:pPr marL="3175" lvl="1" indent="0" defTabSz="914325">
              <a:spcBef>
                <a:spcPts val="600"/>
              </a:spcBef>
              <a:buNone/>
            </a:pPr>
            <a:r>
              <a:rPr lang="en-US" sz="5400" spc="-51" dirty="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29188897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Details – Containers</a:t>
            </a:r>
          </a:p>
        </p:txBody>
      </p:sp>
      <p:sp>
        <p:nvSpPr>
          <p:cNvPr id="3" name="Content Placeholder 2"/>
          <p:cNvSpPr>
            <a:spLocks noGrp="1"/>
          </p:cNvSpPr>
          <p:nvPr>
            <p:ph sz="quarter" idx="10"/>
          </p:nvPr>
        </p:nvSpPr>
        <p:spPr>
          <a:xfrm>
            <a:off x="274638" y="1813844"/>
            <a:ext cx="9977437" cy="3099469"/>
          </a:xfrm>
        </p:spPr>
        <p:txBody>
          <a:bodyPr anchor="t"/>
          <a:lstStyle/>
          <a:p>
            <a:r>
              <a:rPr lang="en-US" sz="2800" dirty="0">
                <a:latin typeface="Segoe UI Light" charset="0"/>
              </a:rPr>
              <a:t>Multiple Containers per Account (unlimited number)</a:t>
            </a:r>
          </a:p>
          <a:p>
            <a:r>
              <a:rPr lang="en-US" sz="2800" dirty="0"/>
              <a:t>A container holds a set of blobs</a:t>
            </a:r>
          </a:p>
          <a:p>
            <a:r>
              <a:rPr lang="en-US" sz="2800" dirty="0"/>
              <a:t>Set access policies at the container level </a:t>
            </a:r>
          </a:p>
          <a:p>
            <a:r>
              <a:rPr lang="en-US" sz="2800" dirty="0"/>
              <a:t>Associate Metadata with Container</a:t>
            </a:r>
          </a:p>
          <a:p>
            <a:r>
              <a:rPr lang="en-US" sz="2800" dirty="0"/>
              <a:t>List the blobs in a container</a:t>
            </a:r>
          </a:p>
          <a:p>
            <a:r>
              <a:rPr lang="en-US" sz="2800" dirty="0"/>
              <a:t>Including Blob Metadata and MD5 </a:t>
            </a:r>
            <a:br>
              <a:rPr lang="en-US" sz="2800" dirty="0"/>
            </a:br>
            <a:r>
              <a:rPr lang="en-US" sz="2800" dirty="0"/>
              <a:t>	no search on metadata WHERE </a:t>
            </a:r>
            <a:r>
              <a:rPr lang="en-US" sz="2800" dirty="0" err="1"/>
              <a:t>MetadataValue</a:t>
            </a:r>
            <a:r>
              <a:rPr lang="en-US" sz="2800" dirty="0"/>
              <a:t> = ?</a:t>
            </a:r>
          </a:p>
          <a:p>
            <a:endParaRPr lang="en-US" sz="2800" dirty="0"/>
          </a:p>
        </p:txBody>
      </p:sp>
    </p:spTree>
    <p:extLst>
      <p:ext uri="{BB962C8B-B14F-4D97-AF65-F5344CB8AC3E}">
        <p14:creationId xmlns:p14="http://schemas.microsoft.com/office/powerpoint/2010/main" val="337727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Database Server</a:t>
            </a:r>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3782439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4299639" cy="794064"/>
          </a:xfrm>
          <a:prstGeom prst="rect">
            <a:avLst/>
          </a:prstGeom>
          <a:noFill/>
        </p:spPr>
        <p:txBody>
          <a:bodyPr wrap="none" lIns="182880" tIns="146304" rIns="182880" bIns="146304" rtlCol="0">
            <a:spAutoFit/>
          </a:bodyPr>
          <a:lstStyle/>
          <a:p>
            <a:pPr>
              <a:lnSpc>
                <a:spcPct val="90000"/>
              </a:lnSpc>
              <a:spcAft>
                <a:spcPts val="600"/>
              </a:spcAft>
            </a:pPr>
            <a:r>
              <a:rPr lang="en-US" sz="3600" dirty="0">
                <a:solidFill>
                  <a:schemeClr val="bg1"/>
                </a:solidFill>
              </a:rPr>
              <a:t>Server Connectivity</a:t>
            </a:r>
          </a:p>
        </p:txBody>
      </p:sp>
    </p:spTree>
    <p:extLst>
      <p:ext uri="{BB962C8B-B14F-4D97-AF65-F5344CB8AC3E}">
        <p14:creationId xmlns:p14="http://schemas.microsoft.com/office/powerpoint/2010/main" val="3135680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4956" y="664397"/>
            <a:ext cx="5209041" cy="3673807"/>
          </a:xfrm>
          <a:prstGeom prst="rect">
            <a:avLst/>
          </a:prstGeom>
        </p:spPr>
      </p:pic>
      <p:sp>
        <p:nvSpPr>
          <p:cNvPr id="6" name="Pentagon 5"/>
          <p:cNvSpPr/>
          <p:nvPr/>
        </p:nvSpPr>
        <p:spPr bwMode="auto">
          <a:xfrm>
            <a:off x="2940754" y="5396540"/>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latin typeface="Segoe UI Light (Headings)"/>
              </a:rPr>
              <a:t>Limit Exposure of Sensitive Data</a:t>
            </a:r>
          </a:p>
        </p:txBody>
      </p:sp>
      <p:sp>
        <p:nvSpPr>
          <p:cNvPr id="5" name="Pentagon 4"/>
          <p:cNvSpPr/>
          <p:nvPr/>
        </p:nvSpPr>
        <p:spPr bwMode="auto">
          <a:xfrm>
            <a:off x="5065871" y="4439277"/>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000" kern="0" dirty="0">
                <a:solidFill>
                  <a:srgbClr val="343434"/>
                </a:solidFill>
                <a:latin typeface="Segoe UI Light" pitchFamily="34" charset="0"/>
              </a:rPr>
              <a:t>Protect Sensitive Data</a:t>
            </a:r>
          </a:p>
        </p:txBody>
      </p:sp>
      <p:sp>
        <p:nvSpPr>
          <p:cNvPr id="7" name="Content Placeholder 2"/>
          <p:cNvSpPr>
            <a:spLocks noGrp="1"/>
          </p:cNvSpPr>
          <p:nvPr>
            <p:ph sz="quarter" idx="10"/>
          </p:nvPr>
        </p:nvSpPr>
        <p:spPr>
          <a:xfrm>
            <a:off x="6207760" y="959037"/>
            <a:ext cx="5771516" cy="2190563"/>
          </a:xfrm>
        </p:spPr>
        <p:txBody>
          <a:bodyPr>
            <a:normAutofit fontScale="85000" lnSpcReduction="20000"/>
          </a:bodyPr>
          <a:lstStyle/>
          <a:p>
            <a:r>
              <a:rPr lang="en-US" sz="2400" dirty="0"/>
              <a:t>Limits sensitive data exposure </a:t>
            </a:r>
          </a:p>
          <a:p>
            <a:r>
              <a:rPr lang="en-US" sz="2400" dirty="0"/>
              <a:t>Prevents unauthorized access to data</a:t>
            </a:r>
          </a:p>
          <a:p>
            <a:r>
              <a:rPr lang="en-US" sz="2400" dirty="0"/>
              <a:t>Policy-based security – no changes to data or application</a:t>
            </a:r>
          </a:p>
          <a:p>
            <a:r>
              <a:rPr lang="en-US" sz="2400" dirty="0"/>
              <a:t>Meet regulatory compliance</a:t>
            </a:r>
          </a:p>
          <a:p>
            <a:r>
              <a:rPr lang="en-US" sz="2400" dirty="0"/>
              <a:t>Dev/Test production data without compromising data</a:t>
            </a:r>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spc="-51" dirty="0">
                <a:solidFill>
                  <a:srgbClr val="0072C6"/>
                </a:solidFill>
              </a:rPr>
              <a:t>Dynamic Data Masking</a:t>
            </a:r>
            <a:endParaRPr lang="en-US" dirty="0">
              <a:solidFill>
                <a:srgbClr val="0072C6"/>
              </a:solidFill>
            </a:endParaRPr>
          </a:p>
        </p:txBody>
      </p:sp>
    </p:spTree>
    <p:extLst>
      <p:ext uri="{BB962C8B-B14F-4D97-AF65-F5344CB8AC3E}">
        <p14:creationId xmlns:p14="http://schemas.microsoft.com/office/powerpoint/2010/main" val="322986166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3399631" y="5663682"/>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latin typeface="Segoe UI Light (Headings)"/>
              </a:rPr>
              <a:t>Encrypt and Protect Database</a:t>
            </a:r>
          </a:p>
        </p:txBody>
      </p:sp>
      <p:sp>
        <p:nvSpPr>
          <p:cNvPr id="7" name="Content Placeholder 2"/>
          <p:cNvSpPr>
            <a:spLocks noGrp="1"/>
          </p:cNvSpPr>
          <p:nvPr>
            <p:ph sz="quarter" idx="10"/>
          </p:nvPr>
        </p:nvSpPr>
        <p:spPr>
          <a:xfrm>
            <a:off x="3932238" y="1180783"/>
            <a:ext cx="6075998" cy="3498980"/>
          </a:xfrm>
        </p:spPr>
        <p:txBody>
          <a:bodyPr/>
          <a:lstStyle/>
          <a:p>
            <a:r>
              <a:rPr lang="en-US" sz="2400" dirty="0"/>
              <a:t>Encrypted database, backups, and transaction log at rest</a:t>
            </a:r>
          </a:p>
          <a:p>
            <a:r>
              <a:rPr lang="en-US" sz="2400" dirty="0"/>
              <a:t>2-click provisioning </a:t>
            </a:r>
          </a:p>
          <a:p>
            <a:r>
              <a:rPr lang="en-US" sz="2400" dirty="0"/>
              <a:t>Reduced attack surface area</a:t>
            </a:r>
          </a:p>
          <a:p>
            <a:r>
              <a:rPr lang="en-US" sz="2400" dirty="0"/>
              <a:t>No code changes to existing applications</a:t>
            </a:r>
          </a:p>
          <a:p>
            <a:r>
              <a:rPr lang="en-US" sz="2400" dirty="0"/>
              <a:t>Database encryption key - AES-256 </a:t>
            </a:r>
          </a:p>
          <a:p>
            <a:r>
              <a:rPr lang="en-US" sz="2400" dirty="0"/>
              <a:t>Meet regulatory compliance</a:t>
            </a:r>
          </a:p>
          <a:p>
            <a:r>
              <a:rPr lang="en-US" sz="2400" dirty="0"/>
              <a:t>Accelerated hardware encryption</a:t>
            </a:r>
          </a:p>
          <a:p>
            <a:endParaRPr lang="en-US" sz="2400" dirty="0"/>
          </a:p>
          <a:p>
            <a:pPr marL="0" indent="0">
              <a:buNone/>
            </a:pPr>
            <a:endParaRPr lang="en-US" sz="2400" dirty="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Transparent Data Encryption (TDE)</a:t>
            </a:r>
          </a:p>
        </p:txBody>
      </p:sp>
      <p:pic>
        <p:nvPicPr>
          <p:cNvPr id="2" name="Picture 1"/>
          <p:cNvPicPr>
            <a:picLocks noChangeAspect="1"/>
          </p:cNvPicPr>
          <p:nvPr/>
        </p:nvPicPr>
        <p:blipFill>
          <a:blip r:embed="rId3"/>
          <a:stretch>
            <a:fillRect/>
          </a:stretch>
        </p:blipFill>
        <p:spPr>
          <a:xfrm>
            <a:off x="1375652" y="882203"/>
            <a:ext cx="2119388" cy="3910026"/>
          </a:xfrm>
          <a:prstGeom prst="rect">
            <a:avLst/>
          </a:prstGeom>
        </p:spPr>
      </p:pic>
    </p:spTree>
    <p:extLst>
      <p:ext uri="{BB962C8B-B14F-4D97-AF65-F5344CB8AC3E}">
        <p14:creationId xmlns:p14="http://schemas.microsoft.com/office/powerpoint/2010/main" val="115599454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Fine-grained Access Over Rows </a:t>
            </a:r>
          </a:p>
        </p:txBody>
      </p:sp>
      <p:sp>
        <p:nvSpPr>
          <p:cNvPr id="7" name="Content Placeholder 2"/>
          <p:cNvSpPr>
            <a:spLocks noGrp="1"/>
          </p:cNvSpPr>
          <p:nvPr>
            <p:ph sz="quarter" idx="10"/>
          </p:nvPr>
        </p:nvSpPr>
        <p:spPr>
          <a:xfrm>
            <a:off x="2093198" y="1066800"/>
            <a:ext cx="8005603" cy="3498980"/>
          </a:xfrm>
        </p:spPr>
        <p:txBody>
          <a:bodyPr>
            <a:normAutofit lnSpcReduction="10000"/>
          </a:bodyPr>
          <a:lstStyle/>
          <a:p>
            <a:r>
              <a:rPr lang="en-US" sz="3200" dirty="0"/>
              <a:t>Fine-grained access over rows </a:t>
            </a:r>
          </a:p>
          <a:p>
            <a:r>
              <a:rPr lang="en-US" sz="3200" dirty="0"/>
              <a:t>Access restrictions logic contained in database</a:t>
            </a:r>
          </a:p>
          <a:p>
            <a:r>
              <a:rPr lang="en-US" sz="3200" dirty="0"/>
              <a:t>Simplified design and coding of security</a:t>
            </a:r>
          </a:p>
          <a:p>
            <a:r>
              <a:rPr lang="en-US" sz="3200" dirty="0"/>
              <a:t>Meet regulatory compliance</a:t>
            </a:r>
          </a:p>
          <a:p>
            <a:r>
              <a:rPr lang="en-US" sz="3200" dirty="0"/>
              <a:t>Reduced surface area of your security </a:t>
            </a:r>
            <a:br>
              <a:rPr lang="en-US" sz="3200" dirty="0"/>
            </a:br>
            <a:r>
              <a:rPr lang="en-US" sz="3200" dirty="0"/>
              <a:t>system</a:t>
            </a:r>
          </a:p>
          <a:p>
            <a:pPr marL="0" indent="0">
              <a:buNone/>
            </a:pPr>
            <a:endParaRPr lang="en-US" sz="32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Row-Level Security (RLS) </a:t>
            </a:r>
          </a:p>
        </p:txBody>
      </p:sp>
    </p:spTree>
    <p:extLst>
      <p:ext uri="{BB962C8B-B14F-4D97-AF65-F5344CB8AC3E}">
        <p14:creationId xmlns:p14="http://schemas.microsoft.com/office/powerpoint/2010/main" val="372894267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Fine-grained Access Over Rows </a:t>
            </a:r>
          </a:p>
        </p:txBody>
      </p:sp>
      <p:sp>
        <p:nvSpPr>
          <p:cNvPr id="7" name="Content Placeholder 2"/>
          <p:cNvSpPr>
            <a:spLocks noGrp="1"/>
          </p:cNvSpPr>
          <p:nvPr>
            <p:ph sz="quarter" idx="10"/>
          </p:nvPr>
        </p:nvSpPr>
        <p:spPr>
          <a:xfrm>
            <a:off x="2093198" y="1066800"/>
            <a:ext cx="8005603" cy="3498980"/>
          </a:xfrm>
        </p:spPr>
        <p:txBody>
          <a:bodyPr/>
          <a:lstStyle/>
          <a:p>
            <a:r>
              <a:rPr lang="en-US" sz="3200" dirty="0"/>
              <a:t>Contained Database Users </a:t>
            </a:r>
          </a:p>
          <a:p>
            <a:r>
              <a:rPr lang="en-US" sz="3200" dirty="0"/>
              <a:t>Parallel Queries</a:t>
            </a:r>
          </a:p>
          <a:p>
            <a:r>
              <a:rPr lang="en-US" sz="3200" dirty="0"/>
              <a:t>Common Language Runtime (CLR) assemblies</a:t>
            </a:r>
          </a:p>
          <a:p>
            <a:pPr marL="0" indent="0">
              <a:buNone/>
            </a:pPr>
            <a:endParaRPr lang="en-US" sz="32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Other notable features</a:t>
            </a:r>
          </a:p>
        </p:txBody>
      </p:sp>
    </p:spTree>
    <p:extLst>
      <p:ext uri="{BB962C8B-B14F-4D97-AF65-F5344CB8AC3E}">
        <p14:creationId xmlns:p14="http://schemas.microsoft.com/office/powerpoint/2010/main" val="64927127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normAutofit fontScale="90000"/>
          </a:bodyPr>
          <a:lstStyle/>
          <a:p>
            <a:r>
              <a:rPr lang="en-US" dirty="0"/>
              <a:t>Provision Servers Interactively</a:t>
            </a:r>
            <a:br>
              <a:rPr lang="en-US" dirty="0"/>
            </a:br>
            <a:endParaRPr lang="en-US" dirty="0"/>
          </a:p>
        </p:txBody>
      </p:sp>
      <p:sp>
        <p:nvSpPr>
          <p:cNvPr id="4" name="Content Placeholder 3"/>
          <p:cNvSpPr>
            <a:spLocks noGrp="1"/>
          </p:cNvSpPr>
          <p:nvPr>
            <p:ph sz="quarter" idx="10"/>
          </p:nvPr>
        </p:nvSpPr>
        <p:spPr/>
        <p:txBody>
          <a:bodyPr/>
          <a:lstStyle/>
          <a:p>
            <a:pPr marL="0" lvl="1" indent="0">
              <a:buNone/>
            </a:pPr>
            <a:r>
              <a:rPr lang="sv-SE" sz="2800" dirty="0"/>
              <a:t>In the Preview Management Portal</a:t>
            </a:r>
            <a:r>
              <a:rPr lang="en-US" sz="2800" dirty="0"/>
              <a:t> create a SQL Database server</a:t>
            </a:r>
          </a:p>
          <a:p>
            <a:endParaRPr lang="en-US" sz="2800" dirty="0"/>
          </a:p>
        </p:txBody>
      </p:sp>
    </p:spTree>
    <p:extLst>
      <p:ext uri="{BB962C8B-B14F-4D97-AF65-F5344CB8AC3E}">
        <p14:creationId xmlns:p14="http://schemas.microsoft.com/office/powerpoint/2010/main" val="4153952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Interactively</a:t>
            </a:r>
          </a:p>
        </p:txBody>
      </p:sp>
      <p:sp>
        <p:nvSpPr>
          <p:cNvPr id="3" name="Content Placeholder 2"/>
          <p:cNvSpPr>
            <a:spLocks noGrp="1"/>
          </p:cNvSpPr>
          <p:nvPr>
            <p:ph sz="quarter" idx="10"/>
          </p:nvPr>
        </p:nvSpPr>
        <p:spPr/>
        <p:txBody>
          <a:bodyPr/>
          <a:lstStyle/>
          <a:p>
            <a:pPr marL="0" lvl="1" indent="0">
              <a:buNone/>
            </a:pPr>
            <a:r>
              <a:rPr lang="en-US" sz="2800" dirty="0"/>
              <a:t>In the Management Portal add firewall rules</a:t>
            </a:r>
          </a:p>
        </p:txBody>
      </p:sp>
    </p:spTree>
    <p:extLst>
      <p:ext uri="{BB962C8B-B14F-4D97-AF65-F5344CB8AC3E}">
        <p14:creationId xmlns:p14="http://schemas.microsoft.com/office/powerpoint/2010/main" val="3560426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a:solidFill>
                  <a:schemeClr val="bg1"/>
                </a:solidFill>
                <a:latin typeface="+mj-lt"/>
              </a:rPr>
              <a:t>http://bit.ly/azurepowershell</a:t>
            </a:r>
          </a:p>
        </p:txBody>
      </p:sp>
      <p:sp>
        <p:nvSpPr>
          <p:cNvPr id="3" name="Title 2"/>
          <p:cNvSpPr>
            <a:spLocks noGrp="1"/>
          </p:cNvSpPr>
          <p:nvPr>
            <p:ph type="title"/>
          </p:nvPr>
        </p:nvSpPr>
        <p:spPr/>
        <p:txBody>
          <a:bodyPr/>
          <a:lstStyle/>
          <a:p>
            <a:r>
              <a:rPr lang="en-US" dirty="0"/>
              <a:t>Automate Server Provisioning</a:t>
            </a:r>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405721460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a:solidFill>
                  <a:schemeClr val="bg1"/>
                </a:solidFill>
                <a:latin typeface="+mj-lt"/>
              </a:rPr>
              <a:t>http://bit.ly/azurexplatcli</a:t>
            </a: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1170664402"/>
      </p:ext>
    </p:extLst>
  </p:cSld>
  <p:clrMapOvr>
    <a:masterClrMapping/>
  </p:clrMapOvr>
  <p:transition>
    <p:fade/>
  </p:transition>
</p:sld>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AzureEvent.potx" id="{A9559191-3FEA-4E36-B68B-97A5EF36C482}" vid="{1D1EC833-A45C-4B86-AD76-2F0B8E06CC9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fee586e5-3c92-48eb-9898-42915e590ada"/>
    <ds:schemaRef ds:uri="http://www.w3.org/XML/1998/namespace"/>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7756</TotalTime>
  <Words>17101</Words>
  <Application>Microsoft Office PowerPoint</Application>
  <PresentationFormat>Custom</PresentationFormat>
  <Paragraphs>3052</Paragraphs>
  <Slides>161</Slides>
  <Notes>108</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161</vt:i4>
      </vt:variant>
    </vt:vector>
  </HeadingPairs>
  <TitlesOfParts>
    <vt:vector size="164" baseType="lpstr">
      <vt:lpstr>Azure Medium</vt:lpstr>
      <vt:lpstr>1_Azure Event</vt:lpstr>
      <vt:lpstr>Visio</vt:lpstr>
      <vt:lpstr>Polyglot Persistence in Microsoft Azure</vt:lpstr>
      <vt:lpstr>Agenda</vt:lpstr>
      <vt:lpstr>Microsoft Azure Data Services</vt:lpstr>
      <vt:lpstr>Microsoft Azure Storage Blob</vt:lpstr>
      <vt:lpstr>Two Types of Blobs Under the Hood</vt:lpstr>
      <vt:lpstr>Block Blob</vt:lpstr>
      <vt:lpstr>Page Blob</vt:lpstr>
      <vt:lpstr>Blob Storage Concepts</vt:lpstr>
      <vt:lpstr>Blob Details – Containers</vt:lpstr>
      <vt:lpstr>Blob Details – Metadata</vt:lpstr>
      <vt:lpstr>Blob Details – Access method</vt:lpstr>
      <vt:lpstr>Microsoft Azure Storage Table</vt:lpstr>
      <vt:lpstr>Table Storage Concepts </vt:lpstr>
      <vt:lpstr>Table Storage Details</vt:lpstr>
      <vt:lpstr>Table Storage Details Entity Properties</vt:lpstr>
      <vt:lpstr>Table Storage Details Entity Properties</vt:lpstr>
      <vt:lpstr>Table Storage Details Entity Properties</vt:lpstr>
      <vt:lpstr>Table Storage Details Entity Properties</vt:lpstr>
      <vt:lpstr>Table Storage Details Purpose of the PatitionKey</vt:lpstr>
      <vt:lpstr>Table Storage Details Purpose of the PatitionKey</vt:lpstr>
      <vt:lpstr>Table Storage Details Purpose of the PatitionKey</vt:lpstr>
      <vt:lpstr>Table Storage Details Purpose of the PatitionKey</vt:lpstr>
      <vt:lpstr>Table Storage Details</vt:lpstr>
      <vt:lpstr>Microsoft Azure Storage Queue</vt:lpstr>
      <vt:lpstr>Why use a Queue</vt:lpstr>
      <vt:lpstr>Queue Components</vt:lpstr>
      <vt:lpstr>PowerPoint Presentation</vt:lpstr>
      <vt:lpstr>Queue Considerations</vt:lpstr>
      <vt:lpstr>Microsoft Azure SQL Database</vt:lpstr>
      <vt:lpstr>Microsoft Azure SQL Database</vt:lpstr>
      <vt:lpstr>SQL Database Service</vt:lpstr>
      <vt:lpstr>PowerPoint Presentation</vt:lpstr>
      <vt:lpstr>PowerPoint Presentation</vt:lpstr>
      <vt:lpstr>PowerPoint Presentation</vt:lpstr>
      <vt:lpstr>PowerPoint Presentation</vt:lpstr>
      <vt:lpstr>PowerPoint Presentation</vt:lpstr>
      <vt:lpstr>PowerPoint Presentation</vt:lpstr>
      <vt:lpstr>SQL Database – investments this year</vt:lpstr>
      <vt:lpstr>Yes, but can it support terabytes of data?</vt:lpstr>
      <vt:lpstr>PowerPoint Presentation</vt:lpstr>
      <vt:lpstr>PowerPoint Presentation</vt:lpstr>
      <vt:lpstr>PowerPoint Presentation</vt:lpstr>
      <vt:lpstr>PowerPoint Presentation</vt:lpstr>
      <vt:lpstr>PowerPoint Presentation</vt:lpstr>
      <vt:lpstr>Connecting To SQL Database</vt:lpstr>
      <vt:lpstr>PowerPoint Presentation</vt:lpstr>
      <vt:lpstr>PowerPoint Presentation</vt:lpstr>
      <vt:lpstr>PowerPoint Presentation</vt:lpstr>
      <vt:lpstr>SQL Database Security with the Firewall</vt:lpstr>
      <vt:lpstr>Connecting To SQL Database</vt:lpstr>
      <vt:lpstr>SQL Database Considerations and Best Practices</vt:lpstr>
      <vt:lpstr>SQL Database Considerations and Best Practices</vt:lpstr>
      <vt:lpstr>SQL Database Considerations and Best Practices</vt:lpstr>
      <vt:lpstr>Elastic Scale</vt:lpstr>
      <vt:lpstr>When is Elastic Scale the right consideration?</vt:lpstr>
      <vt:lpstr>PowerPoint Presentation</vt:lpstr>
      <vt:lpstr>Common database scalability patterns</vt:lpstr>
      <vt:lpstr>How to peel apart customer requirements</vt:lpstr>
      <vt:lpstr>Multi-Tenant SaaS</vt:lpstr>
      <vt:lpstr>Continuous data collection</vt:lpstr>
      <vt:lpstr>High Scale OLTP</vt:lpstr>
      <vt:lpstr>Sharding and Tenancy Models</vt:lpstr>
      <vt:lpstr>Elastic Scale: Overview </vt:lpstr>
      <vt:lpstr>Elastic Scale: Key Capabilities</vt:lpstr>
      <vt:lpstr>Elastic Scale Overview</vt:lpstr>
      <vt:lpstr>Elastic Scale Overview</vt:lpstr>
      <vt:lpstr>Data Dependent Routing (DDR)</vt:lpstr>
      <vt:lpstr>PowerPoint Presentation</vt:lpstr>
      <vt:lpstr>Data Dependent Routing (DDR)</vt:lpstr>
      <vt:lpstr>Multi-shard Query (MSQ)</vt:lpstr>
      <vt:lpstr>Multi-shard Query (MSQ)</vt:lpstr>
      <vt:lpstr>Shard Set Executer (SSE)</vt:lpstr>
      <vt:lpstr>Split/Merge (SM)</vt:lpstr>
      <vt:lpstr>Shard Elasticity (SE)</vt:lpstr>
      <vt:lpstr>References</vt:lpstr>
      <vt:lpstr>Elastic Scale Recap</vt:lpstr>
      <vt:lpstr>A Server is not a machine</vt:lpstr>
      <vt:lpstr>PowerPoint Presentation</vt:lpstr>
      <vt:lpstr>SQL Database</vt:lpstr>
      <vt:lpstr>PowerPoint Presentation</vt:lpstr>
      <vt:lpstr>Architecture</vt:lpstr>
      <vt:lpstr>A Server is not a machine</vt:lpstr>
      <vt:lpstr>SQL Database The Basics </vt:lpstr>
      <vt:lpstr>SQL Database The Basics</vt:lpstr>
      <vt:lpstr>PowerPoint Presentation</vt:lpstr>
      <vt:lpstr>PowerPoint Presentation</vt:lpstr>
      <vt:lpstr>PowerPoint Presentation</vt:lpstr>
      <vt:lpstr>PowerPoint Presentation</vt:lpstr>
      <vt:lpstr>PowerPoint Presentation</vt:lpstr>
      <vt:lpstr>SQL Database Server</vt:lpstr>
      <vt:lpstr>PowerPoint Presentation</vt:lpstr>
      <vt:lpstr>PowerPoint Presentation</vt:lpstr>
      <vt:lpstr>PowerPoint Presentation</vt:lpstr>
      <vt:lpstr>PowerPoint Presentation</vt:lpstr>
      <vt:lpstr>PowerPoint Presentation</vt:lpstr>
      <vt:lpstr>Provision Servers Interactively </vt:lpstr>
      <vt:lpstr>Provision Servers Interactively</vt:lpstr>
      <vt:lpstr>Automate Server Provisioning</vt:lpstr>
      <vt:lpstr>Automate Server Provisioning</vt:lpstr>
      <vt:lpstr>Demo: Creating A SQL Database Server and a SQL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Connect from on premise and deploy your database</vt:lpstr>
      <vt:lpstr>Use Familiar Technologies</vt:lpstr>
      <vt:lpstr>Use Familiar Technologies - Languages</vt:lpstr>
      <vt:lpstr>Use Familiar Technologies - Frameworks</vt:lpstr>
      <vt:lpstr>Use Familiar Technologies - Tools</vt:lpstr>
      <vt:lpstr>Unsupported SQL Server Features </vt:lpstr>
      <vt:lpstr>Azure SQL Database Management Portal</vt:lpstr>
      <vt:lpstr>Demo: DAC Deployment  From SQL Server Management Studio</vt:lpstr>
      <vt:lpstr>Elastic Database</vt:lpstr>
      <vt:lpstr>Elastic Database Pool</vt:lpstr>
      <vt:lpstr>PowerPoint Presentation</vt:lpstr>
      <vt:lpstr>Elastic Database Jobs</vt:lpstr>
      <vt:lpstr>Managing many databases</vt:lpstr>
      <vt:lpstr>Elastic Scale</vt:lpstr>
      <vt:lpstr>PowerPoint Presentation</vt:lpstr>
      <vt:lpstr>SQL Database Considerations and Best Practices</vt:lpstr>
      <vt:lpstr>Scalability options in Azure SQL DB</vt:lpstr>
      <vt:lpstr>PowerPoint Presentation</vt:lpstr>
      <vt:lpstr>SQL Server VM</vt:lpstr>
      <vt:lpstr>Run SQL on VM</vt:lpstr>
      <vt:lpstr>Why (at least) two offerings of SQL in Azure?</vt:lpstr>
      <vt:lpstr>SQL Database</vt:lpstr>
      <vt:lpstr>Other features SQL IaaS supports that SQL Database doesn’t (yet)</vt:lpstr>
      <vt:lpstr>Redis Cache</vt:lpstr>
      <vt:lpstr>Document DB </vt:lpstr>
      <vt:lpstr>Fully managed, scalable JSON document database service</vt:lpstr>
      <vt:lpstr>Today’s Modern Apps</vt:lpstr>
      <vt:lpstr>PowerPoint Presentation</vt:lpstr>
      <vt:lpstr>DocumentDB Overview</vt:lpstr>
      <vt:lpstr>PowerPoint Presentation</vt:lpstr>
      <vt:lpstr>PowerPoint Presentation</vt:lpstr>
      <vt:lpstr>Programmability</vt:lpstr>
      <vt:lpstr>PowerPoint Presentation</vt:lpstr>
      <vt:lpstr>PowerPoint Presentation</vt:lpstr>
      <vt:lpstr>Tunable Consistency Strong  </vt:lpstr>
      <vt:lpstr>Tunable Consistency Bounded Stateless </vt:lpstr>
      <vt:lpstr>Tunable Consistency Session </vt:lpstr>
      <vt:lpstr>Tunable Consistency Eventual </vt:lpstr>
      <vt:lpstr>DocumentDB is particularly suited for web  and mobile  applications</vt:lpstr>
      <vt:lpstr>Microsoft Azure DocumentDB </vt:lpstr>
      <vt:lpstr>DocumentDB</vt:lpstr>
      <vt:lpstr>DocumentDB: A Document Store</vt:lpstr>
      <vt:lpstr>DocumentDB at Microsoft</vt:lpstr>
      <vt:lpstr>DocumentDB JSON Documents</vt:lpstr>
      <vt:lpstr>DocumentDB JSON Documents</vt:lpstr>
      <vt:lpstr>Simple Predicate Query</vt:lpstr>
      <vt:lpstr>Iteration Query</vt:lpstr>
      <vt:lpstr>Querying Array with Predicates</vt:lpstr>
      <vt:lpstr>Query with Logical Operators</vt:lpstr>
      <vt:lpstr>Query with SQL</vt:lpstr>
      <vt:lpstr>Query and indexing tips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KARYPIDIS Charalampos (RTD-EXT)</cp:lastModifiedBy>
  <cp:revision>462</cp:revision>
  <cp:lastPrinted>2014-03-26T17:46:13Z</cp:lastPrinted>
  <dcterms:created xsi:type="dcterms:W3CDTF">2014-03-19T23:21:38Z</dcterms:created>
  <dcterms:modified xsi:type="dcterms:W3CDTF">2016-04-15T07:46:34Z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300x431x1</vt:lpwstr>
  </property>
</Properties>
</file>